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r2" ContentType="image/jpe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3" r:id="rId1"/>
  </p:sldMasterIdLst>
  <p:sldIdLst>
    <p:sldId id="256" r:id="rId2"/>
    <p:sldId id="284" r:id="rId3"/>
    <p:sldId id="260" r:id="rId4"/>
    <p:sldId id="283" r:id="rId5"/>
    <p:sldId id="286" r:id="rId6"/>
    <p:sldId id="257" r:id="rId7"/>
    <p:sldId id="272" r:id="rId8"/>
    <p:sldId id="276" r:id="rId9"/>
    <p:sldId id="275" r:id="rId10"/>
    <p:sldId id="274" r:id="rId11"/>
    <p:sldId id="258" r:id="rId12"/>
    <p:sldId id="277" r:id="rId13"/>
    <p:sldId id="280" r:id="rId14"/>
    <p:sldId id="278" r:id="rId15"/>
    <p:sldId id="259" r:id="rId16"/>
    <p:sldId id="285" r:id="rId17"/>
    <p:sldId id="282" r:id="rId18"/>
    <p:sldId id="281" r:id="rId19"/>
    <p:sldId id="269" r:id="rId20"/>
    <p:sldId id="262" r:id="rId21"/>
    <p:sldId id="263" r:id="rId22"/>
    <p:sldId id="26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66"/>
    <a:srgbClr val="669900"/>
    <a:srgbClr val="008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85" autoAdjust="0"/>
    <p:restoredTop sz="94660"/>
  </p:normalViewPr>
  <p:slideViewPr>
    <p:cSldViewPr snapToGrid="0">
      <p:cViewPr varScale="1">
        <p:scale>
          <a:sx n="115" d="100"/>
          <a:sy n="115" d="100"/>
        </p:scale>
        <p:origin x="31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zh-TW" altLang="en-US"/>
              <a:t>按一下以編輯母片標題樣式</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F30EE2D0-9AF4-4FF2-B44E-1A2299AF9F7E}" type="datetimeFigureOut">
              <a:rPr lang="zh-TW" altLang="en-US" smtClean="0"/>
              <a:t>2019/5/13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3F1E14B-D9E2-45C7-82BD-1EFFA06CD007}" type="slidenum">
              <a:rPr lang="zh-TW" altLang="en-US" smtClean="0"/>
              <a:t>‹#›</a:t>
            </a:fld>
            <a:endParaRPr lang="zh-TW" altLang="en-US"/>
          </a:p>
        </p:txBody>
      </p:sp>
    </p:spTree>
    <p:extLst>
      <p:ext uri="{BB962C8B-B14F-4D97-AF65-F5344CB8AC3E}">
        <p14:creationId xmlns:p14="http://schemas.microsoft.com/office/powerpoint/2010/main" val="3475273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全景圖片 (含輔助字幕)">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F30EE2D0-9AF4-4FF2-B44E-1A2299AF9F7E}" type="datetimeFigureOut">
              <a:rPr lang="zh-TW" altLang="en-US" smtClean="0"/>
              <a:t>2019/5/13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3F1E14B-D9E2-45C7-82BD-1EFFA06CD007}" type="slidenum">
              <a:rPr lang="zh-TW" altLang="en-US" smtClean="0"/>
              <a:t>‹#›</a:t>
            </a:fld>
            <a:endParaRPr lang="zh-TW" altLang="en-US"/>
          </a:p>
        </p:txBody>
      </p:sp>
    </p:spTree>
    <p:extLst>
      <p:ext uri="{BB962C8B-B14F-4D97-AF65-F5344CB8AC3E}">
        <p14:creationId xmlns:p14="http://schemas.microsoft.com/office/powerpoint/2010/main" val="332481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標題與輔助字幕">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zh-TW" altLang="en-US"/>
              <a:t>按一下以編輯母片標題樣式</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F30EE2D0-9AF4-4FF2-B44E-1A2299AF9F7E}" type="datetimeFigureOut">
              <a:rPr lang="zh-TW" altLang="en-US" smtClean="0"/>
              <a:t>2019/5/13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3F1E14B-D9E2-45C7-82BD-1EFFA06CD007}" type="slidenum">
              <a:rPr lang="zh-TW" altLang="en-US" smtClean="0"/>
              <a:t>‹#›</a:t>
            </a:fld>
            <a:endParaRPr lang="zh-TW" altLang="en-US"/>
          </a:p>
        </p:txBody>
      </p:sp>
    </p:spTree>
    <p:extLst>
      <p:ext uri="{BB962C8B-B14F-4D97-AF65-F5344CB8AC3E}">
        <p14:creationId xmlns:p14="http://schemas.microsoft.com/office/powerpoint/2010/main" val="2665736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述 (含輔助字幕)">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zh-TW" altLang="en-US"/>
              <a:t>按一下以編輯母片標題樣式</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F30EE2D0-9AF4-4FF2-B44E-1A2299AF9F7E}" type="datetimeFigureOut">
              <a:rPr lang="zh-TW" altLang="en-US" smtClean="0"/>
              <a:t>2019/5/13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3F1E14B-D9E2-45C7-82BD-1EFFA06CD007}" type="slidenum">
              <a:rPr lang="zh-TW" altLang="en-US" smtClean="0"/>
              <a:t>‹#›</a:t>
            </a:fld>
            <a:endParaRPr lang="zh-TW" alt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2742801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zh-TW" altLang="en-US"/>
              <a:t>按一下以編輯母片標題樣式</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F30EE2D0-9AF4-4FF2-B44E-1A2299AF9F7E}" type="datetimeFigureOut">
              <a:rPr lang="zh-TW" altLang="en-US" smtClean="0"/>
              <a:t>2019/5/13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3F1E14B-D9E2-45C7-82BD-1EFFA06CD007}" type="slidenum">
              <a:rPr lang="zh-TW" altLang="en-US" smtClean="0"/>
              <a:t>‹#›</a:t>
            </a:fld>
            <a:endParaRPr lang="zh-TW" altLang="en-US"/>
          </a:p>
        </p:txBody>
      </p:sp>
    </p:spTree>
    <p:extLst>
      <p:ext uri="{BB962C8B-B14F-4D97-AF65-F5344CB8AC3E}">
        <p14:creationId xmlns:p14="http://schemas.microsoft.com/office/powerpoint/2010/main" val="40097326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欄">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zh-TW" altLang="en-US"/>
              <a:t>按一下以編輯母片標題樣式</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3" name="Date Placeholder 2"/>
          <p:cNvSpPr>
            <a:spLocks noGrp="1"/>
          </p:cNvSpPr>
          <p:nvPr>
            <p:ph type="dt" sz="half" idx="10"/>
          </p:nvPr>
        </p:nvSpPr>
        <p:spPr/>
        <p:txBody>
          <a:bodyPr/>
          <a:lstStyle/>
          <a:p>
            <a:fld id="{F30EE2D0-9AF4-4FF2-B44E-1A2299AF9F7E}" type="datetimeFigureOut">
              <a:rPr lang="zh-TW" altLang="en-US" smtClean="0"/>
              <a:t>2019/5/13</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53F1E14B-D9E2-45C7-82BD-1EFFA06CD007}" type="slidenum">
              <a:rPr lang="zh-TW" altLang="en-US" smtClean="0"/>
              <a:t>‹#›</a:t>
            </a:fld>
            <a:endParaRPr lang="zh-TW" altLang="en-US"/>
          </a:p>
        </p:txBody>
      </p:sp>
    </p:spTree>
    <p:extLst>
      <p:ext uri="{BB962C8B-B14F-4D97-AF65-F5344CB8AC3E}">
        <p14:creationId xmlns:p14="http://schemas.microsoft.com/office/powerpoint/2010/main" val="8771437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圖片欄">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zh-TW" altLang="en-US"/>
              <a:t>按一下以編輯母片標題樣式</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3" name="Date Placeholder 2"/>
          <p:cNvSpPr>
            <a:spLocks noGrp="1"/>
          </p:cNvSpPr>
          <p:nvPr>
            <p:ph type="dt" sz="half" idx="10"/>
          </p:nvPr>
        </p:nvSpPr>
        <p:spPr/>
        <p:txBody>
          <a:bodyPr/>
          <a:lstStyle/>
          <a:p>
            <a:fld id="{F30EE2D0-9AF4-4FF2-B44E-1A2299AF9F7E}" type="datetimeFigureOut">
              <a:rPr lang="zh-TW" altLang="en-US" smtClean="0"/>
              <a:t>2019/5/13</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53F1E14B-D9E2-45C7-82BD-1EFFA06CD007}" type="slidenum">
              <a:rPr lang="zh-TW" altLang="en-US" smtClean="0"/>
              <a:t>‹#›</a:t>
            </a:fld>
            <a:endParaRPr lang="zh-TW" altLang="en-US"/>
          </a:p>
        </p:txBody>
      </p:sp>
    </p:spTree>
    <p:extLst>
      <p:ext uri="{BB962C8B-B14F-4D97-AF65-F5344CB8AC3E}">
        <p14:creationId xmlns:p14="http://schemas.microsoft.com/office/powerpoint/2010/main" val="8129924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zh-TW" altLang="en-US"/>
              <a:t>按一下以編輯母片標題樣式</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F30EE2D0-9AF4-4FF2-B44E-1A2299AF9F7E}" type="datetimeFigureOut">
              <a:rPr lang="zh-TW" altLang="en-US" smtClean="0"/>
              <a:t>2019/5/13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3F1E14B-D9E2-45C7-82BD-1EFFA06CD007}" type="slidenum">
              <a:rPr lang="zh-TW" altLang="en-US" smtClean="0"/>
              <a:t>‹#›</a:t>
            </a:fld>
            <a:endParaRPr lang="zh-TW" altLang="en-US"/>
          </a:p>
        </p:txBody>
      </p:sp>
    </p:spTree>
    <p:extLst>
      <p:ext uri="{BB962C8B-B14F-4D97-AF65-F5344CB8AC3E}">
        <p14:creationId xmlns:p14="http://schemas.microsoft.com/office/powerpoint/2010/main" val="5787896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zh-TW" altLang="en-US"/>
              <a:t>按一下以編輯母片標題樣式</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F30EE2D0-9AF4-4FF2-B44E-1A2299AF9F7E}" type="datetimeFigureOut">
              <a:rPr lang="zh-TW" altLang="en-US" smtClean="0"/>
              <a:t>2019/5/13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3F1E14B-D9E2-45C7-82BD-1EFFA06CD007}" type="slidenum">
              <a:rPr lang="zh-TW" altLang="en-US" smtClean="0"/>
              <a:t>‹#›</a:t>
            </a:fld>
            <a:endParaRPr lang="zh-TW" altLang="en-US"/>
          </a:p>
        </p:txBody>
      </p:sp>
    </p:spTree>
    <p:extLst>
      <p:ext uri="{BB962C8B-B14F-4D97-AF65-F5344CB8AC3E}">
        <p14:creationId xmlns:p14="http://schemas.microsoft.com/office/powerpoint/2010/main" val="793210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zh-TW" altLang="en-US"/>
              <a:t>按一下以編輯母片標題樣式</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F30EE2D0-9AF4-4FF2-B44E-1A2299AF9F7E}" type="datetimeFigureOut">
              <a:rPr lang="zh-TW" altLang="en-US" smtClean="0"/>
              <a:t>2019/5/13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3F1E14B-D9E2-45C7-82BD-1EFFA06CD007}" type="slidenum">
              <a:rPr lang="zh-TW" altLang="en-US" smtClean="0"/>
              <a:t>‹#›</a:t>
            </a:fld>
            <a:endParaRPr lang="zh-TW" altLang="en-US"/>
          </a:p>
        </p:txBody>
      </p:sp>
    </p:spTree>
    <p:extLst>
      <p:ext uri="{BB962C8B-B14F-4D97-AF65-F5344CB8AC3E}">
        <p14:creationId xmlns:p14="http://schemas.microsoft.com/office/powerpoint/2010/main" val="533793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zh-TW" altLang="en-US"/>
              <a:t>按一下以編輯母片標題樣式</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F30EE2D0-9AF4-4FF2-B44E-1A2299AF9F7E}" type="datetimeFigureOut">
              <a:rPr lang="zh-TW" altLang="en-US" smtClean="0"/>
              <a:t>2019/5/13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3F1E14B-D9E2-45C7-82BD-1EFFA06CD007}" type="slidenum">
              <a:rPr lang="zh-TW" altLang="en-US" smtClean="0"/>
              <a:t>‹#›</a:t>
            </a:fld>
            <a:endParaRPr lang="zh-TW" altLang="en-US"/>
          </a:p>
        </p:txBody>
      </p:sp>
    </p:spTree>
    <p:extLst>
      <p:ext uri="{BB962C8B-B14F-4D97-AF65-F5344CB8AC3E}">
        <p14:creationId xmlns:p14="http://schemas.microsoft.com/office/powerpoint/2010/main" val="2052243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zh-TW" altLang="en-US"/>
              <a:t>按一下以編輯母片標題樣式</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F30EE2D0-9AF4-4FF2-B44E-1A2299AF9F7E}" type="datetimeFigureOut">
              <a:rPr lang="zh-TW" altLang="en-US" smtClean="0"/>
              <a:t>2019/5/13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3F1E14B-D9E2-45C7-82BD-1EFFA06CD007}" type="slidenum">
              <a:rPr lang="zh-TW" altLang="en-US" smtClean="0"/>
              <a:t>‹#›</a:t>
            </a:fld>
            <a:endParaRPr lang="zh-TW" altLang="en-US"/>
          </a:p>
        </p:txBody>
      </p:sp>
    </p:spTree>
    <p:extLst>
      <p:ext uri="{BB962C8B-B14F-4D97-AF65-F5344CB8AC3E}">
        <p14:creationId xmlns:p14="http://schemas.microsoft.com/office/powerpoint/2010/main" val="687269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12" name="Content Placeholder 3"/>
          <p:cNvSpPr>
            <a:spLocks noGrp="1"/>
          </p:cNvSpPr>
          <p:nvPr>
            <p:ph sz="quarter" idx="13"/>
          </p:nvPr>
        </p:nvSpPr>
        <p:spPr>
          <a:xfrm>
            <a:off x="913774" y="3051012"/>
            <a:ext cx="5106027" cy="2740187"/>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13" name="Content Placeholder 5"/>
          <p:cNvSpPr>
            <a:spLocks noGrp="1"/>
          </p:cNvSpPr>
          <p:nvPr>
            <p:ph sz="quarter" idx="14"/>
          </p:nvPr>
        </p:nvSpPr>
        <p:spPr>
          <a:xfrm>
            <a:off x="6172200" y="3051012"/>
            <a:ext cx="5105401" cy="2740187"/>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F30EE2D0-9AF4-4FF2-B44E-1A2299AF9F7E}" type="datetimeFigureOut">
              <a:rPr lang="zh-TW" altLang="en-US" smtClean="0"/>
              <a:t>2019/5/13</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53F1E14B-D9E2-45C7-82BD-1EFFA06CD007}" type="slidenum">
              <a:rPr lang="zh-TW" altLang="en-US" smtClean="0"/>
              <a:t>‹#›</a:t>
            </a:fld>
            <a:endParaRPr lang="zh-TW" altLang="en-US"/>
          </a:p>
        </p:txBody>
      </p:sp>
    </p:spTree>
    <p:extLst>
      <p:ext uri="{BB962C8B-B14F-4D97-AF65-F5344CB8AC3E}">
        <p14:creationId xmlns:p14="http://schemas.microsoft.com/office/powerpoint/2010/main" val="3643322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F30EE2D0-9AF4-4FF2-B44E-1A2299AF9F7E}" type="datetimeFigureOut">
              <a:rPr lang="zh-TW" altLang="en-US" smtClean="0"/>
              <a:t>2019/5/13</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53F1E14B-D9E2-45C7-82BD-1EFFA06CD007}" type="slidenum">
              <a:rPr lang="zh-TW" altLang="en-US" smtClean="0"/>
              <a:t>‹#›</a:t>
            </a:fld>
            <a:endParaRPr lang="zh-TW" altLang="en-US"/>
          </a:p>
        </p:txBody>
      </p:sp>
    </p:spTree>
    <p:extLst>
      <p:ext uri="{BB962C8B-B14F-4D97-AF65-F5344CB8AC3E}">
        <p14:creationId xmlns:p14="http://schemas.microsoft.com/office/powerpoint/2010/main" val="800792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F30EE2D0-9AF4-4FF2-B44E-1A2299AF9F7E}" type="datetimeFigureOut">
              <a:rPr lang="zh-TW" altLang="en-US" smtClean="0"/>
              <a:t>2019/5/13</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53F1E14B-D9E2-45C7-82BD-1EFFA06CD007}" type="slidenum">
              <a:rPr lang="zh-TW" altLang="en-US" smtClean="0"/>
              <a:t>‹#›</a:t>
            </a:fld>
            <a:endParaRPr lang="zh-TW" altLang="en-US"/>
          </a:p>
        </p:txBody>
      </p:sp>
    </p:spTree>
    <p:extLst>
      <p:ext uri="{BB962C8B-B14F-4D97-AF65-F5344CB8AC3E}">
        <p14:creationId xmlns:p14="http://schemas.microsoft.com/office/powerpoint/2010/main" val="4251146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zh-TW" altLang="en-US"/>
              <a:t>按一下以編輯母片標題樣式</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F30EE2D0-9AF4-4FF2-B44E-1A2299AF9F7E}" type="datetimeFigureOut">
              <a:rPr lang="zh-TW" altLang="en-US" smtClean="0"/>
              <a:t>2019/5/13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3F1E14B-D9E2-45C7-82BD-1EFFA06CD007}" type="slidenum">
              <a:rPr lang="zh-TW" altLang="en-US" smtClean="0"/>
              <a:t>‹#›</a:t>
            </a:fld>
            <a:endParaRPr lang="zh-TW" altLang="en-US"/>
          </a:p>
        </p:txBody>
      </p:sp>
    </p:spTree>
    <p:extLst>
      <p:ext uri="{BB962C8B-B14F-4D97-AF65-F5344CB8AC3E}">
        <p14:creationId xmlns:p14="http://schemas.microsoft.com/office/powerpoint/2010/main" val="3825478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F30EE2D0-9AF4-4FF2-B44E-1A2299AF9F7E}" type="datetimeFigureOut">
              <a:rPr lang="zh-TW" altLang="en-US" smtClean="0"/>
              <a:t>2019/5/13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3F1E14B-D9E2-45C7-82BD-1EFFA06CD007}" type="slidenum">
              <a:rPr lang="zh-TW" altLang="en-US" smtClean="0"/>
              <a:t>‹#›</a:t>
            </a:fld>
            <a:endParaRPr lang="zh-TW" altLang="en-US"/>
          </a:p>
        </p:txBody>
      </p:sp>
    </p:spTree>
    <p:extLst>
      <p:ext uri="{BB962C8B-B14F-4D97-AF65-F5344CB8AC3E}">
        <p14:creationId xmlns:p14="http://schemas.microsoft.com/office/powerpoint/2010/main" val="860591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F30EE2D0-9AF4-4FF2-B44E-1A2299AF9F7E}" type="datetimeFigureOut">
              <a:rPr lang="zh-TW" altLang="en-US" smtClean="0"/>
              <a:t>2019/5/13</a:t>
            </a:fld>
            <a:endParaRPr lang="zh-TW" alt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zh-TW" alt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53F1E14B-D9E2-45C7-82BD-1EFFA06CD007}" type="slidenum">
              <a:rPr lang="zh-TW" altLang="en-US" smtClean="0"/>
              <a:t>‹#›</a:t>
            </a:fld>
            <a:endParaRPr lang="zh-TW" altLang="en-US"/>
          </a:p>
        </p:txBody>
      </p:sp>
    </p:spTree>
    <p:extLst>
      <p:ext uri="{BB962C8B-B14F-4D97-AF65-F5344CB8AC3E}">
        <p14:creationId xmlns:p14="http://schemas.microsoft.com/office/powerpoint/2010/main" val="3946291071"/>
      </p:ext>
    </p:extLst>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 id="2147483865" r:id="rId12"/>
    <p:sldLayoutId id="2147483866" r:id="rId13"/>
    <p:sldLayoutId id="2147483867" r:id="rId14"/>
    <p:sldLayoutId id="2147483868" r:id="rId15"/>
    <p:sldLayoutId id="2147483869" r:id="rId16"/>
    <p:sldLayoutId id="2147483870"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loco-loca.blogspot.com/2010/01/egypt-siwa-sahara.html"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earchnow.go2tutor.com/index.php?srchtxt=%E6%B2%99%E6%BC%A0&amp;page=7" TargetMode="External"/><Relationship Id="rId4" Type="http://schemas.openxmlformats.org/officeDocument/2006/relationships/image" Target="../media/image5.r2"/></Relationships>
</file>

<file path=ppt/slides/_rels/slide10.xml.rels><?xml version="1.0" encoding="UTF-8" standalone="yes"?>
<Relationships xmlns="http://schemas.openxmlformats.org/package/2006/relationships"><Relationship Id="rId3" Type="http://schemas.openxmlformats.org/officeDocument/2006/relationships/hyperlink" Target="https://zh.wikipedia.org/wiki/%E6%96%B0%E7%9F%B3%E5%99%A8%E6%97%B6%E4%BB%A3" TargetMode="External"/><Relationship Id="rId2" Type="http://schemas.openxmlformats.org/officeDocument/2006/relationships/hyperlink" Target="https://zh.wikipedia.org/wiki/%E9%99%B6%E5%99%A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zh.wikipedia.org/wiki/%E9%AA%86%E9%A9%BC" TargetMode="External"/><Relationship Id="rId2" Type="http://schemas.openxmlformats.org/officeDocument/2006/relationships/hyperlink" Target="https://zh.wikipedia.org/wiki/%E9%A9%AC" TargetMode="External"/><Relationship Id="rId1" Type="http://schemas.openxmlformats.org/officeDocument/2006/relationships/slideLayout" Target="../slideLayouts/slideLayout2.xml"/><Relationship Id="rId6" Type="http://schemas.openxmlformats.org/officeDocument/2006/relationships/hyperlink" Target="https://zh.wikipedia.org/wiki/%E5%9F%83%E5%8F%8A" TargetMode="External"/><Relationship Id="rId5" Type="http://schemas.openxmlformats.org/officeDocument/2006/relationships/hyperlink" Target="https://zh.wikipedia.org/wiki/%E8%85%93%E5%B0%BC%E5%9F%BA%E4%BA%BA" TargetMode="External"/><Relationship Id="rId4" Type="http://schemas.openxmlformats.org/officeDocument/2006/relationships/hyperlink" Target="https://zh.wikipedia.org/wiki/%E5%A5%B6%E7%89%9B"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ja.wikipedia.org/wiki/%E3%83%88%E3%83%93%E3%83%8D%E3%82%BA%E3%83%9F" TargetMode="External"/><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www.youtube.com/watch?v=QzyYb0bIQaw"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K8waurnJKMU"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zh.wikipedia.org/wiki/%E9%99%86%E5%9C%B0" TargetMode="External"/><Relationship Id="rId2" Type="http://schemas.openxmlformats.org/officeDocument/2006/relationships/hyperlink" Target="https://zh.wikipedia.org/wiki/%E5%9C%B0%E7%90%83" TargetMode="External"/><Relationship Id="rId1" Type="http://schemas.openxmlformats.org/officeDocument/2006/relationships/slideLayout" Target="../slideLayouts/slideLayout2.xml"/><Relationship Id="rId4" Type="http://schemas.openxmlformats.org/officeDocument/2006/relationships/hyperlink" Target="https://zh.wikipedia.org/wiki/%E6%B0%B4"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zh.wikipedia.org/wiki/%E6%B3%A5%E5%9C%9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zh.wikipedia.org/wiki/%E6%B2%96%E7%A9%8D%E5%B9%B3%E5%8E%9F" TargetMode="External"/><Relationship Id="rId2" Type="http://schemas.openxmlformats.org/officeDocument/2006/relationships/hyperlink" Target="https://zh.wikipedia.org/wiki/%E5%A7%8B%E6%96%B0%E4%B8%96" TargetMode="External"/><Relationship Id="rId1" Type="http://schemas.openxmlformats.org/officeDocument/2006/relationships/slideLayout" Target="../slideLayouts/slideLayout2.xml"/><Relationship Id="rId4" Type="http://schemas.openxmlformats.org/officeDocument/2006/relationships/hyperlink" Target="https://zh.wikipedia.org/wiki/%E5%B2%A9%E7%94%BB"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zh.wikipedia.org/wiki/%E4%B9%8D%E5%BE%97" TargetMode="External"/><Relationship Id="rId2" Type="http://schemas.openxmlformats.org/officeDocument/2006/relationships/hyperlink" Target="https://zh.wikipedia.org/wiki/%E9%98%BF%E5%B0%94%E5%8F%8A%E5%88%A9%E4%BA%9A" TargetMode="External"/><Relationship Id="rId1" Type="http://schemas.openxmlformats.org/officeDocument/2006/relationships/slideLayout" Target="../slideLayouts/slideLayout2.xml"/><Relationship Id="rId5" Type="http://schemas.openxmlformats.org/officeDocument/2006/relationships/hyperlink" Target="https://zh.wikipedia.org/wiki/%E9%A2%9C%E6%96%99" TargetMode="External"/><Relationship Id="rId4" Type="http://schemas.openxmlformats.org/officeDocument/2006/relationships/hyperlink" Target="https://zh.wikipedia.org/wiki/%E5%88%A9%E6%AF%94%E4%BA%9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5900691" y="3793355"/>
            <a:ext cx="5463574" cy="1009835"/>
          </a:xfrm>
        </p:spPr>
        <p:txBody>
          <a:bodyPr>
            <a:noAutofit/>
          </a:bodyPr>
          <a:lstStyle/>
          <a:p>
            <a:r>
              <a:rPr lang="zh-TW" altLang="en-US" sz="9600" b="1" dirty="0"/>
              <a:t>沙漠</a:t>
            </a:r>
          </a:p>
        </p:txBody>
      </p:sp>
      <p:sp>
        <p:nvSpPr>
          <p:cNvPr id="3" name="副標題 2"/>
          <p:cNvSpPr>
            <a:spLocks noGrp="1"/>
          </p:cNvSpPr>
          <p:nvPr>
            <p:ph type="subTitle" idx="1"/>
          </p:nvPr>
        </p:nvSpPr>
        <p:spPr>
          <a:xfrm>
            <a:off x="4511967" y="5135733"/>
            <a:ext cx="8689976" cy="1371599"/>
          </a:xfrm>
        </p:spPr>
        <p:txBody>
          <a:bodyPr>
            <a:normAutofit/>
          </a:bodyPr>
          <a:lstStyle/>
          <a:p>
            <a:r>
              <a:rPr lang="zh-TW" altLang="en-US" sz="3600" dirty="0">
                <a:solidFill>
                  <a:schemeClr val="tx1"/>
                </a:solidFill>
              </a:rPr>
              <a:t>成員</a:t>
            </a:r>
            <a:r>
              <a:rPr lang="en-US" altLang="zh-TW" sz="3600" dirty="0">
                <a:solidFill>
                  <a:schemeClr val="tx1"/>
                </a:solidFill>
              </a:rPr>
              <a:t>:</a:t>
            </a:r>
            <a:r>
              <a:rPr lang="zh-TW" altLang="en-US" sz="3600" dirty="0">
                <a:solidFill>
                  <a:schemeClr val="tx1"/>
                </a:solidFill>
              </a:rPr>
              <a:t> 侯世宇、郭和豐、蔡宥橙</a:t>
            </a:r>
          </a:p>
        </p:txBody>
      </p:sp>
      <p:pic>
        <p:nvPicPr>
          <p:cNvPr id="5" name="圖片 4">
            <a:extLst>
              <a:ext uri="{FF2B5EF4-FFF2-40B4-BE49-F238E27FC236}">
                <a16:creationId xmlns:a16="http://schemas.microsoft.com/office/drawing/2014/main" id="{924387DC-E4F1-4BFB-A1AA-ED81BFB407D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221943" y="2767614"/>
            <a:ext cx="5145596" cy="3859197"/>
          </a:xfrm>
          <a:prstGeom prst="rect">
            <a:avLst/>
          </a:prstGeom>
          <a:ln w="228600" cap="sq" cmpd="thickThin">
            <a:solidFill>
              <a:srgbClr val="000000"/>
            </a:solidFill>
            <a:prstDash val="solid"/>
            <a:miter lim="800000"/>
          </a:ln>
          <a:effectLst>
            <a:innerShdw blurRad="76200">
              <a:srgbClr val="000000"/>
            </a:innerShdw>
          </a:effectLst>
        </p:spPr>
      </p:pic>
      <p:pic>
        <p:nvPicPr>
          <p:cNvPr id="6" name="圖片 5">
            <a:extLst>
              <a:ext uri="{FF2B5EF4-FFF2-40B4-BE49-F238E27FC236}">
                <a16:creationId xmlns:a16="http://schemas.microsoft.com/office/drawing/2014/main" id="{A59EC878-1BD7-4CCD-90D5-39BA76C48ED6}"/>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xmlns="" r:id="rId5"/>
              </a:ext>
            </a:extLst>
          </a:blip>
          <a:stretch>
            <a:fillRect/>
          </a:stretch>
        </p:blipFill>
        <p:spPr>
          <a:xfrm>
            <a:off x="6096000" y="74349"/>
            <a:ext cx="6096000" cy="299843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4172073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46797" y="205049"/>
            <a:ext cx="10364451" cy="1106917"/>
          </a:xfrm>
        </p:spPr>
        <p:txBody>
          <a:bodyPr/>
          <a:lstStyle/>
          <a:p>
            <a:r>
              <a:rPr lang="zh-TW" altLang="en-US" dirty="0">
                <a:solidFill>
                  <a:schemeClr val="accent1">
                    <a:lumMod val="75000"/>
                  </a:schemeClr>
                </a:solidFill>
              </a:rPr>
              <a:t>撒哈拉沙漠的歷史</a:t>
            </a:r>
            <a:r>
              <a:rPr lang="en-US" altLang="zh-TW" dirty="0">
                <a:solidFill>
                  <a:schemeClr val="accent1">
                    <a:lumMod val="75000"/>
                  </a:schemeClr>
                </a:solidFill>
              </a:rPr>
              <a:t>-3/4</a:t>
            </a:r>
            <a:endParaRPr lang="zh-TW" altLang="en-US" dirty="0">
              <a:solidFill>
                <a:schemeClr val="accent1">
                  <a:lumMod val="75000"/>
                </a:schemeClr>
              </a:solidFill>
            </a:endParaRPr>
          </a:p>
        </p:txBody>
      </p:sp>
      <p:sp>
        <p:nvSpPr>
          <p:cNvPr id="3" name="內容版面配置區 2"/>
          <p:cNvSpPr>
            <a:spLocks noGrp="1"/>
          </p:cNvSpPr>
          <p:nvPr>
            <p:ph sz="quarter" idx="13"/>
          </p:nvPr>
        </p:nvSpPr>
        <p:spPr>
          <a:xfrm>
            <a:off x="1" y="1642369"/>
            <a:ext cx="12191999" cy="5872579"/>
          </a:xfrm>
        </p:spPr>
        <p:txBody>
          <a:bodyPr>
            <a:noAutofit/>
          </a:bodyPr>
          <a:lstStyle/>
          <a:p>
            <a:r>
              <a:rPr lang="zh-TW" altLang="en-US" sz="2800" b="1" dirty="0">
                <a:solidFill>
                  <a:srgbClr val="FF0000"/>
                </a:solidFill>
              </a:rPr>
              <a:t>黃牛時期</a:t>
            </a:r>
            <a:r>
              <a:rPr lang="en-US" altLang="zh-TW" sz="2800" dirty="0">
                <a:solidFill>
                  <a:srgbClr val="008000"/>
                </a:solidFill>
              </a:rPr>
              <a:t>:</a:t>
            </a:r>
            <a:r>
              <a:rPr lang="zh-TW" altLang="en-US" sz="2800" dirty="0">
                <a:solidFill>
                  <a:srgbClr val="008000"/>
                </a:solidFill>
              </a:rPr>
              <a:t>約從公元前</a:t>
            </a:r>
            <a:r>
              <a:rPr lang="en-US" altLang="zh-TW" sz="2800" dirty="0">
                <a:solidFill>
                  <a:srgbClr val="008000"/>
                </a:solidFill>
              </a:rPr>
              <a:t>7500</a:t>
            </a:r>
            <a:r>
              <a:rPr lang="zh-TW" altLang="en-US" sz="2800" dirty="0">
                <a:solidFill>
                  <a:srgbClr val="008000"/>
                </a:solidFill>
              </a:rPr>
              <a:t>年至公元前</a:t>
            </a:r>
            <a:r>
              <a:rPr lang="en-US" altLang="zh-TW" sz="2800" dirty="0">
                <a:solidFill>
                  <a:srgbClr val="008000"/>
                </a:solidFill>
              </a:rPr>
              <a:t>4000</a:t>
            </a:r>
            <a:r>
              <a:rPr lang="zh-TW" altLang="en-US" sz="2800" dirty="0">
                <a:solidFill>
                  <a:srgbClr val="008000"/>
                </a:solidFill>
              </a:rPr>
              <a:t>年左右。曾經發現</a:t>
            </a:r>
            <a:r>
              <a:rPr lang="zh-TW" altLang="en-US" sz="2800" dirty="0">
                <a:solidFill>
                  <a:srgbClr val="008000"/>
                </a:solidFill>
                <a:hlinkClick r:id="rId2" tooltip="陶器">
                  <a:extLst>
                    <a:ext uri="{A12FA001-AC4F-418D-AE19-62706E023703}">
                      <ahyp:hlinkClr xmlns:ahyp="http://schemas.microsoft.com/office/drawing/2018/hyperlinkcolor" xmlns="" val="tx"/>
                    </a:ext>
                  </a:extLst>
                </a:hlinkClick>
              </a:rPr>
              <a:t>陶器</a:t>
            </a:r>
            <a:r>
              <a:rPr lang="zh-TW" altLang="en-US" sz="2800" dirty="0">
                <a:solidFill>
                  <a:srgbClr val="008000"/>
                </a:solidFill>
              </a:rPr>
              <a:t>和</a:t>
            </a:r>
            <a:r>
              <a:rPr lang="zh-TW" altLang="en-US" sz="2800" dirty="0">
                <a:solidFill>
                  <a:srgbClr val="008000"/>
                </a:solidFill>
                <a:hlinkClick r:id="rId3" tooltip="新石器時代">
                  <a:extLst>
                    <a:ext uri="{A12FA001-AC4F-418D-AE19-62706E023703}">
                      <ahyp:hlinkClr xmlns:ahyp="http://schemas.microsoft.com/office/drawing/2018/hyperlinkcolor" xmlns="" val="tx"/>
                    </a:ext>
                  </a:extLst>
                </a:hlinkClick>
              </a:rPr>
              <a:t>新石器時代</a:t>
            </a:r>
            <a:r>
              <a:rPr lang="zh-TW" altLang="en-US" sz="2800" dirty="0">
                <a:solidFill>
                  <a:srgbClr val="008000"/>
                </a:solidFill>
              </a:rPr>
              <a:t>經過打磨加工的石斧、石磨和箭頭，及一些打獵用的弓箭</a:t>
            </a:r>
            <a:endParaRPr lang="en-US" altLang="zh-TW" sz="2800" dirty="0">
              <a:solidFill>
                <a:srgbClr val="008000"/>
              </a:solidFill>
            </a:endParaRPr>
          </a:p>
        </p:txBody>
      </p:sp>
    </p:spTree>
    <p:extLst>
      <p:ext uri="{BB962C8B-B14F-4D97-AF65-F5344CB8AC3E}">
        <p14:creationId xmlns:p14="http://schemas.microsoft.com/office/powerpoint/2010/main" val="23944371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46797" y="205049"/>
            <a:ext cx="10364451" cy="1106917"/>
          </a:xfrm>
        </p:spPr>
        <p:txBody>
          <a:bodyPr/>
          <a:lstStyle/>
          <a:p>
            <a:r>
              <a:rPr lang="zh-TW" altLang="en-US" dirty="0">
                <a:solidFill>
                  <a:schemeClr val="accent1">
                    <a:lumMod val="75000"/>
                  </a:schemeClr>
                </a:solidFill>
              </a:rPr>
              <a:t>撒哈拉沙漠的歷史</a:t>
            </a:r>
            <a:r>
              <a:rPr lang="en-US" altLang="zh-TW" dirty="0">
                <a:solidFill>
                  <a:schemeClr val="accent1">
                    <a:lumMod val="75000"/>
                  </a:schemeClr>
                </a:solidFill>
              </a:rPr>
              <a:t>-4/4</a:t>
            </a:r>
            <a:endParaRPr lang="zh-TW" altLang="en-US" dirty="0">
              <a:solidFill>
                <a:schemeClr val="accent1">
                  <a:lumMod val="75000"/>
                </a:schemeClr>
              </a:solidFill>
            </a:endParaRPr>
          </a:p>
        </p:txBody>
      </p:sp>
      <p:sp>
        <p:nvSpPr>
          <p:cNvPr id="3" name="內容版面配置區 2"/>
          <p:cNvSpPr>
            <a:spLocks noGrp="1"/>
          </p:cNvSpPr>
          <p:nvPr>
            <p:ph sz="quarter" idx="13"/>
          </p:nvPr>
        </p:nvSpPr>
        <p:spPr>
          <a:xfrm>
            <a:off x="0" y="985421"/>
            <a:ext cx="12191999" cy="5872579"/>
          </a:xfrm>
        </p:spPr>
        <p:txBody>
          <a:bodyPr>
            <a:noAutofit/>
          </a:bodyPr>
          <a:lstStyle/>
          <a:p>
            <a:endParaRPr lang="en-US" altLang="zh-TW" sz="2800" dirty="0">
              <a:solidFill>
                <a:srgbClr val="008000"/>
              </a:solidFill>
            </a:endParaRPr>
          </a:p>
          <a:p>
            <a:r>
              <a:rPr lang="zh-TW" altLang="en-US" sz="2800" b="1" dirty="0">
                <a:solidFill>
                  <a:srgbClr val="FF0000"/>
                </a:solidFill>
              </a:rPr>
              <a:t>馬時期</a:t>
            </a:r>
            <a:r>
              <a:rPr lang="en-US" altLang="zh-TW" sz="2800" b="1" dirty="0">
                <a:solidFill>
                  <a:srgbClr val="008000"/>
                </a:solidFill>
              </a:rPr>
              <a:t>:</a:t>
            </a:r>
            <a:r>
              <a:rPr lang="zh-TW" altLang="en-US" sz="2800" dirty="0">
                <a:solidFill>
                  <a:srgbClr val="008000"/>
                </a:solidFill>
              </a:rPr>
              <a:t>約從公元前</a:t>
            </a:r>
            <a:r>
              <a:rPr lang="en-US" altLang="zh-TW" sz="2800" dirty="0">
                <a:solidFill>
                  <a:srgbClr val="008000"/>
                </a:solidFill>
              </a:rPr>
              <a:t>3000</a:t>
            </a:r>
            <a:r>
              <a:rPr lang="zh-TW" altLang="en-US" sz="2800" dirty="0">
                <a:solidFill>
                  <a:srgbClr val="008000"/>
                </a:solidFill>
              </a:rPr>
              <a:t>年到公元前</a:t>
            </a:r>
            <a:r>
              <a:rPr lang="en-US" altLang="zh-TW" sz="2800" dirty="0">
                <a:solidFill>
                  <a:srgbClr val="008000"/>
                </a:solidFill>
              </a:rPr>
              <a:t>700</a:t>
            </a:r>
            <a:r>
              <a:rPr lang="zh-TW" altLang="en-US" sz="2800" dirty="0">
                <a:solidFill>
                  <a:srgbClr val="008000"/>
                </a:solidFill>
              </a:rPr>
              <a:t>年左右。這時期有跡象已引進了</a:t>
            </a:r>
            <a:r>
              <a:rPr lang="zh-TW" altLang="en-US" sz="2800" dirty="0">
                <a:solidFill>
                  <a:srgbClr val="008000"/>
                </a:solidFill>
                <a:hlinkClick r:id="rId2" tooltip="馬">
                  <a:extLst>
                    <a:ext uri="{A12FA001-AC4F-418D-AE19-62706E023703}">
                      <ahyp:hlinkClr xmlns:ahyp="http://schemas.microsoft.com/office/drawing/2018/hyperlinkcolor" xmlns="" val="tx"/>
                    </a:ext>
                  </a:extLst>
                </a:hlinkClick>
              </a:rPr>
              <a:t>馬</a:t>
            </a:r>
            <a:r>
              <a:rPr lang="zh-TW" altLang="en-US" sz="2800" dirty="0">
                <a:solidFill>
                  <a:srgbClr val="008000"/>
                </a:solidFill>
              </a:rPr>
              <a:t>、</a:t>
            </a:r>
            <a:r>
              <a:rPr lang="zh-TW" altLang="en-US" sz="2800" dirty="0">
                <a:solidFill>
                  <a:srgbClr val="008000"/>
                </a:solidFill>
                <a:hlinkClick r:id="rId3" tooltip="駱駝">
                  <a:extLst>
                    <a:ext uri="{A12FA001-AC4F-418D-AE19-62706E023703}">
                      <ahyp:hlinkClr xmlns:ahyp="http://schemas.microsoft.com/office/drawing/2018/hyperlinkcolor" xmlns="" val="tx"/>
                    </a:ext>
                  </a:extLst>
                </a:hlinkClick>
              </a:rPr>
              <a:t>駱駝</a:t>
            </a:r>
            <a:r>
              <a:rPr lang="zh-TW" altLang="en-US" sz="2800" dirty="0">
                <a:solidFill>
                  <a:srgbClr val="008000"/>
                </a:solidFill>
              </a:rPr>
              <a:t>和</a:t>
            </a:r>
            <a:r>
              <a:rPr lang="zh-TW" altLang="en-US" sz="2800" dirty="0">
                <a:solidFill>
                  <a:srgbClr val="008000"/>
                </a:solidFill>
                <a:hlinkClick r:id="rId4" tooltip="奶牛">
                  <a:extLst>
                    <a:ext uri="{A12FA001-AC4F-418D-AE19-62706E023703}">
                      <ahyp:hlinkClr xmlns:ahyp="http://schemas.microsoft.com/office/drawing/2018/hyperlinkcolor" xmlns="" val="tx"/>
                    </a:ext>
                  </a:extLst>
                </a:hlinkClick>
              </a:rPr>
              <a:t>奶牛</a:t>
            </a:r>
            <a:r>
              <a:rPr lang="zh-TW" altLang="en-US" sz="2800" dirty="0">
                <a:solidFill>
                  <a:srgbClr val="008000"/>
                </a:solidFill>
              </a:rPr>
              <a:t>，並從事大規模農業。從</a:t>
            </a:r>
            <a:r>
              <a:rPr lang="zh-TW" altLang="en-US" sz="2800" dirty="0">
                <a:solidFill>
                  <a:srgbClr val="008000"/>
                </a:solidFill>
                <a:hlinkClick r:id="rId5" tooltip="腓尼基人">
                  <a:extLst>
                    <a:ext uri="{A12FA001-AC4F-418D-AE19-62706E023703}">
                      <ahyp:hlinkClr xmlns:ahyp="http://schemas.microsoft.com/office/drawing/2018/hyperlinkcolor" xmlns="" val="tx"/>
                    </a:ext>
                  </a:extLst>
                </a:hlinkClick>
              </a:rPr>
              <a:t>腓尼基人</a:t>
            </a:r>
            <a:r>
              <a:rPr lang="zh-TW" altLang="en-US" sz="2800" dirty="0">
                <a:solidFill>
                  <a:srgbClr val="008000"/>
                </a:solidFill>
              </a:rPr>
              <a:t>學會使用和鍛造鐵器，可能在公元前</a:t>
            </a:r>
            <a:r>
              <a:rPr lang="en-US" altLang="zh-TW" sz="2800" dirty="0">
                <a:solidFill>
                  <a:srgbClr val="008000"/>
                </a:solidFill>
              </a:rPr>
              <a:t>1220</a:t>
            </a:r>
            <a:r>
              <a:rPr lang="zh-TW" altLang="en-US" sz="2800" dirty="0">
                <a:solidFill>
                  <a:srgbClr val="008000"/>
                </a:solidFill>
              </a:rPr>
              <a:t>年前後。腓尼基人其時在當地建立了橫跨整個撒哈拉到</a:t>
            </a:r>
            <a:r>
              <a:rPr lang="zh-TW" altLang="en-US" sz="2800" dirty="0">
                <a:solidFill>
                  <a:srgbClr val="008000"/>
                </a:solidFill>
                <a:hlinkClick r:id="rId6" tooltip="埃及">
                  <a:extLst>
                    <a:ext uri="{A12FA001-AC4F-418D-AE19-62706E023703}">
                      <ahyp:hlinkClr xmlns:ahyp="http://schemas.microsoft.com/office/drawing/2018/hyperlinkcolor" xmlns="" val="tx"/>
                    </a:ext>
                  </a:extLst>
                </a:hlinkClick>
              </a:rPr>
              <a:t>埃及</a:t>
            </a:r>
            <a:r>
              <a:rPr lang="zh-TW" altLang="en-US" sz="2800" dirty="0">
                <a:solidFill>
                  <a:srgbClr val="008000"/>
                </a:solidFill>
              </a:rPr>
              <a:t>的大帝國聯盟</a:t>
            </a:r>
            <a:endParaRPr lang="zh-TW" altLang="en-US" sz="2800" b="1" dirty="0">
              <a:solidFill>
                <a:srgbClr val="008000"/>
              </a:solidFill>
            </a:endParaRPr>
          </a:p>
        </p:txBody>
      </p:sp>
    </p:spTree>
    <p:extLst>
      <p:ext uri="{BB962C8B-B14F-4D97-AF65-F5344CB8AC3E}">
        <p14:creationId xmlns:p14="http://schemas.microsoft.com/office/powerpoint/2010/main" val="3917170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9583" y="216990"/>
            <a:ext cx="5868765" cy="1596177"/>
          </a:xfrm>
        </p:spPr>
        <p:txBody>
          <a:bodyPr/>
          <a:lstStyle/>
          <a:p>
            <a:r>
              <a:rPr lang="zh-TW" altLang="en-US" dirty="0"/>
              <a:t>常見的沙漠動物</a:t>
            </a:r>
            <a:r>
              <a:rPr lang="en-US" altLang="zh-TW" dirty="0"/>
              <a:t>-</a:t>
            </a:r>
            <a:r>
              <a:rPr lang="en-US" altLang="zh-TW" dirty="0" smtClean="0"/>
              <a:t>1/5</a:t>
            </a:r>
            <a:endParaRPr lang="zh-TW" altLang="en-US" dirty="0"/>
          </a:p>
        </p:txBody>
      </p:sp>
      <p:sp>
        <p:nvSpPr>
          <p:cNvPr id="3" name="內容版面配置區 2"/>
          <p:cNvSpPr>
            <a:spLocks noGrp="1"/>
          </p:cNvSpPr>
          <p:nvPr>
            <p:ph sz="quarter" idx="13"/>
          </p:nvPr>
        </p:nvSpPr>
        <p:spPr>
          <a:xfrm>
            <a:off x="0" y="1701580"/>
            <a:ext cx="12192000" cy="5156420"/>
          </a:xfrm>
        </p:spPr>
        <p:txBody>
          <a:bodyPr>
            <a:normAutofit/>
          </a:bodyPr>
          <a:lstStyle/>
          <a:p>
            <a:r>
              <a:rPr lang="zh-TW" altLang="en-US" sz="3600" dirty="0"/>
              <a:t>跳鼠</a:t>
            </a:r>
            <a:r>
              <a:rPr lang="en-US" altLang="zh-TW" sz="3600" dirty="0"/>
              <a:t>:</a:t>
            </a:r>
            <a:r>
              <a:rPr lang="zh-TW" altLang="en-US" sz="3600" dirty="0"/>
              <a:t> 會跳的老鼠，有長尾巴幫助平衡</a:t>
            </a:r>
            <a:r>
              <a:rPr lang="zh-TW" altLang="en-US" dirty="0"/>
              <a:t>  </a:t>
            </a:r>
            <a:br>
              <a:rPr lang="zh-TW" altLang="en-US" dirty="0"/>
            </a:br>
            <a:r>
              <a:rPr lang="zh-TW" altLang="en-US" dirty="0"/>
              <a:t/>
            </a:r>
            <a:br>
              <a:rPr lang="zh-TW" altLang="en-US" dirty="0"/>
            </a:br>
            <a:endParaRPr lang="zh-TW" altLang="en-US" dirty="0"/>
          </a:p>
        </p:txBody>
      </p:sp>
      <p:pic>
        <p:nvPicPr>
          <p:cNvPr id="7" name="圖片 6">
            <a:extLst>
              <a:ext uri="{FF2B5EF4-FFF2-40B4-BE49-F238E27FC236}">
                <a16:creationId xmlns:a16="http://schemas.microsoft.com/office/drawing/2014/main" id="{F69023F7-C9BD-4BC6-B5F6-47C1ED369DB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2552873" y="2823100"/>
            <a:ext cx="6706537" cy="3681460"/>
          </a:xfrm>
          <a:prstGeom prst="rect">
            <a:avLst/>
          </a:prstGeom>
        </p:spPr>
      </p:pic>
    </p:spTree>
    <p:extLst>
      <p:ext uri="{BB962C8B-B14F-4D97-AF65-F5344CB8AC3E}">
        <p14:creationId xmlns:p14="http://schemas.microsoft.com/office/powerpoint/2010/main" val="30165644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9583" y="216990"/>
            <a:ext cx="5868765" cy="1596177"/>
          </a:xfrm>
        </p:spPr>
        <p:txBody>
          <a:bodyPr/>
          <a:lstStyle/>
          <a:p>
            <a:r>
              <a:rPr lang="zh-TW" altLang="en-US" dirty="0"/>
              <a:t>常見的沙漠動物</a:t>
            </a:r>
            <a:r>
              <a:rPr lang="en-US" altLang="zh-TW" dirty="0"/>
              <a:t>-</a:t>
            </a:r>
            <a:r>
              <a:rPr lang="en-US" altLang="zh-TW" dirty="0" smtClean="0"/>
              <a:t>2/5</a:t>
            </a:r>
            <a:endParaRPr lang="zh-TW" altLang="en-US" dirty="0"/>
          </a:p>
        </p:txBody>
      </p:sp>
      <p:sp>
        <p:nvSpPr>
          <p:cNvPr id="3" name="內容版面配置區 2"/>
          <p:cNvSpPr>
            <a:spLocks noGrp="1"/>
          </p:cNvSpPr>
          <p:nvPr>
            <p:ph sz="quarter" idx="13"/>
          </p:nvPr>
        </p:nvSpPr>
        <p:spPr>
          <a:xfrm>
            <a:off x="0" y="1701580"/>
            <a:ext cx="12192000" cy="5156420"/>
          </a:xfrm>
        </p:spPr>
        <p:txBody>
          <a:bodyPr>
            <a:normAutofit/>
          </a:bodyPr>
          <a:lstStyle/>
          <a:p>
            <a:r>
              <a:rPr lang="zh-TW" altLang="en-US" sz="3600" dirty="0"/>
              <a:t>長耳兔</a:t>
            </a:r>
            <a:r>
              <a:rPr lang="en-US" altLang="zh-TW" sz="3600" dirty="0"/>
              <a:t>:</a:t>
            </a:r>
            <a:r>
              <a:rPr lang="zh-TW" altLang="en-US" sz="3600" dirty="0"/>
              <a:t> 耳朵長的兔子，耳朵可散熱  </a:t>
            </a:r>
            <a:br>
              <a:rPr lang="zh-TW" altLang="en-US" sz="3600" dirty="0"/>
            </a:br>
            <a:r>
              <a:rPr lang="zh-TW" altLang="en-US" dirty="0"/>
              <a:t/>
            </a:r>
            <a:br>
              <a:rPr lang="zh-TW" altLang="en-US" dirty="0"/>
            </a:br>
            <a:endParaRPr lang="zh-TW" altLang="en-US" dirty="0"/>
          </a:p>
        </p:txBody>
      </p:sp>
      <p:pic>
        <p:nvPicPr>
          <p:cNvPr id="5" name="圖片 4">
            <a:extLst>
              <a:ext uri="{FF2B5EF4-FFF2-40B4-BE49-F238E27FC236}">
                <a16:creationId xmlns:a16="http://schemas.microsoft.com/office/drawing/2014/main" id="{FC23DFC6-2A27-4188-8D7E-46B8F4392E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0820" y="2534574"/>
            <a:ext cx="5650360" cy="3715305"/>
          </a:xfrm>
          <a:prstGeom prst="rect">
            <a:avLst/>
          </a:prstGeom>
        </p:spPr>
      </p:pic>
    </p:spTree>
    <p:extLst>
      <p:ext uri="{BB962C8B-B14F-4D97-AF65-F5344CB8AC3E}">
        <p14:creationId xmlns:p14="http://schemas.microsoft.com/office/powerpoint/2010/main" val="37829150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9583" y="216990"/>
            <a:ext cx="5868765" cy="1596177"/>
          </a:xfrm>
        </p:spPr>
        <p:txBody>
          <a:bodyPr/>
          <a:lstStyle/>
          <a:p>
            <a:r>
              <a:rPr lang="zh-TW" altLang="en-US" dirty="0"/>
              <a:t>常見的沙漠動物</a:t>
            </a:r>
            <a:r>
              <a:rPr lang="en-US" altLang="zh-TW" dirty="0"/>
              <a:t>-</a:t>
            </a:r>
            <a:r>
              <a:rPr lang="en-US" altLang="zh-TW" dirty="0" smtClean="0"/>
              <a:t>3/5</a:t>
            </a:r>
            <a:endParaRPr lang="zh-TW" altLang="en-US" dirty="0"/>
          </a:p>
        </p:txBody>
      </p:sp>
      <p:sp>
        <p:nvSpPr>
          <p:cNvPr id="3" name="內容版面配置區 2"/>
          <p:cNvSpPr>
            <a:spLocks noGrp="1"/>
          </p:cNvSpPr>
          <p:nvPr>
            <p:ph sz="quarter" idx="13"/>
          </p:nvPr>
        </p:nvSpPr>
        <p:spPr>
          <a:xfrm>
            <a:off x="0" y="1701580"/>
            <a:ext cx="12192000" cy="5156420"/>
          </a:xfrm>
        </p:spPr>
        <p:txBody>
          <a:bodyPr>
            <a:normAutofit/>
          </a:bodyPr>
          <a:lstStyle/>
          <a:p>
            <a:r>
              <a:rPr lang="zh-TW" altLang="en-US" sz="3600" dirty="0"/>
              <a:t>漠狐</a:t>
            </a:r>
            <a:r>
              <a:rPr lang="en-US" altLang="zh-TW" sz="3600" dirty="0"/>
              <a:t>:</a:t>
            </a:r>
            <a:r>
              <a:rPr lang="zh-TW" altLang="en-US" sz="3600" dirty="0"/>
              <a:t>漠狐是一種小型狐狸，生活在北非和阿拉伯的沙漠中。從鼻尖到尾巴基部，全長只有</a:t>
            </a:r>
            <a:r>
              <a:rPr lang="en-US" altLang="zh-TW" sz="3600" dirty="0"/>
              <a:t>40</a:t>
            </a:r>
            <a:r>
              <a:rPr lang="zh-TW" altLang="en-US" sz="3600" dirty="0"/>
              <a:t>公分左右，卻有一對十五公分長的大耳朵，用以散熱 </a:t>
            </a:r>
            <a:r>
              <a:rPr lang="zh-TW" altLang="en-US" dirty="0"/>
              <a:t/>
            </a:r>
            <a:br>
              <a:rPr lang="zh-TW" altLang="en-US" dirty="0"/>
            </a:br>
            <a:endParaRPr lang="zh-TW" altLang="en-US" dirty="0"/>
          </a:p>
        </p:txBody>
      </p:sp>
      <p:pic>
        <p:nvPicPr>
          <p:cNvPr id="5" name="圖片 4">
            <a:extLst>
              <a:ext uri="{FF2B5EF4-FFF2-40B4-BE49-F238E27FC236}">
                <a16:creationId xmlns:a16="http://schemas.microsoft.com/office/drawing/2014/main" id="{870B3713-3623-4F6D-BD71-DE333314A9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4839" y="3768931"/>
            <a:ext cx="3893784" cy="3089069"/>
          </a:xfrm>
          <a:prstGeom prst="rect">
            <a:avLst/>
          </a:prstGeom>
        </p:spPr>
      </p:pic>
    </p:spTree>
    <p:extLst>
      <p:ext uri="{BB962C8B-B14F-4D97-AF65-F5344CB8AC3E}">
        <p14:creationId xmlns:p14="http://schemas.microsoft.com/office/powerpoint/2010/main" val="3671280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9583" y="216990"/>
            <a:ext cx="5868765" cy="1596177"/>
          </a:xfrm>
        </p:spPr>
        <p:txBody>
          <a:bodyPr/>
          <a:lstStyle/>
          <a:p>
            <a:r>
              <a:rPr lang="zh-TW" altLang="en-US" dirty="0"/>
              <a:t>常見的沙漠動物</a:t>
            </a:r>
            <a:r>
              <a:rPr lang="en-US" altLang="zh-TW" dirty="0"/>
              <a:t>-</a:t>
            </a:r>
            <a:r>
              <a:rPr lang="en-US" altLang="zh-TW" dirty="0" smtClean="0"/>
              <a:t>4/5</a:t>
            </a:r>
            <a:endParaRPr lang="zh-TW" altLang="en-US" dirty="0"/>
          </a:p>
        </p:txBody>
      </p:sp>
      <p:sp>
        <p:nvSpPr>
          <p:cNvPr id="3" name="內容版面配置區 2"/>
          <p:cNvSpPr>
            <a:spLocks noGrp="1"/>
          </p:cNvSpPr>
          <p:nvPr>
            <p:ph sz="quarter" idx="13"/>
          </p:nvPr>
        </p:nvSpPr>
        <p:spPr>
          <a:xfrm>
            <a:off x="0" y="1701580"/>
            <a:ext cx="7442909" cy="5156420"/>
          </a:xfrm>
        </p:spPr>
        <p:txBody>
          <a:bodyPr>
            <a:normAutofit fontScale="92500" lnSpcReduction="10000"/>
          </a:bodyPr>
          <a:lstStyle/>
          <a:p>
            <a:r>
              <a:rPr lang="zh-TW" altLang="en-US" sz="3600" dirty="0"/>
              <a:t>袋鼠</a:t>
            </a:r>
            <a:r>
              <a:rPr lang="en-US" altLang="zh-TW" sz="3600" dirty="0"/>
              <a:t>:</a:t>
            </a:r>
            <a:r>
              <a:rPr lang="zh-TW" altLang="en-US" sz="3600" dirty="0"/>
              <a:t>袋類動物是發育不完全的動物，成年袋鼠的身高大約為</a:t>
            </a:r>
            <a:r>
              <a:rPr lang="en-US" altLang="zh-TW" sz="3600" dirty="0"/>
              <a:t>1.6</a:t>
            </a:r>
            <a:r>
              <a:rPr lang="zh-TW" altLang="en-US" sz="3600" dirty="0"/>
              <a:t>米，體重可以達到</a:t>
            </a:r>
            <a:r>
              <a:rPr lang="en-US" altLang="zh-TW" sz="3600" dirty="0"/>
              <a:t>50</a:t>
            </a:r>
            <a:r>
              <a:rPr lang="zh-TW" altLang="en-US" sz="3600" dirty="0"/>
              <a:t>公斤。袋鼠用下肢跳動，奔跑速度非常快，時速可達</a:t>
            </a:r>
            <a:r>
              <a:rPr lang="en-US" altLang="zh-TW" sz="3600" dirty="0"/>
              <a:t>50</a:t>
            </a:r>
            <a:r>
              <a:rPr lang="zh-TW" altLang="en-US" sz="3600" dirty="0"/>
              <a:t>公里以上。袋鼠有一條「多功能」的尾巴，其作用非常大，在休息時它可以支撐於地，與雙下肢共同起到平衡身體的作用</a:t>
            </a:r>
            <a:br>
              <a:rPr lang="zh-TW" altLang="en-US" sz="3600" dirty="0"/>
            </a:br>
            <a:r>
              <a:rPr lang="zh-TW" altLang="en-US" dirty="0"/>
              <a:t>  </a:t>
            </a:r>
            <a:br>
              <a:rPr lang="zh-TW" altLang="en-US" dirty="0"/>
            </a:br>
            <a:r>
              <a:rPr lang="zh-TW" altLang="en-US" dirty="0"/>
              <a:t/>
            </a:r>
            <a:br>
              <a:rPr lang="zh-TW" altLang="en-US" dirty="0"/>
            </a:br>
            <a:endParaRPr lang="zh-TW" altLang="en-US" dirty="0"/>
          </a:p>
        </p:txBody>
      </p:sp>
      <p:pic>
        <p:nvPicPr>
          <p:cNvPr id="5" name="圖片 4">
            <a:extLst>
              <a:ext uri="{FF2B5EF4-FFF2-40B4-BE49-F238E27FC236}">
                <a16:creationId xmlns:a16="http://schemas.microsoft.com/office/drawing/2014/main" id="{ECD262DC-3716-4D93-AC85-90F3EFC49D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42909" y="1813167"/>
            <a:ext cx="4514850" cy="3609975"/>
          </a:xfrm>
          <a:prstGeom prst="rect">
            <a:avLst/>
          </a:prstGeom>
        </p:spPr>
      </p:pic>
    </p:spTree>
    <p:extLst>
      <p:ext uri="{BB962C8B-B14F-4D97-AF65-F5344CB8AC3E}">
        <p14:creationId xmlns:p14="http://schemas.microsoft.com/office/powerpoint/2010/main" val="18046157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9583" y="216990"/>
            <a:ext cx="5868765" cy="1596177"/>
          </a:xfrm>
        </p:spPr>
        <p:txBody>
          <a:bodyPr/>
          <a:lstStyle/>
          <a:p>
            <a:r>
              <a:rPr lang="zh-TW" altLang="en-US" dirty="0"/>
              <a:t>常見的沙漠動物</a:t>
            </a:r>
            <a:r>
              <a:rPr lang="en-US" altLang="zh-TW" dirty="0" smtClean="0"/>
              <a:t>-</a:t>
            </a:r>
            <a:r>
              <a:rPr lang="en-US" altLang="zh-TW" dirty="0"/>
              <a:t>5</a:t>
            </a:r>
            <a:r>
              <a:rPr lang="en-US" altLang="zh-TW" dirty="0" smtClean="0"/>
              <a:t>/5</a:t>
            </a:r>
            <a:endParaRPr lang="zh-TW" altLang="en-US" dirty="0"/>
          </a:p>
        </p:txBody>
      </p:sp>
      <p:sp>
        <p:nvSpPr>
          <p:cNvPr id="3" name="內容版面配置區 2"/>
          <p:cNvSpPr>
            <a:spLocks noGrp="1"/>
          </p:cNvSpPr>
          <p:nvPr>
            <p:ph sz="quarter" idx="13"/>
          </p:nvPr>
        </p:nvSpPr>
        <p:spPr>
          <a:xfrm>
            <a:off x="0" y="1701580"/>
            <a:ext cx="7442909" cy="5156420"/>
          </a:xfrm>
        </p:spPr>
        <p:txBody>
          <a:bodyPr>
            <a:normAutofit fontScale="92500" lnSpcReduction="20000"/>
          </a:bodyPr>
          <a:lstStyle/>
          <a:p>
            <a:r>
              <a:rPr lang="zh-TW" altLang="en-US" sz="3600" dirty="0" smtClean="0"/>
              <a:t>聖</a:t>
            </a:r>
            <a:r>
              <a:rPr lang="zh-TW" altLang="en-US" sz="3600" dirty="0"/>
              <a:t>甲蟲</a:t>
            </a:r>
            <a:r>
              <a:rPr lang="en-US" altLang="zh-TW" sz="3600" dirty="0" smtClean="0"/>
              <a:t>:</a:t>
            </a:r>
            <a:r>
              <a:rPr lang="zh-TW" altLang="en-US" sz="3600" dirty="0" smtClean="0"/>
              <a:t> </a:t>
            </a:r>
            <a:r>
              <a:rPr lang="zh-TW" altLang="en-US" sz="3600" dirty="0"/>
              <a:t> </a:t>
            </a:r>
            <a:r>
              <a:rPr lang="zh-TW" altLang="en-US" sz="3600" dirty="0"/>
              <a:t>「聖甲蟲」其實真正身分是一種叫做「糞金龜」的甲蟲，這個名稱的由來是因為這種甲蟲喜歡把卵或者是食物埋在動物的大便裡，然後滾成球狀；牠們的主食也是動物糞便，所以才會被冠上「糞金龜」這個稱號。在不同的地區，糞金龜的</a:t>
            </a:r>
            <a:r>
              <a:rPr lang="zh-TW" altLang="en-US" sz="3600" dirty="0" smtClean="0"/>
              <a:t>習性</a:t>
            </a:r>
            <a:r>
              <a:rPr lang="zh-TW" altLang="en-US" sz="3600" dirty="0"/>
              <a:t>也會</a:t>
            </a:r>
            <a:r>
              <a:rPr lang="zh-TW" altLang="en-US" sz="3600" dirty="0" smtClean="0"/>
              <a:t>不同</a:t>
            </a:r>
            <a:r>
              <a:rPr lang="en-US" altLang="zh-TW" sz="2600" dirty="0" smtClean="0">
                <a:hlinkClick r:id="rId2"/>
              </a:rPr>
              <a:t>https</a:t>
            </a:r>
            <a:r>
              <a:rPr lang="en-US" altLang="zh-TW" sz="2600" dirty="0">
                <a:hlinkClick r:id="rId2"/>
              </a:rPr>
              <a:t>://</a:t>
            </a:r>
            <a:r>
              <a:rPr lang="en-US" altLang="zh-TW" sz="2600" dirty="0" err="1">
                <a:hlinkClick r:id="rId2"/>
              </a:rPr>
              <a:t>www.youtube.com</a:t>
            </a:r>
            <a:r>
              <a:rPr lang="en-US" altLang="zh-TW" sz="2600" dirty="0">
                <a:hlinkClick r:id="rId2"/>
              </a:rPr>
              <a:t>/</a:t>
            </a:r>
            <a:r>
              <a:rPr lang="en-US" altLang="zh-TW" sz="2600" dirty="0" err="1">
                <a:hlinkClick r:id="rId2"/>
              </a:rPr>
              <a:t>watch?v</a:t>
            </a:r>
            <a:r>
              <a:rPr lang="en-US" altLang="zh-TW" sz="2600" dirty="0">
                <a:hlinkClick r:id="rId2"/>
              </a:rPr>
              <a:t>=</a:t>
            </a:r>
            <a:r>
              <a:rPr lang="en-US" altLang="zh-TW" sz="2600" dirty="0" err="1">
                <a:hlinkClick r:id="rId2"/>
              </a:rPr>
              <a:t>QzyYb0bIQaw</a:t>
            </a:r>
            <a:endParaRPr lang="zh-TW" altLang="en-US" sz="2600" dirty="0"/>
          </a:p>
        </p:txBody>
      </p:sp>
      <p:pic>
        <p:nvPicPr>
          <p:cNvPr id="1026" name="Picture 2" descr="ãèç²è²ãçåçæå°çµæ"/>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2909" y="1139768"/>
            <a:ext cx="4810160" cy="37261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43683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2BF6924-560C-4549-B9C6-7B537C977A02}"/>
              </a:ext>
            </a:extLst>
          </p:cNvPr>
          <p:cNvSpPr>
            <a:spLocks noGrp="1"/>
          </p:cNvSpPr>
          <p:nvPr>
            <p:ph type="title"/>
          </p:nvPr>
        </p:nvSpPr>
        <p:spPr/>
        <p:txBody>
          <a:bodyPr/>
          <a:lstStyle/>
          <a:p>
            <a:r>
              <a:rPr lang="zh-TW" altLang="en-US" dirty="0">
                <a:solidFill>
                  <a:srgbClr val="FF0000"/>
                </a:solidFill>
              </a:rPr>
              <a:t>沙漠天氣</a:t>
            </a:r>
            <a:r>
              <a:rPr lang="en-US" altLang="zh-TW" dirty="0">
                <a:solidFill>
                  <a:srgbClr val="FF0000"/>
                </a:solidFill>
              </a:rPr>
              <a:t>-1/3</a:t>
            </a:r>
            <a:endParaRPr lang="zh-TW" altLang="en-US" dirty="0">
              <a:solidFill>
                <a:srgbClr val="FF0000"/>
              </a:solidFill>
            </a:endParaRPr>
          </a:p>
        </p:txBody>
      </p:sp>
      <p:sp>
        <p:nvSpPr>
          <p:cNvPr id="3" name="內容版面配置區 2">
            <a:extLst>
              <a:ext uri="{FF2B5EF4-FFF2-40B4-BE49-F238E27FC236}">
                <a16:creationId xmlns:a16="http://schemas.microsoft.com/office/drawing/2014/main" id="{61AD6318-A57F-4B37-A13C-B17004DA36F0}"/>
              </a:ext>
            </a:extLst>
          </p:cNvPr>
          <p:cNvSpPr>
            <a:spLocks noGrp="1"/>
          </p:cNvSpPr>
          <p:nvPr>
            <p:ph sz="quarter" idx="13"/>
          </p:nvPr>
        </p:nvSpPr>
        <p:spPr>
          <a:xfrm>
            <a:off x="111318" y="1948070"/>
            <a:ext cx="12080682" cy="4731026"/>
          </a:xfrm>
        </p:spPr>
        <p:txBody>
          <a:bodyPr>
            <a:normAutofit/>
          </a:bodyPr>
          <a:lstStyle/>
          <a:p>
            <a:r>
              <a:rPr lang="en-US" altLang="zh-TW" sz="3600" dirty="0"/>
              <a:t>1.</a:t>
            </a:r>
            <a:r>
              <a:rPr lang="zh-TW" altLang="en-US" sz="3600" b="1" dirty="0"/>
              <a:t>降雨稀少</a:t>
            </a:r>
            <a:r>
              <a:rPr lang="zh-TW" altLang="en-US" sz="3600" dirty="0">
                <a:solidFill>
                  <a:srgbClr val="FF0000"/>
                </a:solidFill>
              </a:rPr>
              <a:t>，氣候乾旱。以中國的沙漠地區為例，年雨量大部分都在</a:t>
            </a:r>
            <a:r>
              <a:rPr lang="en-US" altLang="zh-TW" sz="3600" dirty="0">
                <a:solidFill>
                  <a:srgbClr val="FF0000"/>
                </a:solidFill>
              </a:rPr>
              <a:t>50—100</a:t>
            </a:r>
            <a:r>
              <a:rPr lang="zh-TW" altLang="en-US" sz="3600" dirty="0">
                <a:solidFill>
                  <a:srgbClr val="FF0000"/>
                </a:solidFill>
              </a:rPr>
              <a:t>毫米以下，最少的地方還不到</a:t>
            </a:r>
            <a:r>
              <a:rPr lang="en-US" altLang="zh-TW" sz="3600" dirty="0">
                <a:solidFill>
                  <a:srgbClr val="FF0000"/>
                </a:solidFill>
              </a:rPr>
              <a:t>10</a:t>
            </a:r>
            <a:r>
              <a:rPr lang="zh-TW" altLang="en-US" sz="3600" dirty="0">
                <a:solidFill>
                  <a:srgbClr val="FF0000"/>
                </a:solidFill>
              </a:rPr>
              <a:t>毫米 。如位於塔克拉瑪幹大沙漠東南部的若羌，年雨量僅</a:t>
            </a:r>
            <a:r>
              <a:rPr lang="en-US" altLang="zh-TW" sz="3600" dirty="0">
                <a:solidFill>
                  <a:srgbClr val="FF0000"/>
                </a:solidFill>
              </a:rPr>
              <a:t>16.9</a:t>
            </a:r>
            <a:r>
              <a:rPr lang="zh-TW" altLang="en-US" sz="3600" dirty="0">
                <a:solidFill>
                  <a:srgbClr val="FF0000"/>
                </a:solidFill>
              </a:rPr>
              <a:t>毫米，而托克遜縣城降雨量更少，只有</a:t>
            </a:r>
            <a:r>
              <a:rPr lang="en-US" altLang="zh-TW" sz="3600" dirty="0">
                <a:solidFill>
                  <a:srgbClr val="FF0000"/>
                </a:solidFill>
              </a:rPr>
              <a:t>5.9</a:t>
            </a:r>
            <a:r>
              <a:rPr lang="zh-TW" altLang="en-US" sz="3600" dirty="0">
                <a:solidFill>
                  <a:srgbClr val="FF0000"/>
                </a:solidFill>
              </a:rPr>
              <a:t>毫米</a:t>
            </a:r>
          </a:p>
        </p:txBody>
      </p:sp>
    </p:spTree>
    <p:extLst>
      <p:ext uri="{BB962C8B-B14F-4D97-AF65-F5344CB8AC3E}">
        <p14:creationId xmlns:p14="http://schemas.microsoft.com/office/powerpoint/2010/main" val="38959086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2BF6924-560C-4549-B9C6-7B537C977A02}"/>
              </a:ext>
            </a:extLst>
          </p:cNvPr>
          <p:cNvSpPr>
            <a:spLocks noGrp="1"/>
          </p:cNvSpPr>
          <p:nvPr>
            <p:ph type="title"/>
          </p:nvPr>
        </p:nvSpPr>
        <p:spPr/>
        <p:txBody>
          <a:bodyPr/>
          <a:lstStyle/>
          <a:p>
            <a:r>
              <a:rPr lang="zh-TW" altLang="en-US" dirty="0">
                <a:solidFill>
                  <a:srgbClr val="FF0000"/>
                </a:solidFill>
              </a:rPr>
              <a:t>沙漠天氣</a:t>
            </a:r>
            <a:r>
              <a:rPr lang="en-US" altLang="zh-TW" dirty="0">
                <a:solidFill>
                  <a:srgbClr val="FF0000"/>
                </a:solidFill>
              </a:rPr>
              <a:t>-2/3</a:t>
            </a:r>
            <a:endParaRPr lang="zh-TW" altLang="en-US" dirty="0">
              <a:solidFill>
                <a:srgbClr val="FF0000"/>
              </a:solidFill>
            </a:endParaRPr>
          </a:p>
        </p:txBody>
      </p:sp>
      <p:sp>
        <p:nvSpPr>
          <p:cNvPr id="3" name="內容版面配置區 2">
            <a:extLst>
              <a:ext uri="{FF2B5EF4-FFF2-40B4-BE49-F238E27FC236}">
                <a16:creationId xmlns:a16="http://schemas.microsoft.com/office/drawing/2014/main" id="{61AD6318-A57F-4B37-A13C-B17004DA36F0}"/>
              </a:ext>
            </a:extLst>
          </p:cNvPr>
          <p:cNvSpPr>
            <a:spLocks noGrp="1"/>
          </p:cNvSpPr>
          <p:nvPr>
            <p:ph sz="quarter" idx="13"/>
          </p:nvPr>
        </p:nvSpPr>
        <p:spPr>
          <a:xfrm>
            <a:off x="111318" y="1948070"/>
            <a:ext cx="12080682" cy="4731026"/>
          </a:xfrm>
        </p:spPr>
        <p:txBody>
          <a:bodyPr>
            <a:normAutofit/>
          </a:bodyPr>
          <a:lstStyle/>
          <a:p>
            <a:r>
              <a:rPr lang="en-US" altLang="zh-TW" sz="3600" b="1" dirty="0"/>
              <a:t>2.</a:t>
            </a:r>
            <a:r>
              <a:rPr lang="zh-TW" altLang="en-US" sz="3600" b="1" dirty="0"/>
              <a:t>多風沙天氣</a:t>
            </a:r>
            <a:r>
              <a:rPr lang="zh-TW" altLang="en-US" sz="3600" dirty="0">
                <a:solidFill>
                  <a:srgbClr val="FF0000"/>
                </a:solidFill>
              </a:rPr>
              <a:t>。大風刮起時，滿天黃沙，天昏地暗，流沙遍野；風停後，飛沙落地，形成一條條一排排高低起伏、大小不等的沙丘群，最高的沙丘可高達</a:t>
            </a:r>
            <a:r>
              <a:rPr lang="en-US" altLang="zh-TW" sz="3600" dirty="0">
                <a:solidFill>
                  <a:srgbClr val="FF0000"/>
                </a:solidFill>
              </a:rPr>
              <a:t>400</a:t>
            </a:r>
            <a:r>
              <a:rPr lang="zh-TW" altLang="en-US" sz="3600" dirty="0">
                <a:solidFill>
                  <a:srgbClr val="FF0000"/>
                </a:solidFill>
              </a:rPr>
              <a:t>米以上</a:t>
            </a:r>
          </a:p>
        </p:txBody>
      </p:sp>
    </p:spTree>
    <p:extLst>
      <p:ext uri="{BB962C8B-B14F-4D97-AF65-F5344CB8AC3E}">
        <p14:creationId xmlns:p14="http://schemas.microsoft.com/office/powerpoint/2010/main" val="23411680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2BF6924-560C-4549-B9C6-7B537C977A02}"/>
              </a:ext>
            </a:extLst>
          </p:cNvPr>
          <p:cNvSpPr>
            <a:spLocks noGrp="1"/>
          </p:cNvSpPr>
          <p:nvPr>
            <p:ph type="title"/>
          </p:nvPr>
        </p:nvSpPr>
        <p:spPr>
          <a:xfrm>
            <a:off x="858115" y="23419"/>
            <a:ext cx="10364451" cy="1596177"/>
          </a:xfrm>
        </p:spPr>
        <p:txBody>
          <a:bodyPr/>
          <a:lstStyle/>
          <a:p>
            <a:r>
              <a:rPr lang="zh-TW" altLang="en-US" dirty="0">
                <a:solidFill>
                  <a:srgbClr val="FF0000"/>
                </a:solidFill>
              </a:rPr>
              <a:t>沙漠天氣</a:t>
            </a:r>
            <a:r>
              <a:rPr lang="en-US" altLang="zh-TW" dirty="0">
                <a:solidFill>
                  <a:srgbClr val="FF0000"/>
                </a:solidFill>
              </a:rPr>
              <a:t>-3/3</a:t>
            </a:r>
            <a:endParaRPr lang="zh-TW" altLang="en-US" dirty="0">
              <a:solidFill>
                <a:srgbClr val="FF0000"/>
              </a:solidFill>
            </a:endParaRPr>
          </a:p>
        </p:txBody>
      </p:sp>
      <p:sp>
        <p:nvSpPr>
          <p:cNvPr id="3" name="內容版面配置區 2">
            <a:extLst>
              <a:ext uri="{FF2B5EF4-FFF2-40B4-BE49-F238E27FC236}">
                <a16:creationId xmlns:a16="http://schemas.microsoft.com/office/drawing/2014/main" id="{61AD6318-A57F-4B37-A13C-B17004DA36F0}"/>
              </a:ext>
            </a:extLst>
          </p:cNvPr>
          <p:cNvSpPr>
            <a:spLocks noGrp="1"/>
          </p:cNvSpPr>
          <p:nvPr>
            <p:ph sz="quarter" idx="13"/>
          </p:nvPr>
        </p:nvSpPr>
        <p:spPr>
          <a:xfrm>
            <a:off x="-1" y="1442042"/>
            <a:ext cx="12080682" cy="4731026"/>
          </a:xfrm>
        </p:spPr>
        <p:txBody>
          <a:bodyPr>
            <a:normAutofit/>
          </a:bodyPr>
          <a:lstStyle/>
          <a:p>
            <a:r>
              <a:rPr lang="en-US" altLang="zh-TW" sz="3600" b="1" dirty="0"/>
              <a:t>3.</a:t>
            </a:r>
            <a:r>
              <a:rPr lang="zh-TW" altLang="en-US" sz="3600" b="1" dirty="0"/>
              <a:t>冬季寒冷，夏季酷熱</a:t>
            </a:r>
            <a:r>
              <a:rPr lang="zh-TW" altLang="en-US" sz="3600" dirty="0" smtClean="0">
                <a:solidFill>
                  <a:srgbClr val="FF0000"/>
                </a:solidFill>
              </a:rPr>
              <a:t>，與</a:t>
            </a:r>
            <a:r>
              <a:rPr lang="zh-TW" altLang="en-US" sz="3600" dirty="0">
                <a:solidFill>
                  <a:srgbClr val="FF0000"/>
                </a:solidFill>
              </a:rPr>
              <a:t>年較差相比，沙漠地區的溫度日較差更大。如吐魯番盆地，夏季白天的極端最高溫度曾達到</a:t>
            </a:r>
            <a:r>
              <a:rPr lang="en-US" altLang="zh-TW" sz="3600" dirty="0">
                <a:solidFill>
                  <a:srgbClr val="FF0000"/>
                </a:solidFill>
              </a:rPr>
              <a:t>82.3℃</a:t>
            </a:r>
            <a:r>
              <a:rPr lang="zh-TW" altLang="en-US" sz="3600" dirty="0">
                <a:solidFill>
                  <a:srgbClr val="FF0000"/>
                </a:solidFill>
              </a:rPr>
              <a:t>，而入夜後溫度又可降至</a:t>
            </a:r>
            <a:r>
              <a:rPr lang="en-US" altLang="zh-TW" sz="3600" dirty="0">
                <a:solidFill>
                  <a:srgbClr val="FF0000"/>
                </a:solidFill>
              </a:rPr>
              <a:t>0℃</a:t>
            </a:r>
            <a:r>
              <a:rPr lang="zh-TW" altLang="en-US" sz="3600" dirty="0">
                <a:solidFill>
                  <a:srgbClr val="FF0000"/>
                </a:solidFill>
              </a:rPr>
              <a:t>以下，溫度的日較差超過</a:t>
            </a:r>
            <a:r>
              <a:rPr lang="en-US" altLang="zh-TW" sz="3600" dirty="0">
                <a:solidFill>
                  <a:srgbClr val="FF0000"/>
                </a:solidFill>
              </a:rPr>
              <a:t>80 ℃</a:t>
            </a:r>
            <a:r>
              <a:rPr lang="zh-TW" altLang="en-US" sz="3600" dirty="0">
                <a:solidFill>
                  <a:srgbClr val="FF0000"/>
                </a:solidFill>
              </a:rPr>
              <a:t>以上。可見，沙漠氣候中的溫度變化，是世界各種氣候中變化最為劇烈極端的</a:t>
            </a:r>
          </a:p>
        </p:txBody>
      </p:sp>
    </p:spTree>
    <p:extLst>
      <p:ext uri="{BB962C8B-B14F-4D97-AF65-F5344CB8AC3E}">
        <p14:creationId xmlns:p14="http://schemas.microsoft.com/office/powerpoint/2010/main" val="3709148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D717C2A-CF27-4756-9026-06E16BBA4FA7}"/>
              </a:ext>
            </a:extLst>
          </p:cNvPr>
          <p:cNvSpPr>
            <a:spLocks noGrp="1"/>
          </p:cNvSpPr>
          <p:nvPr>
            <p:ph type="title"/>
          </p:nvPr>
        </p:nvSpPr>
        <p:spPr>
          <a:xfrm>
            <a:off x="913774" y="0"/>
            <a:ext cx="10364451" cy="1596177"/>
          </a:xfrm>
        </p:spPr>
        <p:txBody>
          <a:bodyPr>
            <a:normAutofit/>
          </a:bodyPr>
          <a:lstStyle/>
          <a:p>
            <a:r>
              <a:rPr lang="zh-TW" altLang="en-US" sz="6000" dirty="0"/>
              <a:t>報告內容</a:t>
            </a:r>
          </a:p>
        </p:txBody>
      </p:sp>
      <p:sp>
        <p:nvSpPr>
          <p:cNvPr id="4" name="內容版面配置區 2">
            <a:extLst>
              <a:ext uri="{FF2B5EF4-FFF2-40B4-BE49-F238E27FC236}">
                <a16:creationId xmlns:a16="http://schemas.microsoft.com/office/drawing/2014/main" id="{F73199A7-0694-46A1-AA8D-62A48E43B305}"/>
              </a:ext>
            </a:extLst>
          </p:cNvPr>
          <p:cNvSpPr>
            <a:spLocks noGrp="1"/>
          </p:cNvSpPr>
          <p:nvPr>
            <p:ph sz="quarter" idx="13"/>
          </p:nvPr>
        </p:nvSpPr>
        <p:spPr>
          <a:xfrm>
            <a:off x="982338" y="1470310"/>
            <a:ext cx="11209662" cy="4548750"/>
          </a:xfrm>
        </p:spPr>
        <p:txBody>
          <a:bodyPr>
            <a:normAutofit lnSpcReduction="10000"/>
          </a:bodyPr>
          <a:lstStyle/>
          <a:p>
            <a:r>
              <a:rPr lang="zh-TW" altLang="en-US" sz="3600" dirty="0"/>
              <a:t>課本內容</a:t>
            </a:r>
            <a:endParaRPr lang="en-US" altLang="zh-TW" sz="3600" dirty="0"/>
          </a:p>
          <a:p>
            <a:r>
              <a:rPr lang="zh-TW" altLang="en-US" sz="3600" dirty="0"/>
              <a:t>沙漠地質與環境</a:t>
            </a:r>
            <a:endParaRPr lang="en-US" altLang="zh-TW" sz="3600" dirty="0"/>
          </a:p>
          <a:p>
            <a:r>
              <a:rPr lang="zh-TW" altLang="en-US" sz="3600" dirty="0"/>
              <a:t>撒哈拉沙漠的歷史</a:t>
            </a:r>
            <a:endParaRPr lang="en-US" altLang="zh-TW" sz="3600" dirty="0"/>
          </a:p>
          <a:p>
            <a:r>
              <a:rPr lang="zh-TW" altLang="en-US" sz="3600" dirty="0"/>
              <a:t>常見的沙漠動物</a:t>
            </a:r>
            <a:endParaRPr lang="en-US" altLang="zh-TW" sz="3600" dirty="0"/>
          </a:p>
          <a:p>
            <a:r>
              <a:rPr lang="zh-TW" altLang="en-US" sz="3600" dirty="0"/>
              <a:t>沙漠天氣</a:t>
            </a:r>
            <a:endParaRPr lang="en-US" altLang="zh-TW" sz="3600" dirty="0"/>
          </a:p>
          <a:p>
            <a:r>
              <a:rPr lang="zh-TW" altLang="en-US" sz="3600" dirty="0"/>
              <a:t>沙漠危機與環境保護</a:t>
            </a:r>
            <a:endParaRPr lang="en-US" altLang="zh-TW" sz="3600" dirty="0"/>
          </a:p>
          <a:p>
            <a:endParaRPr lang="en-US" altLang="zh-TW" sz="3600" dirty="0"/>
          </a:p>
          <a:p>
            <a:endParaRPr lang="en-US" altLang="zh-TW" sz="3600" dirty="0"/>
          </a:p>
          <a:p>
            <a:endParaRPr lang="en-US" altLang="zh-TW" sz="11200" dirty="0"/>
          </a:p>
          <a:p>
            <a:endParaRPr lang="en-US" altLang="zh-TW" dirty="0"/>
          </a:p>
          <a:p>
            <a:endParaRPr lang="en-US" altLang="zh-TW" dirty="0"/>
          </a:p>
        </p:txBody>
      </p:sp>
    </p:spTree>
    <p:extLst>
      <p:ext uri="{BB962C8B-B14F-4D97-AF65-F5344CB8AC3E}">
        <p14:creationId xmlns:p14="http://schemas.microsoft.com/office/powerpoint/2010/main" val="30772722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6EBA536-3015-4A2E-802D-500C95B700CF}"/>
              </a:ext>
            </a:extLst>
          </p:cNvPr>
          <p:cNvSpPr>
            <a:spLocks noGrp="1"/>
          </p:cNvSpPr>
          <p:nvPr>
            <p:ph type="title"/>
          </p:nvPr>
        </p:nvSpPr>
        <p:spPr>
          <a:xfrm>
            <a:off x="1002551" y="0"/>
            <a:ext cx="10364451" cy="1596177"/>
          </a:xfrm>
        </p:spPr>
        <p:txBody>
          <a:bodyPr/>
          <a:lstStyle/>
          <a:p>
            <a:r>
              <a:rPr lang="zh-TW" altLang="en-US" dirty="0"/>
              <a:t>沙漠危機</a:t>
            </a:r>
          </a:p>
        </p:txBody>
      </p:sp>
      <p:sp>
        <p:nvSpPr>
          <p:cNvPr id="3" name="內容版面配置區 2">
            <a:extLst>
              <a:ext uri="{FF2B5EF4-FFF2-40B4-BE49-F238E27FC236}">
                <a16:creationId xmlns:a16="http://schemas.microsoft.com/office/drawing/2014/main" id="{D29893C3-3D72-4FB0-A249-3272CDE469A3}"/>
              </a:ext>
            </a:extLst>
          </p:cNvPr>
          <p:cNvSpPr>
            <a:spLocks noGrp="1"/>
          </p:cNvSpPr>
          <p:nvPr>
            <p:ph sz="quarter" idx="13"/>
          </p:nvPr>
        </p:nvSpPr>
        <p:spPr>
          <a:xfrm>
            <a:off x="1002551" y="1319527"/>
            <a:ext cx="10363826" cy="3424107"/>
          </a:xfrm>
        </p:spPr>
        <p:txBody>
          <a:bodyPr>
            <a:noAutofit/>
          </a:bodyPr>
          <a:lstStyle/>
          <a:p>
            <a:r>
              <a:rPr lang="en-US" altLang="zh-TW" sz="2800" dirty="0">
                <a:solidFill>
                  <a:schemeClr val="accent6">
                    <a:lumMod val="50000"/>
                  </a:schemeClr>
                </a:solidFill>
              </a:rPr>
              <a:t>1.</a:t>
            </a:r>
            <a:r>
              <a:rPr lang="zh-TW" altLang="en-US" sz="2800" dirty="0">
                <a:solidFill>
                  <a:schemeClr val="accent6">
                    <a:lumMod val="50000"/>
                  </a:schemeClr>
                </a:solidFill>
              </a:rPr>
              <a:t>全球暖化                              </a:t>
            </a:r>
            <a:r>
              <a:rPr lang="en-US" altLang="zh-TW" sz="2800" dirty="0">
                <a:solidFill>
                  <a:schemeClr val="accent6">
                    <a:lumMod val="50000"/>
                  </a:schemeClr>
                </a:solidFill>
              </a:rPr>
              <a:t>2.</a:t>
            </a:r>
            <a:r>
              <a:rPr lang="zh-TW" altLang="en-US" sz="2800" dirty="0">
                <a:solidFill>
                  <a:schemeClr val="accent6">
                    <a:lumMod val="50000"/>
                  </a:schemeClr>
                </a:solidFill>
              </a:rPr>
              <a:t>廢氣污染</a:t>
            </a:r>
            <a:endParaRPr lang="en-US" altLang="zh-TW" sz="2800" dirty="0">
              <a:solidFill>
                <a:schemeClr val="accent6">
                  <a:lumMod val="50000"/>
                </a:schemeClr>
              </a:solidFill>
            </a:endParaRPr>
          </a:p>
          <a:p>
            <a:pPr marL="0" indent="0">
              <a:buNone/>
            </a:pPr>
            <a:endParaRPr lang="en-US" altLang="zh-TW" sz="2800" dirty="0">
              <a:solidFill>
                <a:schemeClr val="accent6">
                  <a:lumMod val="50000"/>
                </a:schemeClr>
              </a:solidFill>
            </a:endParaRPr>
          </a:p>
          <a:p>
            <a:r>
              <a:rPr lang="en-US" altLang="zh-TW" sz="2800" dirty="0">
                <a:solidFill>
                  <a:schemeClr val="accent6">
                    <a:lumMod val="50000"/>
                  </a:schemeClr>
                </a:solidFill>
              </a:rPr>
              <a:t>3.</a:t>
            </a:r>
            <a:r>
              <a:rPr lang="zh-TW" altLang="en-US" sz="2800" dirty="0">
                <a:solidFill>
                  <a:schemeClr val="accent6">
                    <a:lumMod val="50000"/>
                  </a:schemeClr>
                </a:solidFill>
              </a:rPr>
              <a:t>雨量不足                              </a:t>
            </a:r>
            <a:r>
              <a:rPr lang="en-US" altLang="zh-TW" sz="2800" dirty="0">
                <a:solidFill>
                  <a:schemeClr val="accent6">
                    <a:lumMod val="50000"/>
                  </a:schemeClr>
                </a:solidFill>
              </a:rPr>
              <a:t>4.</a:t>
            </a:r>
            <a:r>
              <a:rPr lang="zh-TW" altLang="en-US" sz="2800" dirty="0">
                <a:solidFill>
                  <a:schemeClr val="accent6">
                    <a:lumMod val="50000"/>
                  </a:schemeClr>
                </a:solidFill>
              </a:rPr>
              <a:t>氣候變遷</a:t>
            </a:r>
            <a:endParaRPr lang="en-US" altLang="zh-TW" sz="2800" dirty="0">
              <a:solidFill>
                <a:schemeClr val="accent6">
                  <a:lumMod val="50000"/>
                </a:schemeClr>
              </a:solidFill>
            </a:endParaRPr>
          </a:p>
          <a:p>
            <a:pPr marL="0" indent="0">
              <a:buNone/>
            </a:pPr>
            <a:endParaRPr lang="en-US" altLang="zh-TW" sz="2800" dirty="0">
              <a:solidFill>
                <a:schemeClr val="accent6">
                  <a:lumMod val="50000"/>
                </a:schemeClr>
              </a:solidFill>
            </a:endParaRPr>
          </a:p>
          <a:p>
            <a:r>
              <a:rPr lang="en-US" altLang="zh-TW" sz="2800" dirty="0">
                <a:solidFill>
                  <a:schemeClr val="accent6">
                    <a:lumMod val="50000"/>
                  </a:schemeClr>
                </a:solidFill>
              </a:rPr>
              <a:t>5.</a:t>
            </a:r>
            <a:r>
              <a:rPr lang="zh-TW" altLang="en-US" sz="2800" dirty="0">
                <a:solidFill>
                  <a:schemeClr val="accent6">
                    <a:lumMod val="50000"/>
                  </a:schemeClr>
                </a:solidFill>
              </a:rPr>
              <a:t>海平面上升                           </a:t>
            </a:r>
            <a:r>
              <a:rPr lang="en-US" altLang="zh-TW" sz="2800" dirty="0">
                <a:solidFill>
                  <a:schemeClr val="accent6">
                    <a:lumMod val="50000"/>
                  </a:schemeClr>
                </a:solidFill>
              </a:rPr>
              <a:t>6.</a:t>
            </a:r>
            <a:r>
              <a:rPr lang="zh-TW" altLang="en-US" sz="2800" dirty="0">
                <a:solidFill>
                  <a:srgbClr val="FF0000"/>
                </a:solidFill>
              </a:rPr>
              <a:t>人為破壞</a:t>
            </a:r>
            <a:endParaRPr lang="en-US" altLang="zh-TW" sz="2800" dirty="0">
              <a:solidFill>
                <a:srgbClr val="FF0000"/>
              </a:solidFill>
            </a:endParaRPr>
          </a:p>
          <a:p>
            <a:endParaRPr lang="en-US" altLang="zh-TW" sz="2800" dirty="0">
              <a:solidFill>
                <a:schemeClr val="accent6">
                  <a:lumMod val="50000"/>
                </a:schemeClr>
              </a:solidFill>
            </a:endParaRPr>
          </a:p>
          <a:p>
            <a:r>
              <a:rPr lang="en-US" altLang="zh-TW" sz="2800" dirty="0">
                <a:solidFill>
                  <a:schemeClr val="accent6">
                    <a:lumMod val="50000"/>
                  </a:schemeClr>
                </a:solidFill>
              </a:rPr>
              <a:t>7.</a:t>
            </a:r>
            <a:r>
              <a:rPr lang="zh-TW" altLang="en-US" sz="2800" dirty="0">
                <a:solidFill>
                  <a:srgbClr val="FF0000"/>
                </a:solidFill>
              </a:rPr>
              <a:t>生物無法生存</a:t>
            </a:r>
          </a:p>
        </p:txBody>
      </p:sp>
    </p:spTree>
    <p:extLst>
      <p:ext uri="{BB962C8B-B14F-4D97-AF65-F5344CB8AC3E}">
        <p14:creationId xmlns:p14="http://schemas.microsoft.com/office/powerpoint/2010/main" val="1013642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D154ADB-E978-4CCF-99CE-957AD5833AF8}"/>
              </a:ext>
            </a:extLst>
          </p:cNvPr>
          <p:cNvSpPr>
            <a:spLocks noGrp="1"/>
          </p:cNvSpPr>
          <p:nvPr>
            <p:ph type="title"/>
          </p:nvPr>
        </p:nvSpPr>
        <p:spPr>
          <a:xfrm>
            <a:off x="975918" y="0"/>
            <a:ext cx="10364451" cy="1596177"/>
          </a:xfrm>
        </p:spPr>
        <p:txBody>
          <a:bodyPr/>
          <a:lstStyle/>
          <a:p>
            <a:r>
              <a:rPr lang="zh-TW" altLang="en-US" dirty="0">
                <a:solidFill>
                  <a:srgbClr val="669900"/>
                </a:solidFill>
              </a:rPr>
              <a:t>環境保護</a:t>
            </a:r>
          </a:p>
        </p:txBody>
      </p:sp>
      <p:sp>
        <p:nvSpPr>
          <p:cNvPr id="3" name="內容版面配置區 2">
            <a:extLst>
              <a:ext uri="{FF2B5EF4-FFF2-40B4-BE49-F238E27FC236}">
                <a16:creationId xmlns:a16="http://schemas.microsoft.com/office/drawing/2014/main" id="{19CA5F24-0A50-4ADF-AF0E-3E2355662CA7}"/>
              </a:ext>
            </a:extLst>
          </p:cNvPr>
          <p:cNvSpPr>
            <a:spLocks noGrp="1"/>
          </p:cNvSpPr>
          <p:nvPr>
            <p:ph sz="quarter" idx="13"/>
          </p:nvPr>
        </p:nvSpPr>
        <p:spPr>
          <a:xfrm>
            <a:off x="914087" y="1310649"/>
            <a:ext cx="10363826" cy="3424107"/>
          </a:xfrm>
        </p:spPr>
        <p:txBody>
          <a:bodyPr>
            <a:noAutofit/>
          </a:bodyPr>
          <a:lstStyle/>
          <a:p>
            <a:r>
              <a:rPr lang="zh-TW" altLang="en-US" sz="2800" dirty="0">
                <a:solidFill>
                  <a:srgbClr val="002060"/>
                </a:solidFill>
              </a:rPr>
              <a:t>廢物生產、空氣污染、生物多樣性滅絕等都是環保的相關議題。環境保護有三個相關因素：環境立法、道德、教育。這些因素都對國家環保決策和個人環境價值與行為產生影響。 </a:t>
            </a:r>
            <a:endParaRPr lang="en-US" altLang="zh-TW" sz="2800" dirty="0">
              <a:solidFill>
                <a:srgbClr val="002060"/>
              </a:solidFill>
            </a:endParaRPr>
          </a:p>
          <a:p>
            <a:r>
              <a:rPr lang="zh-TW" altLang="en-US" sz="2800" dirty="0">
                <a:solidFill>
                  <a:srgbClr val="002060"/>
                </a:solidFill>
              </a:rPr>
              <a:t>國際條約</a:t>
            </a:r>
            <a:r>
              <a:rPr lang="en-US" altLang="zh-TW" sz="2800" dirty="0">
                <a:solidFill>
                  <a:srgbClr val="002060"/>
                </a:solidFill>
              </a:rPr>
              <a:t>:1《</a:t>
            </a:r>
            <a:r>
              <a:rPr lang="zh-TW" altLang="en-US" sz="2800" dirty="0">
                <a:solidFill>
                  <a:srgbClr val="002060"/>
                </a:solidFill>
              </a:rPr>
              <a:t>京都議定書</a:t>
            </a:r>
            <a:r>
              <a:rPr lang="en-US" altLang="zh-TW" sz="2800" dirty="0">
                <a:solidFill>
                  <a:srgbClr val="002060"/>
                </a:solidFill>
              </a:rPr>
              <a:t>》</a:t>
            </a:r>
          </a:p>
          <a:p>
            <a:pPr marL="0" indent="0">
              <a:buNone/>
            </a:pPr>
            <a:r>
              <a:rPr lang="zh-TW" altLang="en-US" sz="2800" dirty="0">
                <a:solidFill>
                  <a:srgbClr val="002060"/>
                </a:solidFill>
              </a:rPr>
              <a:t>                 </a:t>
            </a:r>
            <a:r>
              <a:rPr lang="en-US" altLang="zh-TW" sz="2800" dirty="0">
                <a:solidFill>
                  <a:srgbClr val="002060"/>
                </a:solidFill>
              </a:rPr>
              <a:t>2《</a:t>
            </a:r>
            <a:r>
              <a:rPr lang="zh-TW" altLang="en-US" sz="2800" b="1" dirty="0">
                <a:solidFill>
                  <a:srgbClr val="002060"/>
                </a:solidFill>
              </a:rPr>
              <a:t>拉姆薩爾公約</a:t>
            </a:r>
            <a:r>
              <a:rPr lang="en-US" altLang="zh-TW" sz="2800" dirty="0">
                <a:solidFill>
                  <a:srgbClr val="002060"/>
                </a:solidFill>
              </a:rPr>
              <a:t>》</a:t>
            </a:r>
          </a:p>
          <a:p>
            <a:pPr marL="0" indent="0">
              <a:buNone/>
            </a:pPr>
            <a:r>
              <a:rPr lang="zh-TW" altLang="en-US" sz="2800" b="1" dirty="0">
                <a:solidFill>
                  <a:srgbClr val="002060"/>
                </a:solidFill>
              </a:rPr>
              <a:t>                  </a:t>
            </a:r>
            <a:r>
              <a:rPr lang="en-US" altLang="zh-TW" sz="2800" b="1" dirty="0">
                <a:solidFill>
                  <a:srgbClr val="002060"/>
                </a:solidFill>
              </a:rPr>
              <a:t>3</a:t>
            </a:r>
            <a:r>
              <a:rPr lang="en-US" altLang="zh-TW" sz="2800" dirty="0">
                <a:solidFill>
                  <a:srgbClr val="002060"/>
                </a:solidFill>
              </a:rPr>
              <a:t> 《</a:t>
            </a:r>
            <a:r>
              <a:rPr lang="zh-TW" altLang="en-US" sz="2800" dirty="0">
                <a:solidFill>
                  <a:srgbClr val="002060"/>
                </a:solidFill>
              </a:rPr>
              <a:t>華盛頓公約</a:t>
            </a:r>
            <a:r>
              <a:rPr lang="en-US" altLang="zh-TW" sz="2800" dirty="0">
                <a:solidFill>
                  <a:srgbClr val="002060"/>
                </a:solidFill>
              </a:rPr>
              <a:t>》</a:t>
            </a:r>
          </a:p>
          <a:p>
            <a:pPr marL="0" indent="0">
              <a:buNone/>
            </a:pPr>
            <a:r>
              <a:rPr lang="en-US" altLang="zh-TW" dirty="0">
                <a:solidFill>
                  <a:srgbClr val="002060"/>
                </a:solidFill>
                <a:hlinkClick r:id="rId2"/>
              </a:rPr>
              <a:t>https://www.youtube.com/watch?v=K8waurnJKMU</a:t>
            </a:r>
            <a:endParaRPr lang="en-US" altLang="zh-TW" dirty="0">
              <a:solidFill>
                <a:srgbClr val="002060"/>
              </a:solidFill>
            </a:endParaRPr>
          </a:p>
          <a:p>
            <a:pPr marL="0" indent="0">
              <a:buNone/>
            </a:pPr>
            <a:endParaRPr lang="en-US" altLang="zh-TW" dirty="0">
              <a:solidFill>
                <a:srgbClr val="002060"/>
              </a:solidFill>
            </a:endParaRPr>
          </a:p>
          <a:p>
            <a:pPr marL="0" indent="0">
              <a:buNone/>
            </a:pPr>
            <a:endParaRPr lang="zh-TW" altLang="en-US" dirty="0">
              <a:solidFill>
                <a:srgbClr val="002060"/>
              </a:solidFill>
            </a:endParaRPr>
          </a:p>
        </p:txBody>
      </p:sp>
    </p:spTree>
    <p:extLst>
      <p:ext uri="{BB962C8B-B14F-4D97-AF65-F5344CB8AC3E}">
        <p14:creationId xmlns:p14="http://schemas.microsoft.com/office/powerpoint/2010/main" val="10152508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B4136CC-2470-4DDD-8EB6-4BE285BB4BC0}"/>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EE2953EA-F07F-4E3C-9714-EF07F1050E0A}"/>
              </a:ext>
            </a:extLst>
          </p:cNvPr>
          <p:cNvSpPr>
            <a:spLocks noGrp="1"/>
          </p:cNvSpPr>
          <p:nvPr>
            <p:ph sz="quarter" idx="13"/>
          </p:nvPr>
        </p:nvSpPr>
        <p:spPr>
          <a:xfrm>
            <a:off x="1969676" y="2649093"/>
            <a:ext cx="10363826" cy="3424107"/>
          </a:xfrm>
        </p:spPr>
        <p:txBody>
          <a:bodyPr>
            <a:normAutofit/>
          </a:bodyPr>
          <a:lstStyle/>
          <a:p>
            <a:pPr marL="0" indent="0">
              <a:buNone/>
            </a:pPr>
            <a:r>
              <a:rPr lang="zh-TW" altLang="en-US" sz="7200" dirty="0">
                <a:solidFill>
                  <a:srgbClr val="669900"/>
                </a:solidFill>
              </a:rPr>
              <a:t>謝謝大家</a:t>
            </a:r>
            <a:r>
              <a:rPr lang="en-US" altLang="zh-TW" sz="7200" dirty="0">
                <a:solidFill>
                  <a:srgbClr val="669900"/>
                </a:solidFill>
              </a:rPr>
              <a:t>!!</a:t>
            </a:r>
          </a:p>
          <a:p>
            <a:pPr marL="0" indent="0">
              <a:buNone/>
            </a:pPr>
            <a:endParaRPr lang="en-US" altLang="zh-TW" sz="1000" dirty="0">
              <a:solidFill>
                <a:srgbClr val="FF0066"/>
              </a:solidFill>
            </a:endParaRPr>
          </a:p>
          <a:p>
            <a:pPr marL="0" indent="0">
              <a:buNone/>
            </a:pPr>
            <a:endParaRPr lang="en-US" altLang="zh-TW" sz="1000" dirty="0">
              <a:solidFill>
                <a:srgbClr val="FF0066"/>
              </a:solidFill>
            </a:endParaRPr>
          </a:p>
          <a:p>
            <a:pPr marL="0" indent="0">
              <a:buNone/>
            </a:pPr>
            <a:endParaRPr lang="en-US" altLang="zh-TW" sz="1000" dirty="0">
              <a:solidFill>
                <a:srgbClr val="FF0066"/>
              </a:solidFill>
            </a:endParaRPr>
          </a:p>
          <a:p>
            <a:pPr marL="0" indent="0">
              <a:buNone/>
            </a:pPr>
            <a:endParaRPr lang="en-US" altLang="zh-TW" sz="1000" dirty="0">
              <a:solidFill>
                <a:srgbClr val="FF0066"/>
              </a:solidFill>
            </a:endParaRPr>
          </a:p>
          <a:p>
            <a:pPr marL="0" indent="0">
              <a:buNone/>
            </a:pPr>
            <a:r>
              <a:rPr lang="zh-TW" altLang="en-US" sz="1000" dirty="0">
                <a:solidFill>
                  <a:schemeClr val="accent6">
                    <a:lumMod val="50000"/>
                  </a:schemeClr>
                </a:solidFill>
              </a:rPr>
              <a:t>資料來源</a:t>
            </a:r>
            <a:r>
              <a:rPr lang="en-US" altLang="zh-TW" sz="1000" dirty="0">
                <a:solidFill>
                  <a:schemeClr val="accent6">
                    <a:lumMod val="50000"/>
                  </a:schemeClr>
                </a:solidFill>
              </a:rPr>
              <a:t>:</a:t>
            </a:r>
            <a:r>
              <a:rPr lang="zh-TW" altLang="en-US" sz="1000" dirty="0">
                <a:solidFill>
                  <a:schemeClr val="accent6">
                    <a:lumMod val="50000"/>
                  </a:schemeClr>
                </a:solidFill>
              </a:rPr>
              <a:t>維基百科、</a:t>
            </a:r>
            <a:r>
              <a:rPr lang="en-US" altLang="zh-TW" sz="1000" dirty="0" err="1">
                <a:solidFill>
                  <a:schemeClr val="accent6">
                    <a:lumMod val="50000"/>
                  </a:schemeClr>
                </a:solidFill>
              </a:rPr>
              <a:t>yAhoo</a:t>
            </a:r>
            <a:endParaRPr lang="zh-TW" altLang="en-US" sz="1000" dirty="0">
              <a:solidFill>
                <a:schemeClr val="accent6">
                  <a:lumMod val="50000"/>
                </a:schemeClr>
              </a:solidFill>
            </a:endParaRPr>
          </a:p>
        </p:txBody>
      </p:sp>
    </p:spTree>
    <p:extLst>
      <p:ext uri="{BB962C8B-B14F-4D97-AF65-F5344CB8AC3E}">
        <p14:creationId xmlns:p14="http://schemas.microsoft.com/office/powerpoint/2010/main" val="34098927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D717C2A-CF27-4756-9026-06E16BBA4FA7}"/>
              </a:ext>
            </a:extLst>
          </p:cNvPr>
          <p:cNvSpPr>
            <a:spLocks noGrp="1"/>
          </p:cNvSpPr>
          <p:nvPr>
            <p:ph type="title"/>
          </p:nvPr>
        </p:nvSpPr>
        <p:spPr/>
        <p:txBody>
          <a:bodyPr/>
          <a:lstStyle/>
          <a:p>
            <a:r>
              <a:rPr lang="zh-TW" altLang="en-US" dirty="0">
                <a:solidFill>
                  <a:srgbClr val="00B050"/>
                </a:solidFill>
              </a:rPr>
              <a:t>先來看課本內容吧</a:t>
            </a:r>
            <a:r>
              <a:rPr lang="en-US" altLang="zh-TW" dirty="0">
                <a:solidFill>
                  <a:srgbClr val="00B050"/>
                </a:solidFill>
              </a:rPr>
              <a:t>!</a:t>
            </a:r>
            <a:endParaRPr lang="zh-TW" altLang="en-US" dirty="0">
              <a:solidFill>
                <a:srgbClr val="00B050"/>
              </a:solidFill>
            </a:endParaRPr>
          </a:p>
        </p:txBody>
      </p:sp>
      <p:sp>
        <p:nvSpPr>
          <p:cNvPr id="3" name="內容版面配置區 2">
            <a:extLst>
              <a:ext uri="{FF2B5EF4-FFF2-40B4-BE49-F238E27FC236}">
                <a16:creationId xmlns:a16="http://schemas.microsoft.com/office/drawing/2014/main" id="{C4246BE5-11D5-4814-B508-94EACE806027}"/>
              </a:ext>
            </a:extLst>
          </p:cNvPr>
          <p:cNvSpPr>
            <a:spLocks noGrp="1"/>
          </p:cNvSpPr>
          <p:nvPr>
            <p:ph sz="quarter" idx="13"/>
          </p:nvPr>
        </p:nvSpPr>
        <p:spPr/>
        <p:txBody>
          <a:bodyPr>
            <a:normAutofit lnSpcReduction="10000"/>
          </a:bodyPr>
          <a:lstStyle/>
          <a:p>
            <a:pPr marL="0" indent="0">
              <a:buNone/>
            </a:pPr>
            <a:r>
              <a:rPr lang="zh-TW" altLang="en-US" sz="3000" dirty="0">
                <a:solidFill>
                  <a:srgbClr val="FF0000"/>
                </a:solidFill>
              </a:rPr>
              <a:t>沙漠中常見年雨量少於</a:t>
            </a:r>
            <a:r>
              <a:rPr lang="en-US" altLang="zh-TW" sz="3000" dirty="0">
                <a:solidFill>
                  <a:srgbClr val="FF0000"/>
                </a:solidFill>
              </a:rPr>
              <a:t>250</a:t>
            </a:r>
            <a:r>
              <a:rPr lang="zh-TW" altLang="en-US" sz="3000" dirty="0">
                <a:solidFill>
                  <a:srgbClr val="FF0000"/>
                </a:solidFill>
              </a:rPr>
              <a:t>毫米，氣候乾燥、日夜溫差大，生物不容易生存，因此種類比其他環境少。</a:t>
            </a:r>
            <a:endParaRPr lang="en-US" altLang="zh-TW" sz="3000" dirty="0">
              <a:solidFill>
                <a:srgbClr val="FF0000"/>
              </a:solidFill>
            </a:endParaRPr>
          </a:p>
          <a:p>
            <a:pPr marL="0" indent="0">
              <a:buNone/>
            </a:pPr>
            <a:r>
              <a:rPr lang="zh-TW" altLang="en-US" sz="3000" dirty="0" smtClean="0">
                <a:solidFill>
                  <a:srgbClr val="FF0000"/>
                </a:solidFill>
              </a:rPr>
              <a:t>沙漠</a:t>
            </a:r>
            <a:r>
              <a:rPr lang="zh-TW" altLang="en-US" sz="3000" dirty="0">
                <a:solidFill>
                  <a:srgbClr val="FF0000"/>
                </a:solidFill>
              </a:rPr>
              <a:t>常見</a:t>
            </a:r>
            <a:r>
              <a:rPr lang="zh-TW" altLang="en-US" sz="3000" dirty="0" smtClean="0">
                <a:solidFill>
                  <a:srgbClr val="FF0000"/>
                </a:solidFill>
              </a:rPr>
              <a:t>的</a:t>
            </a:r>
            <a:r>
              <a:rPr lang="zh-TW" altLang="en-US" sz="3000" dirty="0">
                <a:solidFill>
                  <a:srgbClr val="FF0000"/>
                </a:solidFill>
              </a:rPr>
              <a:t>生物</a:t>
            </a:r>
            <a:r>
              <a:rPr lang="en-US" altLang="zh-TW" sz="3000" dirty="0">
                <a:solidFill>
                  <a:srgbClr val="FF0000"/>
                </a:solidFill>
              </a:rPr>
              <a:t>:</a:t>
            </a:r>
            <a:r>
              <a:rPr lang="zh-TW" altLang="en-US" sz="3000" dirty="0">
                <a:solidFill>
                  <a:srgbClr val="FF0000"/>
                </a:solidFill>
              </a:rPr>
              <a:t>駱駝、跳鼠、仙人掌。</a:t>
            </a:r>
            <a:endParaRPr lang="en-US" altLang="zh-TW" sz="3000" dirty="0">
              <a:solidFill>
                <a:srgbClr val="FF0000"/>
              </a:solidFill>
            </a:endParaRPr>
          </a:p>
          <a:p>
            <a:pPr marL="0" indent="0">
              <a:buNone/>
            </a:pPr>
            <a:r>
              <a:rPr lang="zh-TW" altLang="en-US" sz="3000" dirty="0" smtClean="0">
                <a:solidFill>
                  <a:srgbClr val="FF0000"/>
                </a:solidFill>
              </a:rPr>
              <a:t>生物</a:t>
            </a:r>
            <a:r>
              <a:rPr lang="zh-TW" altLang="en-US" sz="3000" dirty="0">
                <a:solidFill>
                  <a:srgbClr val="FF0000"/>
                </a:solidFill>
              </a:rPr>
              <a:t>在沙漠環境中，大多具有保存</a:t>
            </a:r>
            <a:r>
              <a:rPr lang="zh-TW" altLang="en-US" sz="3000" dirty="0" smtClean="0">
                <a:solidFill>
                  <a:srgbClr val="FF0000"/>
                </a:solidFill>
              </a:rPr>
              <a:t>水分</a:t>
            </a:r>
            <a:r>
              <a:rPr lang="zh-TW" altLang="en-US" sz="3000" dirty="0">
                <a:solidFill>
                  <a:srgbClr val="FF0000"/>
                </a:solidFill>
              </a:rPr>
              <a:t>或</a:t>
            </a:r>
            <a:r>
              <a:rPr lang="zh-TW" altLang="en-US" sz="3000" dirty="0" smtClean="0">
                <a:solidFill>
                  <a:srgbClr val="FF0000"/>
                </a:solidFill>
              </a:rPr>
              <a:t>減少</a:t>
            </a:r>
            <a:r>
              <a:rPr lang="zh-TW" altLang="en-US" sz="3000" dirty="0">
                <a:solidFill>
                  <a:srgbClr val="FF0000"/>
                </a:solidFill>
              </a:rPr>
              <a:t>水分散失的功能。有些動物對水分的要求較低，有些植物可以靠休眠度過乾旱季。</a:t>
            </a:r>
            <a:endParaRPr lang="en-US" altLang="zh-TW" sz="3000" dirty="0">
              <a:solidFill>
                <a:srgbClr val="FF0000"/>
              </a:solidFill>
            </a:endParaRPr>
          </a:p>
          <a:p>
            <a:pPr marL="0" indent="0">
              <a:buNone/>
            </a:pPr>
            <a:endParaRPr lang="en-US" altLang="zh-TW" sz="3000" dirty="0"/>
          </a:p>
          <a:p>
            <a:pPr marL="0" indent="0">
              <a:buNone/>
            </a:pPr>
            <a:endParaRPr lang="en-US" altLang="zh-TW" dirty="0"/>
          </a:p>
        </p:txBody>
      </p:sp>
    </p:spTree>
    <p:extLst>
      <p:ext uri="{BB962C8B-B14F-4D97-AF65-F5344CB8AC3E}">
        <p14:creationId xmlns:p14="http://schemas.microsoft.com/office/powerpoint/2010/main" val="3073512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標題 1">
            <a:extLst>
              <a:ext uri="{FF2B5EF4-FFF2-40B4-BE49-F238E27FC236}">
                <a16:creationId xmlns:a16="http://schemas.microsoft.com/office/drawing/2014/main" id="{956D2184-4820-478F-973B-19A227F5C023}"/>
              </a:ext>
            </a:extLst>
          </p:cNvPr>
          <p:cNvSpPr>
            <a:spLocks noGrp="1"/>
          </p:cNvSpPr>
          <p:nvPr>
            <p:ph type="title"/>
          </p:nvPr>
        </p:nvSpPr>
        <p:spPr>
          <a:xfrm>
            <a:off x="913775" y="618517"/>
            <a:ext cx="10364451" cy="1596177"/>
          </a:xfrm>
        </p:spPr>
        <p:txBody>
          <a:bodyPr/>
          <a:lstStyle/>
          <a:p>
            <a:r>
              <a:rPr lang="zh-TW" altLang="en-US" dirty="0"/>
              <a:t>沙漠地質的</a:t>
            </a:r>
            <a:r>
              <a:rPr lang="zh-TW" altLang="en-US" dirty="0" smtClean="0"/>
              <a:t>介紹</a:t>
            </a:r>
            <a:r>
              <a:rPr lang="en-US" altLang="zh-TW" dirty="0" smtClean="0"/>
              <a:t>-1/2</a:t>
            </a:r>
            <a:endParaRPr lang="zh-TW" altLang="en-US" dirty="0"/>
          </a:p>
        </p:txBody>
      </p:sp>
      <p:sp>
        <p:nvSpPr>
          <p:cNvPr id="9" name="內容版面配置區 2">
            <a:extLst>
              <a:ext uri="{FF2B5EF4-FFF2-40B4-BE49-F238E27FC236}">
                <a16:creationId xmlns:a16="http://schemas.microsoft.com/office/drawing/2014/main" id="{36889128-E5F4-461A-9405-64931F104C88}"/>
              </a:ext>
            </a:extLst>
          </p:cNvPr>
          <p:cNvSpPr>
            <a:spLocks noGrp="1"/>
          </p:cNvSpPr>
          <p:nvPr>
            <p:ph sz="quarter" idx="13"/>
          </p:nvPr>
        </p:nvSpPr>
        <p:spPr>
          <a:xfrm>
            <a:off x="913774" y="2367092"/>
            <a:ext cx="10363826" cy="3424107"/>
          </a:xfrm>
        </p:spPr>
        <p:txBody>
          <a:bodyPr/>
          <a:lstStyle/>
          <a:p>
            <a:pPr marL="0" lvl="0" indent="0" eaLnBrk="0" fontAlgn="base" hangingPunct="0">
              <a:lnSpc>
                <a:spcPct val="100000"/>
              </a:lnSpc>
              <a:spcBef>
                <a:spcPct val="0"/>
              </a:spcBef>
              <a:spcAft>
                <a:spcPct val="0"/>
              </a:spcAft>
              <a:buClrTx/>
              <a:buNone/>
            </a:pPr>
            <a:r>
              <a:rPr lang="zh-TW" altLang="zh-TW" sz="3600" cap="none" dirty="0">
                <a:solidFill>
                  <a:srgbClr val="0645AD"/>
                </a:solidFill>
                <a:latin typeface="Arial" panose="020B0604020202020204" pitchFamily="34" charset="0"/>
                <a:ea typeface="Arial" panose="020B0604020202020204" pitchFamily="34" charset="0"/>
                <a:hlinkClick r:id="rId2" tooltip="地球"/>
              </a:rPr>
              <a:t>地球</a:t>
            </a:r>
            <a:r>
              <a:rPr lang="zh-TW" altLang="zh-TW" sz="3600" cap="none" dirty="0">
                <a:solidFill>
                  <a:srgbClr val="0645AD"/>
                </a:solidFill>
                <a:latin typeface="Arial" panose="020B0604020202020204" pitchFamily="34" charset="0"/>
                <a:ea typeface="Arial" panose="020B0604020202020204" pitchFamily="34" charset="0"/>
                <a:hlinkClick r:id="rId3" tooltip="陸地"/>
              </a:rPr>
              <a:t>陸地</a:t>
            </a:r>
            <a:r>
              <a:rPr lang="zh-TW" altLang="zh-TW" sz="3600" cap="none" dirty="0">
                <a:solidFill>
                  <a:srgbClr val="222222"/>
                </a:solidFill>
                <a:latin typeface="Arial" panose="020B0604020202020204" pitchFamily="34" charset="0"/>
                <a:ea typeface="Arial" panose="020B0604020202020204" pitchFamily="34" charset="0"/>
              </a:rPr>
              <a:t>的三分之一是沙漠。因為</a:t>
            </a:r>
            <a:r>
              <a:rPr lang="zh-TW" altLang="zh-TW" sz="3600" cap="none" dirty="0">
                <a:solidFill>
                  <a:srgbClr val="0645AD"/>
                </a:solidFill>
                <a:latin typeface="Arial" panose="020B0604020202020204" pitchFamily="34" charset="0"/>
                <a:ea typeface="Arial" panose="020B0604020202020204" pitchFamily="34" charset="0"/>
                <a:hlinkClick r:id="rId4" tooltip="水"/>
              </a:rPr>
              <a:t>水</a:t>
            </a:r>
            <a:r>
              <a:rPr lang="zh-TW" altLang="zh-TW" sz="3600" cap="none" dirty="0">
                <a:solidFill>
                  <a:srgbClr val="222222"/>
                </a:solidFill>
                <a:latin typeface="Arial" panose="020B0604020202020204" pitchFamily="34" charset="0"/>
                <a:ea typeface="Arial" panose="020B0604020202020204" pitchFamily="34" charset="0"/>
              </a:rPr>
              <a:t>很少，一般以為沙漠荒涼無任何生命，有「荒沙」之稱。和別的區域相比，沙漠中生命並不多，但是仔細看看，就會發現沙漠中藏著很多動植物，尤其是晚上才出來的動物</a:t>
            </a:r>
            <a:r>
              <a:rPr lang="zh-TW" altLang="zh-TW" sz="3600" cap="none" dirty="0" smtClean="0">
                <a:solidFill>
                  <a:srgbClr val="222222"/>
                </a:solidFill>
                <a:latin typeface="Arial" panose="020B0604020202020204" pitchFamily="34" charset="0"/>
                <a:ea typeface="Arial" panose="020B0604020202020204" pitchFamily="34" charset="0"/>
              </a:rPr>
              <a:t>。</a:t>
            </a:r>
            <a:endParaRPr lang="zh-TW" altLang="zh-TW" sz="3600" b="1" cap="none" dirty="0">
              <a:solidFill>
                <a:srgbClr val="000000"/>
              </a:solidFill>
              <a:latin typeface="Arial" panose="020B0604020202020204" pitchFamily="34" charset="0"/>
              <a:cs typeface="Arial" panose="020B0604020202020204" pitchFamily="34" charset="0"/>
            </a:endParaRPr>
          </a:p>
          <a:p>
            <a:pPr marL="0" lvl="0" indent="0" eaLnBrk="0" fontAlgn="base" hangingPunct="0">
              <a:lnSpc>
                <a:spcPct val="100000"/>
              </a:lnSpc>
              <a:spcBef>
                <a:spcPct val="0"/>
              </a:spcBef>
              <a:spcAft>
                <a:spcPct val="0"/>
              </a:spcAft>
              <a:buClrTx/>
              <a:buNone/>
            </a:pPr>
            <a:endParaRPr lang="zh-TW" altLang="zh-TW" sz="2800" b="1" cap="none" dirty="0">
              <a:solidFill>
                <a:srgbClr val="000000"/>
              </a:solidFill>
              <a:latin typeface="Arial" panose="020B0604020202020204" pitchFamily="34" charset="0"/>
              <a:cs typeface="Arial" panose="020B0604020202020204" pitchFamily="34" charset="0"/>
            </a:endParaRPr>
          </a:p>
          <a:p>
            <a:endParaRPr lang="zh-TW" altLang="en-US" dirty="0"/>
          </a:p>
        </p:txBody>
      </p:sp>
    </p:spTree>
    <p:extLst>
      <p:ext uri="{BB962C8B-B14F-4D97-AF65-F5344CB8AC3E}">
        <p14:creationId xmlns:p14="http://schemas.microsoft.com/office/powerpoint/2010/main" val="33059887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沙漠地質的介紹</a:t>
            </a:r>
            <a:r>
              <a:rPr lang="en-US" altLang="zh-TW" dirty="0" smtClean="0"/>
              <a:t>-2/2</a:t>
            </a:r>
            <a:endParaRPr lang="zh-TW" altLang="en-US" dirty="0"/>
          </a:p>
        </p:txBody>
      </p:sp>
      <p:sp>
        <p:nvSpPr>
          <p:cNvPr id="3" name="內容版面配置區 2"/>
          <p:cNvSpPr>
            <a:spLocks noGrp="1"/>
          </p:cNvSpPr>
          <p:nvPr>
            <p:ph sz="quarter" idx="13"/>
          </p:nvPr>
        </p:nvSpPr>
        <p:spPr/>
        <p:txBody>
          <a:bodyPr>
            <a:normAutofit/>
          </a:bodyPr>
          <a:lstStyle/>
          <a:p>
            <a:r>
              <a:rPr lang="zh-TW" altLang="en-US" sz="3600" dirty="0"/>
              <a:t>乾燥地區的</a:t>
            </a:r>
            <a:r>
              <a:rPr lang="zh-TW" altLang="en-US" sz="3600" dirty="0">
                <a:hlinkClick r:id="rId2" tooltip="泥土"/>
              </a:rPr>
              <a:t>泥土</a:t>
            </a:r>
            <a:r>
              <a:rPr lang="zh-TW" altLang="en-US" sz="3600" dirty="0"/>
              <a:t>有很多礦物質，很少有機肥料。重覆的水儲積把有的土壤變成鹽性層。鹽溶液里沉澱的碳酸鈣可以把沙粒和石子沾成</a:t>
            </a:r>
            <a:r>
              <a:rPr lang="en-US" altLang="zh-TW" sz="3600" dirty="0"/>
              <a:t>50</a:t>
            </a:r>
            <a:r>
              <a:rPr lang="zh-TW" altLang="en-US" sz="3600" dirty="0"/>
              <a:t>米厚的「水泥</a:t>
            </a:r>
            <a:r>
              <a:rPr lang="zh-TW" altLang="en-US" sz="3600" dirty="0" smtClean="0"/>
              <a:t>」</a:t>
            </a:r>
            <a:endParaRPr lang="zh-TW" altLang="en-US" sz="3600" dirty="0"/>
          </a:p>
        </p:txBody>
      </p:sp>
    </p:spTree>
    <p:extLst>
      <p:ext uri="{BB962C8B-B14F-4D97-AF65-F5344CB8AC3E}">
        <p14:creationId xmlns:p14="http://schemas.microsoft.com/office/powerpoint/2010/main" val="35984587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沙漠環境的介紹</a:t>
            </a:r>
            <a:r>
              <a:rPr lang="en-US" altLang="zh-TW" dirty="0"/>
              <a:t>—</a:t>
            </a:r>
            <a:r>
              <a:rPr lang="zh-TW" altLang="en-US" dirty="0"/>
              <a:t>撒哈拉沙漠</a:t>
            </a:r>
          </a:p>
        </p:txBody>
      </p:sp>
      <p:sp>
        <p:nvSpPr>
          <p:cNvPr id="3" name="內容版面配置區 2"/>
          <p:cNvSpPr>
            <a:spLocks noGrp="1"/>
          </p:cNvSpPr>
          <p:nvPr>
            <p:ph sz="quarter" idx="13"/>
          </p:nvPr>
        </p:nvSpPr>
        <p:spPr>
          <a:xfrm>
            <a:off x="553251" y="2677674"/>
            <a:ext cx="3716997" cy="3424107"/>
          </a:xfrm>
        </p:spPr>
        <p:txBody>
          <a:bodyPr>
            <a:normAutofit/>
          </a:bodyPr>
          <a:lstStyle/>
          <a:p>
            <a:r>
              <a:rPr lang="zh-TW" altLang="en-US" sz="3600" dirty="0"/>
              <a:t>長度</a:t>
            </a:r>
            <a:r>
              <a:rPr lang="en-US" altLang="zh-TW" sz="3600" dirty="0"/>
              <a:t>:4800km</a:t>
            </a:r>
          </a:p>
          <a:p>
            <a:r>
              <a:rPr lang="zh-TW" altLang="en-US" sz="3600" dirty="0"/>
              <a:t>高度</a:t>
            </a:r>
            <a:r>
              <a:rPr lang="en-US" altLang="zh-TW" sz="3600" dirty="0"/>
              <a:t>:3415m</a:t>
            </a:r>
          </a:p>
          <a:p>
            <a:r>
              <a:rPr lang="zh-TW" altLang="en-US" sz="3600" dirty="0"/>
              <a:t>最低點</a:t>
            </a:r>
            <a:r>
              <a:rPr lang="en-US" altLang="zh-TW" sz="3600" dirty="0"/>
              <a:t>:-133m</a:t>
            </a:r>
          </a:p>
          <a:p>
            <a:endParaRPr lang="en-US" altLang="zh-TW" sz="11200" dirty="0"/>
          </a:p>
          <a:p>
            <a:endParaRPr lang="en-US" altLang="zh-TW" dirty="0"/>
          </a:p>
          <a:p>
            <a:endParaRPr lang="en-US" altLang="zh-TW" dirty="0"/>
          </a:p>
        </p:txBody>
      </p:sp>
      <p:sp>
        <p:nvSpPr>
          <p:cNvPr id="4" name="內容版面配置區 2">
            <a:extLst>
              <a:ext uri="{FF2B5EF4-FFF2-40B4-BE49-F238E27FC236}">
                <a16:creationId xmlns:a16="http://schemas.microsoft.com/office/drawing/2014/main" id="{7EAC1065-9A92-42B4-908A-A6FB45711B38}"/>
              </a:ext>
            </a:extLst>
          </p:cNvPr>
          <p:cNvSpPr txBox="1">
            <a:spLocks/>
          </p:cNvSpPr>
          <p:nvPr/>
        </p:nvSpPr>
        <p:spPr>
          <a:xfrm>
            <a:off x="4387641" y="2492150"/>
            <a:ext cx="7539183" cy="3424107"/>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r>
              <a:rPr lang="zh-TW" altLang="en-US" sz="3600" dirty="0"/>
              <a:t>撒哈拉沙漠是世界上最熱的荒漠，也是第三大的，總面積約</a:t>
            </a:r>
            <a:r>
              <a:rPr lang="en-US" altLang="zh-TW" sz="3600" dirty="0"/>
              <a:t>9,400,000</a:t>
            </a:r>
            <a:r>
              <a:rPr lang="zh-TW" altLang="en-US" sz="3600" dirty="0"/>
              <a:t>平方公里與一個美國一樣大，一共佔據了</a:t>
            </a:r>
            <a:r>
              <a:rPr lang="en-US" altLang="zh-TW" sz="3600" dirty="0"/>
              <a:t>11</a:t>
            </a:r>
            <a:r>
              <a:rPr lang="zh-TW" altLang="en-US" sz="3600" dirty="0"/>
              <a:t>個國家</a:t>
            </a:r>
            <a:endParaRPr lang="en-US" altLang="zh-TW" sz="3600" dirty="0"/>
          </a:p>
          <a:p>
            <a:endParaRPr lang="en-US" altLang="zh-TW" dirty="0"/>
          </a:p>
        </p:txBody>
      </p:sp>
    </p:spTree>
    <p:extLst>
      <p:ext uri="{BB962C8B-B14F-4D97-AF65-F5344CB8AC3E}">
        <p14:creationId xmlns:p14="http://schemas.microsoft.com/office/powerpoint/2010/main" val="1006188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E09CA0C-619B-4390-8383-B69DB691BBDD}"/>
              </a:ext>
            </a:extLst>
          </p:cNvPr>
          <p:cNvSpPr>
            <a:spLocks noGrp="1"/>
          </p:cNvSpPr>
          <p:nvPr>
            <p:ph type="title"/>
          </p:nvPr>
        </p:nvSpPr>
        <p:spPr>
          <a:xfrm>
            <a:off x="913775" y="618517"/>
            <a:ext cx="10364451" cy="1596177"/>
          </a:xfrm>
        </p:spPr>
        <p:txBody>
          <a:bodyPr/>
          <a:lstStyle/>
          <a:p>
            <a:r>
              <a:rPr lang="zh-TW" altLang="en-US" dirty="0">
                <a:solidFill>
                  <a:schemeClr val="accent3">
                    <a:lumMod val="60000"/>
                    <a:lumOff val="40000"/>
                  </a:schemeClr>
                </a:solidFill>
              </a:rPr>
              <a:t>撒哈拉沙漠的歷史分為四個</a:t>
            </a:r>
            <a:r>
              <a:rPr lang="en-US" altLang="zh-TW" dirty="0">
                <a:solidFill>
                  <a:schemeClr val="accent3">
                    <a:lumMod val="60000"/>
                    <a:lumOff val="40000"/>
                  </a:schemeClr>
                </a:solidFill>
              </a:rPr>
              <a:t>:</a:t>
            </a:r>
            <a:endParaRPr lang="zh-TW" altLang="en-US" dirty="0"/>
          </a:p>
        </p:txBody>
      </p:sp>
      <p:sp>
        <p:nvSpPr>
          <p:cNvPr id="3" name="內容版面配置區 2">
            <a:extLst>
              <a:ext uri="{FF2B5EF4-FFF2-40B4-BE49-F238E27FC236}">
                <a16:creationId xmlns:a16="http://schemas.microsoft.com/office/drawing/2014/main" id="{7A755A94-7EEE-4555-AD43-B34E23F4CD60}"/>
              </a:ext>
            </a:extLst>
          </p:cNvPr>
          <p:cNvSpPr>
            <a:spLocks noGrp="1"/>
          </p:cNvSpPr>
          <p:nvPr>
            <p:ph sz="quarter" idx="13"/>
          </p:nvPr>
        </p:nvSpPr>
        <p:spPr>
          <a:xfrm>
            <a:off x="11278226" y="6464808"/>
            <a:ext cx="777180" cy="231815"/>
          </a:xfrm>
        </p:spPr>
        <p:txBody>
          <a:bodyPr>
            <a:normAutofit fontScale="40000" lnSpcReduction="20000"/>
          </a:bodyPr>
          <a:lstStyle/>
          <a:p>
            <a:endParaRPr lang="zh-TW" altLang="en-US"/>
          </a:p>
        </p:txBody>
      </p:sp>
      <p:sp>
        <p:nvSpPr>
          <p:cNvPr id="4" name="矩形 3">
            <a:extLst>
              <a:ext uri="{FF2B5EF4-FFF2-40B4-BE49-F238E27FC236}">
                <a16:creationId xmlns:a16="http://schemas.microsoft.com/office/drawing/2014/main" id="{05CCCA0F-D218-4E2D-8BCC-60FBF1BCBFFA}"/>
              </a:ext>
            </a:extLst>
          </p:cNvPr>
          <p:cNvSpPr/>
          <p:nvPr/>
        </p:nvSpPr>
        <p:spPr>
          <a:xfrm>
            <a:off x="913775" y="2723924"/>
            <a:ext cx="10472692" cy="1231106"/>
          </a:xfrm>
          <a:prstGeom prst="rect">
            <a:avLst/>
          </a:prstGeom>
        </p:spPr>
        <p:txBody>
          <a:bodyPr wrap="square">
            <a:spAutoFit/>
          </a:bodyPr>
          <a:lstStyle/>
          <a:p>
            <a:r>
              <a:rPr lang="en-US" altLang="zh-TW" sz="2800" dirty="0"/>
              <a:t>1</a:t>
            </a:r>
            <a:r>
              <a:rPr lang="zh-TW" altLang="en-US" sz="2800" dirty="0"/>
              <a:t>史前時代                                           </a:t>
            </a:r>
            <a:r>
              <a:rPr lang="en-US" altLang="zh-TW" sz="2800" dirty="0"/>
              <a:t>2</a:t>
            </a:r>
            <a:r>
              <a:rPr lang="zh-TW" altLang="en-US" sz="2800" dirty="0"/>
              <a:t>水牛時期</a:t>
            </a:r>
            <a:endParaRPr lang="en-US" altLang="zh-TW" sz="2800" dirty="0"/>
          </a:p>
          <a:p>
            <a:endParaRPr lang="en-US" altLang="zh-TW" dirty="0"/>
          </a:p>
          <a:p>
            <a:r>
              <a:rPr lang="en-US" altLang="zh-TW" sz="2800" dirty="0"/>
              <a:t>3</a:t>
            </a:r>
            <a:r>
              <a:rPr lang="zh-TW" altLang="en-US" sz="2800" dirty="0"/>
              <a:t>黃牛時期                                           </a:t>
            </a:r>
            <a:r>
              <a:rPr lang="en-US" altLang="zh-TW" sz="2800" dirty="0"/>
              <a:t>4</a:t>
            </a:r>
            <a:r>
              <a:rPr lang="zh-TW" altLang="en-US" sz="2800" dirty="0"/>
              <a:t>馬時期</a:t>
            </a:r>
          </a:p>
        </p:txBody>
      </p:sp>
    </p:spTree>
    <p:extLst>
      <p:ext uri="{BB962C8B-B14F-4D97-AF65-F5344CB8AC3E}">
        <p14:creationId xmlns:p14="http://schemas.microsoft.com/office/powerpoint/2010/main" val="751995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46797" y="205049"/>
            <a:ext cx="10364451" cy="1106917"/>
          </a:xfrm>
        </p:spPr>
        <p:txBody>
          <a:bodyPr/>
          <a:lstStyle/>
          <a:p>
            <a:r>
              <a:rPr lang="zh-TW" altLang="en-US" dirty="0">
                <a:solidFill>
                  <a:schemeClr val="accent1">
                    <a:lumMod val="75000"/>
                  </a:schemeClr>
                </a:solidFill>
              </a:rPr>
              <a:t>撒哈拉沙漠的歷史</a:t>
            </a:r>
            <a:r>
              <a:rPr lang="en-US" altLang="zh-TW" dirty="0">
                <a:solidFill>
                  <a:schemeClr val="accent1">
                    <a:lumMod val="75000"/>
                  </a:schemeClr>
                </a:solidFill>
              </a:rPr>
              <a:t>-1/4</a:t>
            </a:r>
            <a:endParaRPr lang="zh-TW" altLang="en-US" dirty="0">
              <a:solidFill>
                <a:schemeClr val="accent1">
                  <a:lumMod val="75000"/>
                </a:schemeClr>
              </a:solidFill>
            </a:endParaRPr>
          </a:p>
        </p:txBody>
      </p:sp>
      <p:sp>
        <p:nvSpPr>
          <p:cNvPr id="3" name="內容版面配置區 2"/>
          <p:cNvSpPr>
            <a:spLocks noGrp="1"/>
          </p:cNvSpPr>
          <p:nvPr>
            <p:ph sz="quarter" idx="13"/>
          </p:nvPr>
        </p:nvSpPr>
        <p:spPr>
          <a:xfrm>
            <a:off x="0" y="1669002"/>
            <a:ext cx="12191999" cy="5872579"/>
          </a:xfrm>
        </p:spPr>
        <p:txBody>
          <a:bodyPr>
            <a:noAutofit/>
          </a:bodyPr>
          <a:lstStyle/>
          <a:p>
            <a:r>
              <a:rPr lang="zh-TW" altLang="en-US" sz="2800" b="1" dirty="0">
                <a:solidFill>
                  <a:srgbClr val="FF0000"/>
                </a:solidFill>
              </a:rPr>
              <a:t>史前時代</a:t>
            </a:r>
            <a:r>
              <a:rPr lang="en-US" altLang="zh-TW" sz="2800" dirty="0">
                <a:solidFill>
                  <a:srgbClr val="008000"/>
                </a:solidFill>
              </a:rPr>
              <a:t>:</a:t>
            </a:r>
            <a:r>
              <a:rPr lang="zh-TW" altLang="en-US" sz="2800" b="1" dirty="0">
                <a:solidFill>
                  <a:srgbClr val="008000"/>
                </a:solidFill>
              </a:rPr>
              <a:t>史前時期</a:t>
            </a:r>
            <a:r>
              <a:rPr lang="zh-TW" altLang="en-US" sz="2800" dirty="0">
                <a:solidFill>
                  <a:srgbClr val="008000"/>
                </a:solidFill>
              </a:rPr>
              <a:t>在</a:t>
            </a:r>
            <a:r>
              <a:rPr lang="zh-TW" altLang="en-US" sz="2800" dirty="0">
                <a:solidFill>
                  <a:srgbClr val="008000"/>
                </a:solidFill>
                <a:hlinkClick r:id="rId2" tooltip="始新世">
                  <a:extLst>
                    <a:ext uri="{A12FA001-AC4F-418D-AE19-62706E023703}">
                      <ahyp:hlinkClr xmlns:ahyp="http://schemas.microsoft.com/office/drawing/2018/hyperlinkcolor" xmlns="" val="tx"/>
                    </a:ext>
                  </a:extLst>
                </a:hlinkClick>
              </a:rPr>
              <a:t>始新世</a:t>
            </a:r>
            <a:r>
              <a:rPr lang="zh-TW" altLang="en-US" sz="2800" dirty="0">
                <a:solidFill>
                  <a:srgbClr val="008000"/>
                </a:solidFill>
              </a:rPr>
              <a:t>的前後。撒哈拉當時並未很乾燥，而是廣闊的河流</a:t>
            </a:r>
            <a:r>
              <a:rPr lang="zh-TW" altLang="en-US" sz="2800" dirty="0">
                <a:solidFill>
                  <a:srgbClr val="008000"/>
                </a:solidFill>
                <a:hlinkClick r:id="rId3" tooltip="沖積平原">
                  <a:extLst>
                    <a:ext uri="{A12FA001-AC4F-418D-AE19-62706E023703}">
                      <ahyp:hlinkClr xmlns:ahyp="http://schemas.microsoft.com/office/drawing/2018/hyperlinkcolor" xmlns="" val="tx"/>
                    </a:ext>
                  </a:extLst>
                </a:hlinkClick>
              </a:rPr>
              <a:t>沖積平原</a:t>
            </a:r>
            <a:r>
              <a:rPr lang="zh-TW" altLang="en-US" sz="2800" dirty="0">
                <a:solidFill>
                  <a:srgbClr val="008000"/>
                </a:solidFill>
              </a:rPr>
              <a:t>。這階段沒有發現人類活動跡象，因此取名史前，並非當時有</a:t>
            </a:r>
            <a:r>
              <a:rPr lang="zh-TW" altLang="en-US" sz="2800" dirty="0">
                <a:solidFill>
                  <a:srgbClr val="008000"/>
                </a:solidFill>
                <a:hlinkClick r:id="rId4" tooltip="岩畫">
                  <a:extLst>
                    <a:ext uri="{A12FA001-AC4F-418D-AE19-62706E023703}">
                      <ahyp:hlinkClr xmlns:ahyp="http://schemas.microsoft.com/office/drawing/2018/hyperlinkcolor" xmlns="" val="tx"/>
                    </a:ext>
                  </a:extLst>
                </a:hlinkClick>
              </a:rPr>
              <a:t>岩畫</a:t>
            </a:r>
            <a:r>
              <a:rPr lang="zh-TW" altLang="en-US" sz="2800" dirty="0">
                <a:solidFill>
                  <a:srgbClr val="008000"/>
                </a:solidFill>
              </a:rPr>
              <a:t>圖像</a:t>
            </a:r>
            <a:endParaRPr lang="zh-TW" altLang="en-US" sz="2800" b="1" dirty="0">
              <a:solidFill>
                <a:srgbClr val="00CC66"/>
              </a:solidFill>
            </a:endParaRPr>
          </a:p>
        </p:txBody>
      </p:sp>
    </p:spTree>
    <p:extLst>
      <p:ext uri="{BB962C8B-B14F-4D97-AF65-F5344CB8AC3E}">
        <p14:creationId xmlns:p14="http://schemas.microsoft.com/office/powerpoint/2010/main" val="2681389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46797" y="205049"/>
            <a:ext cx="10364451" cy="1106917"/>
          </a:xfrm>
        </p:spPr>
        <p:txBody>
          <a:bodyPr/>
          <a:lstStyle/>
          <a:p>
            <a:r>
              <a:rPr lang="zh-TW" altLang="en-US" dirty="0">
                <a:solidFill>
                  <a:schemeClr val="accent1">
                    <a:lumMod val="75000"/>
                  </a:schemeClr>
                </a:solidFill>
              </a:rPr>
              <a:t>撒哈拉沙漠的歷史</a:t>
            </a:r>
            <a:r>
              <a:rPr lang="en-US" altLang="zh-TW" dirty="0">
                <a:solidFill>
                  <a:schemeClr val="accent1">
                    <a:lumMod val="75000"/>
                  </a:schemeClr>
                </a:solidFill>
              </a:rPr>
              <a:t>-2/4</a:t>
            </a:r>
            <a:endParaRPr lang="zh-TW" altLang="en-US" dirty="0">
              <a:solidFill>
                <a:schemeClr val="accent1">
                  <a:lumMod val="75000"/>
                </a:schemeClr>
              </a:solidFill>
            </a:endParaRPr>
          </a:p>
        </p:txBody>
      </p:sp>
      <p:sp>
        <p:nvSpPr>
          <p:cNvPr id="3" name="內容版面配置區 2"/>
          <p:cNvSpPr>
            <a:spLocks noGrp="1"/>
          </p:cNvSpPr>
          <p:nvPr>
            <p:ph sz="quarter" idx="13"/>
          </p:nvPr>
        </p:nvSpPr>
        <p:spPr>
          <a:xfrm>
            <a:off x="1" y="1660124"/>
            <a:ext cx="12191999" cy="5872579"/>
          </a:xfrm>
        </p:spPr>
        <p:txBody>
          <a:bodyPr>
            <a:noAutofit/>
          </a:bodyPr>
          <a:lstStyle/>
          <a:p>
            <a:r>
              <a:rPr lang="zh-TW" altLang="en-US" sz="2800" b="1" dirty="0">
                <a:solidFill>
                  <a:srgbClr val="FF0000"/>
                </a:solidFill>
              </a:rPr>
              <a:t>水牛時期</a:t>
            </a:r>
            <a:r>
              <a:rPr lang="en-US" altLang="zh-TW" sz="2800" dirty="0">
                <a:solidFill>
                  <a:srgbClr val="008000"/>
                </a:solidFill>
              </a:rPr>
              <a:t>:</a:t>
            </a:r>
            <a:r>
              <a:rPr lang="zh-TW" altLang="en-US" sz="2800" dirty="0">
                <a:solidFill>
                  <a:srgbClr val="008000"/>
                </a:solidFill>
              </a:rPr>
              <a:t>約從</a:t>
            </a:r>
            <a:r>
              <a:rPr lang="en-US" altLang="zh-TW" sz="2800" dirty="0">
                <a:solidFill>
                  <a:srgbClr val="008000"/>
                </a:solidFill>
              </a:rPr>
              <a:t>3</a:t>
            </a:r>
            <a:r>
              <a:rPr lang="zh-TW" altLang="en-US" sz="2800" dirty="0">
                <a:solidFill>
                  <a:srgbClr val="008000"/>
                </a:solidFill>
              </a:rPr>
              <a:t>萬</a:t>
            </a:r>
            <a:r>
              <a:rPr lang="en-US" altLang="zh-TW" sz="2800" dirty="0">
                <a:solidFill>
                  <a:srgbClr val="008000"/>
                </a:solidFill>
              </a:rPr>
              <a:t>5</a:t>
            </a:r>
            <a:r>
              <a:rPr lang="zh-TW" altLang="en-US" sz="2800" dirty="0">
                <a:solidFill>
                  <a:srgbClr val="008000"/>
                </a:solidFill>
              </a:rPr>
              <a:t>千年前至公元前</a:t>
            </a:r>
            <a:r>
              <a:rPr lang="en-US" altLang="zh-TW" sz="2800" dirty="0">
                <a:solidFill>
                  <a:srgbClr val="008000"/>
                </a:solidFill>
              </a:rPr>
              <a:t>8000</a:t>
            </a:r>
            <a:r>
              <a:rPr lang="zh-TW" altLang="en-US" sz="2800" dirty="0">
                <a:solidFill>
                  <a:srgbClr val="008000"/>
                </a:solidFill>
              </a:rPr>
              <a:t>年左右。其岩畫主要在</a:t>
            </a:r>
            <a:r>
              <a:rPr lang="zh-TW" altLang="en-US" sz="2800" dirty="0">
                <a:solidFill>
                  <a:srgbClr val="008000"/>
                </a:solidFill>
                <a:hlinkClick r:id="rId2" tooltip="阿爾及利亞">
                  <a:extLst>
                    <a:ext uri="{A12FA001-AC4F-418D-AE19-62706E023703}">
                      <ahyp:hlinkClr xmlns:ahyp="http://schemas.microsoft.com/office/drawing/2018/hyperlinkcolor" xmlns="" val="tx"/>
                    </a:ext>
                  </a:extLst>
                </a:hlinkClick>
              </a:rPr>
              <a:t>阿爾及利亞</a:t>
            </a:r>
            <a:r>
              <a:rPr lang="zh-TW" altLang="en-US" sz="2800" dirty="0">
                <a:solidFill>
                  <a:srgbClr val="008000"/>
                </a:solidFill>
              </a:rPr>
              <a:t>東南部、</a:t>
            </a:r>
            <a:r>
              <a:rPr lang="zh-TW" altLang="en-US" sz="2800" dirty="0">
                <a:solidFill>
                  <a:srgbClr val="008000"/>
                </a:solidFill>
                <a:hlinkClick r:id="rId3" tooltip="查德">
                  <a:extLst>
                    <a:ext uri="{A12FA001-AC4F-418D-AE19-62706E023703}">
                      <ahyp:hlinkClr xmlns:ahyp="http://schemas.microsoft.com/office/drawing/2018/hyperlinkcolor" xmlns="" val="tx"/>
                    </a:ext>
                  </a:extLst>
                </a:hlinkClick>
              </a:rPr>
              <a:t>查德</a:t>
            </a:r>
            <a:r>
              <a:rPr lang="zh-TW" altLang="en-US" sz="2800" dirty="0">
                <a:solidFill>
                  <a:srgbClr val="008000"/>
                </a:solidFill>
              </a:rPr>
              <a:t>和</a:t>
            </a:r>
            <a:r>
              <a:rPr lang="zh-TW" altLang="en-US" sz="2800" dirty="0">
                <a:solidFill>
                  <a:srgbClr val="008000"/>
                </a:solidFill>
                <a:hlinkClick r:id="rId4" tooltip="利比亞">
                  <a:extLst>
                    <a:ext uri="{A12FA001-AC4F-418D-AE19-62706E023703}">
                      <ahyp:hlinkClr xmlns:ahyp="http://schemas.microsoft.com/office/drawing/2018/hyperlinkcolor" xmlns="" val="tx"/>
                    </a:ext>
                  </a:extLst>
                </a:hlinkClick>
              </a:rPr>
              <a:t>利比亞</a:t>
            </a:r>
            <a:r>
              <a:rPr lang="zh-TW" altLang="en-US" sz="2800" dirty="0">
                <a:solidFill>
                  <a:srgbClr val="008000"/>
                </a:solidFill>
              </a:rPr>
              <a:t>。它們約畫於公元前</a:t>
            </a:r>
            <a:r>
              <a:rPr lang="en-US" altLang="zh-TW" sz="2800" dirty="0">
                <a:solidFill>
                  <a:srgbClr val="008000"/>
                </a:solidFill>
              </a:rPr>
              <a:t>10000</a:t>
            </a:r>
            <a:r>
              <a:rPr lang="zh-TW" altLang="en-US" sz="2800" dirty="0">
                <a:solidFill>
                  <a:srgbClr val="008000"/>
                </a:solidFill>
              </a:rPr>
              <a:t>年開始，使用目前已在當地絕跡的動物奶汁混合</a:t>
            </a:r>
            <a:r>
              <a:rPr lang="zh-TW" altLang="en-US" sz="2800" dirty="0">
                <a:solidFill>
                  <a:srgbClr val="008000"/>
                </a:solidFill>
                <a:hlinkClick r:id="rId5" tooltip="顏料">
                  <a:extLst>
                    <a:ext uri="{A12FA001-AC4F-418D-AE19-62706E023703}">
                      <ahyp:hlinkClr xmlns:ahyp="http://schemas.microsoft.com/office/drawing/2018/hyperlinkcolor" xmlns="" val="tx"/>
                    </a:ext>
                  </a:extLst>
                </a:hlinkClick>
              </a:rPr>
              <a:t>顏料</a:t>
            </a:r>
            <a:r>
              <a:rPr lang="zh-TW" altLang="en-US" sz="2800" dirty="0">
                <a:solidFill>
                  <a:srgbClr val="008000"/>
                </a:solidFill>
              </a:rPr>
              <a:t>畫在岩石上。畫中人物經常戴著武器並投擲棍棒擊打獵物</a:t>
            </a:r>
            <a:endParaRPr lang="zh-TW" altLang="en-US" sz="2800" b="1" dirty="0">
              <a:solidFill>
                <a:srgbClr val="00CC66"/>
              </a:solidFill>
            </a:endParaRPr>
          </a:p>
        </p:txBody>
      </p:sp>
    </p:spTree>
    <p:extLst>
      <p:ext uri="{BB962C8B-B14F-4D97-AF65-F5344CB8AC3E}">
        <p14:creationId xmlns:p14="http://schemas.microsoft.com/office/powerpoint/2010/main" val="1126516463"/>
      </p:ext>
    </p:extLst>
  </p:cSld>
  <p:clrMapOvr>
    <a:masterClrMapping/>
  </p:clrMapOvr>
  <p:timing>
    <p:tnLst>
      <p:par>
        <p:cTn id="1" dur="indefinite" restart="never" nodeType="tmRoot"/>
      </p:par>
    </p:tnLst>
  </p:timing>
</p:sld>
</file>

<file path=ppt/theme/theme1.xml><?xml version="1.0" encoding="utf-8"?>
<a:theme xmlns:a="http://schemas.openxmlformats.org/drawingml/2006/main" name="小水滴">
  <a:themeElements>
    <a:clrScheme name="小水滴">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小水滴">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小水滴">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TM04033925[[fn=小水滴]]</Template>
  <TotalTime>412</TotalTime>
  <Words>1005</Words>
  <Application>Microsoft Office PowerPoint</Application>
  <PresentationFormat>寬螢幕</PresentationFormat>
  <Paragraphs>75</Paragraphs>
  <Slides>22</Slides>
  <Notes>0</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22</vt:i4>
      </vt:variant>
    </vt:vector>
  </HeadingPairs>
  <TitlesOfParts>
    <vt:vector size="26" baseType="lpstr">
      <vt:lpstr>新細明體</vt:lpstr>
      <vt:lpstr>Arial</vt:lpstr>
      <vt:lpstr>Tw Cen MT</vt:lpstr>
      <vt:lpstr>小水滴</vt:lpstr>
      <vt:lpstr>沙漠</vt:lpstr>
      <vt:lpstr>報告內容</vt:lpstr>
      <vt:lpstr>先來看課本內容吧!</vt:lpstr>
      <vt:lpstr>沙漠地質的介紹-1/2</vt:lpstr>
      <vt:lpstr>沙漠地質的介紹-2/2</vt:lpstr>
      <vt:lpstr>沙漠環境的介紹—撒哈拉沙漠</vt:lpstr>
      <vt:lpstr>撒哈拉沙漠的歷史分為四個:</vt:lpstr>
      <vt:lpstr>撒哈拉沙漠的歷史-1/4</vt:lpstr>
      <vt:lpstr>撒哈拉沙漠的歷史-2/4</vt:lpstr>
      <vt:lpstr>撒哈拉沙漠的歷史-3/4</vt:lpstr>
      <vt:lpstr>撒哈拉沙漠的歷史-4/4</vt:lpstr>
      <vt:lpstr>常見的沙漠動物-1/5</vt:lpstr>
      <vt:lpstr>常見的沙漠動物-2/5</vt:lpstr>
      <vt:lpstr>常見的沙漠動物-3/5</vt:lpstr>
      <vt:lpstr>常見的沙漠動物-4/5</vt:lpstr>
      <vt:lpstr>常見的沙漠動物-5/5</vt:lpstr>
      <vt:lpstr>沙漠天氣-1/3</vt:lpstr>
      <vt:lpstr>沙漠天氣-2/3</vt:lpstr>
      <vt:lpstr>沙漠天氣-3/3</vt:lpstr>
      <vt:lpstr>沙漠危機</vt:lpstr>
      <vt:lpstr>環境保護</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沙漠</dc:title>
  <dc:creator>user</dc:creator>
  <cp:lastModifiedBy>user</cp:lastModifiedBy>
  <cp:revision>51</cp:revision>
  <dcterms:created xsi:type="dcterms:W3CDTF">2019-04-25T04:42:50Z</dcterms:created>
  <dcterms:modified xsi:type="dcterms:W3CDTF">2019-05-13T05:20:24Z</dcterms:modified>
</cp:coreProperties>
</file>