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5" r:id="rId5"/>
    <p:sldId id="258" r:id="rId6"/>
    <p:sldId id="259" r:id="rId7"/>
    <p:sldId id="260" r:id="rId8"/>
    <p:sldId id="261" r:id="rId9"/>
    <p:sldId id="268" r:id="rId10"/>
    <p:sldId id="269" r:id="rId11"/>
    <p:sldId id="262" r:id="rId12"/>
    <p:sldId id="263" r:id="rId13"/>
    <p:sldId id="264" r:id="rId14"/>
    <p:sldId id="266" r:id="rId15"/>
    <p:sldId id="267" r:id="rId16"/>
    <p:sldId id="271" r:id="rId17"/>
    <p:sldId id="272" r:id="rId18"/>
    <p:sldId id="273" r:id="rId19"/>
    <p:sldId id="279" r:id="rId20"/>
    <p:sldId id="281" r:id="rId21"/>
    <p:sldId id="282" r:id="rId22"/>
    <p:sldId id="283" r:id="rId23"/>
    <p:sldId id="280" r:id="rId24"/>
    <p:sldId id="276" r:id="rId25"/>
    <p:sldId id="286" r:id="rId26"/>
    <p:sldId id="278" r:id="rId27"/>
    <p:sldId id="284" r:id="rId28"/>
    <p:sldId id="285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1DD9404-E152-476F-A8E0-5213E709023E}">
          <p14:sldIdLst>
            <p14:sldId id="256"/>
            <p14:sldId id="270"/>
            <p14:sldId id="257"/>
            <p14:sldId id="265"/>
            <p14:sldId id="258"/>
            <p14:sldId id="259"/>
            <p14:sldId id="260"/>
            <p14:sldId id="261"/>
            <p14:sldId id="268"/>
            <p14:sldId id="269"/>
            <p14:sldId id="262"/>
            <p14:sldId id="263"/>
            <p14:sldId id="264"/>
            <p14:sldId id="266"/>
            <p14:sldId id="267"/>
            <p14:sldId id="271"/>
            <p14:sldId id="272"/>
            <p14:sldId id="273"/>
            <p14:sldId id="279"/>
            <p14:sldId id="281"/>
            <p14:sldId id="282"/>
            <p14:sldId id="283"/>
            <p14:sldId id="280"/>
            <p14:sldId id="276"/>
            <p14:sldId id="286"/>
            <p14:sldId id="278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46CEE"/>
    <a:srgbClr val="2CE4DB"/>
    <a:srgbClr val="00A249"/>
    <a:srgbClr val="22BDDC"/>
    <a:srgbClr val="66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1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5EECB-2A24-4D4F-92B1-63D7DA9E0ED0}" type="doc">
      <dgm:prSet loTypeId="urn:microsoft.com/office/officeart/2005/8/layout/pyramid1" loCatId="pyramid" qsTypeId="urn:microsoft.com/office/officeart/2005/8/quickstyle/3d5" qsCatId="3D" csTypeId="urn:microsoft.com/office/officeart/2005/8/colors/accent1_5" csCatId="accent1" phldr="1"/>
      <dgm:spPr/>
    </dgm:pt>
    <dgm:pt modelId="{BF427145-1C0D-49F2-B380-136C73BAC2F9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FFC000"/>
              </a:solidFill>
            </a:rPr>
            <a:t>消費者</a:t>
          </a:r>
          <a:r>
            <a:rPr lang="en-US" altLang="zh-TW" sz="3200" dirty="0" smtClean="0">
              <a:solidFill>
                <a:srgbClr val="FFC000"/>
              </a:solidFill>
            </a:rPr>
            <a:t>2</a:t>
          </a:r>
        </a:p>
        <a:p>
          <a:r>
            <a:rPr lang="zh-TW" altLang="en-US" sz="3200" dirty="0" smtClean="0">
              <a:solidFill>
                <a:srgbClr val="FFC000"/>
              </a:solidFill>
            </a:rPr>
            <a:t>如</a:t>
          </a:r>
          <a:r>
            <a:rPr lang="en-US" altLang="zh-TW" sz="3200" dirty="0" smtClean="0">
              <a:solidFill>
                <a:srgbClr val="FFC000"/>
              </a:solidFill>
            </a:rPr>
            <a:t>:</a:t>
          </a:r>
          <a:r>
            <a:rPr lang="zh-TW" altLang="en-US" sz="3200" dirty="0" smtClean="0">
              <a:solidFill>
                <a:srgbClr val="FFC000"/>
              </a:solidFill>
            </a:rPr>
            <a:t>肉食性動物</a:t>
          </a:r>
          <a:r>
            <a:rPr lang="en-US" altLang="zh-TW" sz="3200" dirty="0" smtClean="0">
              <a:solidFill>
                <a:srgbClr val="FFC000"/>
              </a:solidFill>
            </a:rPr>
            <a:t>......</a:t>
          </a:r>
          <a:endParaRPr lang="zh-TW" altLang="en-US" sz="3200" dirty="0">
            <a:solidFill>
              <a:srgbClr val="FFC000"/>
            </a:solidFill>
          </a:endParaRPr>
        </a:p>
      </dgm:t>
    </dgm:pt>
    <dgm:pt modelId="{87089A81-A034-4FE4-96C1-6B3FABCF833D}" type="parTrans" cxnId="{CCD1860C-3A3C-4B9D-BECB-614026CF93F9}">
      <dgm:prSet/>
      <dgm:spPr/>
      <dgm:t>
        <a:bodyPr/>
        <a:lstStyle/>
        <a:p>
          <a:endParaRPr lang="zh-TW" altLang="en-US"/>
        </a:p>
      </dgm:t>
    </dgm:pt>
    <dgm:pt modelId="{4BD8077D-16D6-4703-A41D-A22716E7A41F}" type="sibTrans" cxnId="{CCD1860C-3A3C-4B9D-BECB-614026CF93F9}">
      <dgm:prSet/>
      <dgm:spPr/>
      <dgm:t>
        <a:bodyPr/>
        <a:lstStyle/>
        <a:p>
          <a:endParaRPr lang="zh-TW" altLang="en-US"/>
        </a:p>
      </dgm:t>
    </dgm:pt>
    <dgm:pt modelId="{59DAC1A7-83B5-41D3-A6B8-3199B727B859}">
      <dgm:prSet phldrT="[文字]" custT="1"/>
      <dgm:spPr/>
      <dgm:t>
        <a:bodyPr/>
        <a:lstStyle/>
        <a:p>
          <a:r>
            <a:rPr lang="zh-TW" altLang="en-US" sz="4000" dirty="0" smtClean="0">
              <a:solidFill>
                <a:srgbClr val="FFC000"/>
              </a:solidFill>
            </a:rPr>
            <a:t>消費者</a:t>
          </a:r>
          <a:endParaRPr lang="en-US" altLang="zh-TW" sz="4000" dirty="0" smtClean="0">
            <a:solidFill>
              <a:srgbClr val="FFC000"/>
            </a:solidFill>
          </a:endParaRPr>
        </a:p>
        <a:p>
          <a:r>
            <a:rPr lang="zh-TW" altLang="en-US" sz="4000" dirty="0" smtClean="0">
              <a:solidFill>
                <a:srgbClr val="FFC000"/>
              </a:solidFill>
            </a:rPr>
            <a:t>如</a:t>
          </a:r>
          <a:r>
            <a:rPr lang="en-US" altLang="zh-TW" sz="4000" dirty="0" smtClean="0">
              <a:solidFill>
                <a:srgbClr val="FFC000"/>
              </a:solidFill>
            </a:rPr>
            <a:t>:</a:t>
          </a:r>
          <a:r>
            <a:rPr lang="zh-TW" altLang="en-US" sz="4000" dirty="0" smtClean="0">
              <a:solidFill>
                <a:srgbClr val="FFC000"/>
              </a:solidFill>
            </a:rPr>
            <a:t>草食性動物</a:t>
          </a:r>
          <a:r>
            <a:rPr lang="en-US" altLang="zh-TW" sz="4000" dirty="0" smtClean="0">
              <a:solidFill>
                <a:srgbClr val="FFC000"/>
              </a:solidFill>
            </a:rPr>
            <a:t>......</a:t>
          </a:r>
        </a:p>
      </dgm:t>
    </dgm:pt>
    <dgm:pt modelId="{685ED559-2538-4180-B16A-7EDDF4D80CA9}" type="parTrans" cxnId="{40EAAFEC-E5CE-47F7-9D23-FBACE7037718}">
      <dgm:prSet/>
      <dgm:spPr/>
      <dgm:t>
        <a:bodyPr/>
        <a:lstStyle/>
        <a:p>
          <a:endParaRPr lang="zh-TW" altLang="en-US"/>
        </a:p>
      </dgm:t>
    </dgm:pt>
    <dgm:pt modelId="{56A6EAD0-1001-471B-8BDB-0CF10EFA4001}" type="sibTrans" cxnId="{40EAAFEC-E5CE-47F7-9D23-FBACE7037718}">
      <dgm:prSet/>
      <dgm:spPr/>
      <dgm:t>
        <a:bodyPr/>
        <a:lstStyle/>
        <a:p>
          <a:endParaRPr lang="zh-TW" altLang="en-US"/>
        </a:p>
      </dgm:t>
    </dgm:pt>
    <dgm:pt modelId="{E543B30B-DBE5-4AD0-9161-2F901DF330EA}">
      <dgm:prSet phldrT="[文字]" custT="1"/>
      <dgm:spPr/>
      <dgm:t>
        <a:bodyPr/>
        <a:lstStyle/>
        <a:p>
          <a:r>
            <a:rPr lang="zh-TW" altLang="en-US" sz="4800" dirty="0" smtClean="0">
              <a:solidFill>
                <a:srgbClr val="FFC000"/>
              </a:solidFill>
            </a:rPr>
            <a:t>生產者</a:t>
          </a:r>
          <a:endParaRPr lang="en-US" altLang="zh-TW" sz="4800" dirty="0" smtClean="0">
            <a:solidFill>
              <a:srgbClr val="FFC000"/>
            </a:solidFill>
          </a:endParaRPr>
        </a:p>
        <a:p>
          <a:r>
            <a:rPr lang="zh-TW" altLang="en-US" sz="4800" dirty="0" smtClean="0">
              <a:solidFill>
                <a:srgbClr val="FFC000"/>
              </a:solidFill>
            </a:rPr>
            <a:t>如</a:t>
          </a:r>
          <a:r>
            <a:rPr lang="en-US" altLang="zh-TW" sz="4800" dirty="0" smtClean="0">
              <a:solidFill>
                <a:srgbClr val="FFC000"/>
              </a:solidFill>
            </a:rPr>
            <a:t>:</a:t>
          </a:r>
          <a:r>
            <a:rPr lang="zh-TW" altLang="en-US" sz="4800" dirty="0" smtClean="0">
              <a:solidFill>
                <a:srgbClr val="FFC000"/>
              </a:solidFill>
            </a:rPr>
            <a:t>植物</a:t>
          </a:r>
          <a:r>
            <a:rPr lang="en-US" altLang="zh-TW" sz="4800" dirty="0" smtClean="0">
              <a:solidFill>
                <a:srgbClr val="FFC000"/>
              </a:solidFill>
            </a:rPr>
            <a:t>......</a:t>
          </a:r>
          <a:endParaRPr lang="zh-TW" altLang="en-US" sz="4800" dirty="0">
            <a:solidFill>
              <a:srgbClr val="FFC000"/>
            </a:solidFill>
          </a:endParaRPr>
        </a:p>
      </dgm:t>
    </dgm:pt>
    <dgm:pt modelId="{CC0990A5-D1B6-4EB1-A40E-7BD46361127F}" type="parTrans" cxnId="{08A6F706-FFA4-4C10-98F6-1E5EABEBD073}">
      <dgm:prSet/>
      <dgm:spPr/>
      <dgm:t>
        <a:bodyPr/>
        <a:lstStyle/>
        <a:p>
          <a:endParaRPr lang="zh-TW" altLang="en-US"/>
        </a:p>
      </dgm:t>
    </dgm:pt>
    <dgm:pt modelId="{CAC55CD1-7D9A-46F8-9734-133A5497AE83}" type="sibTrans" cxnId="{08A6F706-FFA4-4C10-98F6-1E5EABEBD073}">
      <dgm:prSet/>
      <dgm:spPr/>
      <dgm:t>
        <a:bodyPr/>
        <a:lstStyle/>
        <a:p>
          <a:endParaRPr lang="zh-TW" altLang="en-US"/>
        </a:p>
      </dgm:t>
    </dgm:pt>
    <dgm:pt modelId="{21BE26F4-6DB9-440A-A951-C8F904AA74C4}">
      <dgm:prSet custT="1"/>
      <dgm:spPr/>
      <dgm:t>
        <a:bodyPr/>
        <a:lstStyle/>
        <a:p>
          <a:r>
            <a:rPr lang="zh-TW" altLang="en-US" sz="3200" dirty="0" smtClean="0">
              <a:solidFill>
                <a:srgbClr val="FFC000"/>
              </a:solidFill>
            </a:rPr>
            <a:t>清除者  如</a:t>
          </a:r>
          <a:r>
            <a:rPr lang="en-US" altLang="zh-TW" sz="3200" dirty="0" smtClean="0">
              <a:solidFill>
                <a:srgbClr val="FFC000"/>
              </a:solidFill>
            </a:rPr>
            <a:t>:</a:t>
          </a:r>
          <a:r>
            <a:rPr lang="zh-TW" altLang="en-US" sz="3200" dirty="0" smtClean="0">
              <a:solidFill>
                <a:srgbClr val="FFC000"/>
              </a:solidFill>
            </a:rPr>
            <a:t>禿鷹 </a:t>
          </a:r>
          <a:r>
            <a:rPr lang="zh-TW" altLang="en-US" sz="3200" b="0" i="0" dirty="0" smtClean="0">
              <a:solidFill>
                <a:srgbClr val="FFC000"/>
              </a:solidFill>
            </a:rPr>
            <a:t>鬣狼等</a:t>
          </a:r>
          <a:endParaRPr lang="zh-TW" altLang="en-US" sz="3200" dirty="0">
            <a:solidFill>
              <a:srgbClr val="FFC000"/>
            </a:solidFill>
          </a:endParaRPr>
        </a:p>
      </dgm:t>
    </dgm:pt>
    <dgm:pt modelId="{D9459FE5-16FD-4F7E-A7CD-77AEAB7E77A1}" type="parTrans" cxnId="{00CA063C-7E6D-4F80-B1B5-2888C5B54924}">
      <dgm:prSet/>
      <dgm:spPr/>
      <dgm:t>
        <a:bodyPr/>
        <a:lstStyle/>
        <a:p>
          <a:endParaRPr lang="zh-TW" altLang="en-US"/>
        </a:p>
      </dgm:t>
    </dgm:pt>
    <dgm:pt modelId="{2EBA7FAA-B0C9-4545-8156-7EB424EC1846}" type="sibTrans" cxnId="{00CA063C-7E6D-4F80-B1B5-2888C5B54924}">
      <dgm:prSet/>
      <dgm:spPr/>
      <dgm:t>
        <a:bodyPr/>
        <a:lstStyle/>
        <a:p>
          <a:endParaRPr lang="zh-TW" altLang="en-US"/>
        </a:p>
      </dgm:t>
    </dgm:pt>
    <dgm:pt modelId="{929ACB14-092A-44D9-9821-3F21F1F6415C}" type="pres">
      <dgm:prSet presAssocID="{0D15EECB-2A24-4D4F-92B1-63D7DA9E0ED0}" presName="Name0" presStyleCnt="0">
        <dgm:presLayoutVars>
          <dgm:dir/>
          <dgm:animLvl val="lvl"/>
          <dgm:resizeHandles val="exact"/>
        </dgm:presLayoutVars>
      </dgm:prSet>
      <dgm:spPr/>
    </dgm:pt>
    <dgm:pt modelId="{D950EA57-F03F-49C9-8D62-94BA7E7B61B2}" type="pres">
      <dgm:prSet presAssocID="{21BE26F4-6DB9-440A-A951-C8F904AA74C4}" presName="Name8" presStyleCnt="0"/>
      <dgm:spPr/>
    </dgm:pt>
    <dgm:pt modelId="{BE4F95DD-71D5-4444-AB87-8AE28EE64A3F}" type="pres">
      <dgm:prSet presAssocID="{21BE26F4-6DB9-440A-A951-C8F904AA74C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F65EC9-2491-4526-B1BC-DB39A661D422}" type="pres">
      <dgm:prSet presAssocID="{21BE26F4-6DB9-440A-A951-C8F904AA74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11D718-B4B9-42F0-A175-BD0E25411C95}" type="pres">
      <dgm:prSet presAssocID="{BF427145-1C0D-49F2-B380-136C73BAC2F9}" presName="Name8" presStyleCnt="0"/>
      <dgm:spPr/>
    </dgm:pt>
    <dgm:pt modelId="{8C9F3A15-8788-40E4-96EF-60E0086EB9CA}" type="pres">
      <dgm:prSet presAssocID="{BF427145-1C0D-49F2-B380-136C73BAC2F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C89BC5-CCC6-4441-9658-0236C3136E93}" type="pres">
      <dgm:prSet presAssocID="{BF427145-1C0D-49F2-B380-136C73BAC2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E86341-0551-4569-AFC6-20FD236DD08D}" type="pres">
      <dgm:prSet presAssocID="{59DAC1A7-83B5-41D3-A6B8-3199B727B859}" presName="Name8" presStyleCnt="0"/>
      <dgm:spPr/>
    </dgm:pt>
    <dgm:pt modelId="{BAF7D4E5-FD9B-4ABE-B977-A6618822BA4B}" type="pres">
      <dgm:prSet presAssocID="{59DAC1A7-83B5-41D3-A6B8-3199B727B85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9974BE-1897-4A3F-93FA-8DB08928D0C0}" type="pres">
      <dgm:prSet presAssocID="{59DAC1A7-83B5-41D3-A6B8-3199B727B8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49F8C0-FB85-4183-92BC-A6EA6E5B13CF}" type="pres">
      <dgm:prSet presAssocID="{E543B30B-DBE5-4AD0-9161-2F901DF330EA}" presName="Name8" presStyleCnt="0"/>
      <dgm:spPr/>
    </dgm:pt>
    <dgm:pt modelId="{0C038B9C-A934-4523-91DC-4E05A4A787AF}" type="pres">
      <dgm:prSet presAssocID="{E543B30B-DBE5-4AD0-9161-2F901DF330EA}" presName="level" presStyleLbl="node1" presStyleIdx="3" presStyleCnt="4" custLinFactNeighborX="6987" custLinFactNeighborY="241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F666F0-E340-4FB1-8B2A-7C04796C16F2}" type="pres">
      <dgm:prSet presAssocID="{E543B30B-DBE5-4AD0-9161-2F901DF330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5BEC66-4DEF-47D6-B900-F6277846F26E}" type="presOf" srcId="{21BE26F4-6DB9-440A-A951-C8F904AA74C4}" destId="{BE4F95DD-71D5-4444-AB87-8AE28EE64A3F}" srcOrd="0" destOrd="0" presId="urn:microsoft.com/office/officeart/2005/8/layout/pyramid1"/>
    <dgm:cxn modelId="{40EAAFEC-E5CE-47F7-9D23-FBACE7037718}" srcId="{0D15EECB-2A24-4D4F-92B1-63D7DA9E0ED0}" destId="{59DAC1A7-83B5-41D3-A6B8-3199B727B859}" srcOrd="2" destOrd="0" parTransId="{685ED559-2538-4180-B16A-7EDDF4D80CA9}" sibTransId="{56A6EAD0-1001-471B-8BDB-0CF10EFA4001}"/>
    <dgm:cxn modelId="{7CC3A24A-A58B-47FC-B526-7F467E52C728}" type="presOf" srcId="{E543B30B-DBE5-4AD0-9161-2F901DF330EA}" destId="{0C038B9C-A934-4523-91DC-4E05A4A787AF}" srcOrd="0" destOrd="0" presId="urn:microsoft.com/office/officeart/2005/8/layout/pyramid1"/>
    <dgm:cxn modelId="{BCB4CDB4-EA66-4D24-9415-BDA89CA893AA}" type="presOf" srcId="{21BE26F4-6DB9-440A-A951-C8F904AA74C4}" destId="{27F65EC9-2491-4526-B1BC-DB39A661D422}" srcOrd="1" destOrd="0" presId="urn:microsoft.com/office/officeart/2005/8/layout/pyramid1"/>
    <dgm:cxn modelId="{B68540D6-DB3F-4BE7-8E65-0F2AC1EDBB91}" type="presOf" srcId="{BF427145-1C0D-49F2-B380-136C73BAC2F9}" destId="{8C9F3A15-8788-40E4-96EF-60E0086EB9CA}" srcOrd="0" destOrd="0" presId="urn:microsoft.com/office/officeart/2005/8/layout/pyramid1"/>
    <dgm:cxn modelId="{CCD1860C-3A3C-4B9D-BECB-614026CF93F9}" srcId="{0D15EECB-2A24-4D4F-92B1-63D7DA9E0ED0}" destId="{BF427145-1C0D-49F2-B380-136C73BAC2F9}" srcOrd="1" destOrd="0" parTransId="{87089A81-A034-4FE4-96C1-6B3FABCF833D}" sibTransId="{4BD8077D-16D6-4703-A41D-A22716E7A41F}"/>
    <dgm:cxn modelId="{08A6F706-FFA4-4C10-98F6-1E5EABEBD073}" srcId="{0D15EECB-2A24-4D4F-92B1-63D7DA9E0ED0}" destId="{E543B30B-DBE5-4AD0-9161-2F901DF330EA}" srcOrd="3" destOrd="0" parTransId="{CC0990A5-D1B6-4EB1-A40E-7BD46361127F}" sibTransId="{CAC55CD1-7D9A-46F8-9734-133A5497AE83}"/>
    <dgm:cxn modelId="{3F93F6DD-EF0D-4648-B4C8-ABE1CF6FDB93}" type="presOf" srcId="{59DAC1A7-83B5-41D3-A6B8-3199B727B859}" destId="{C99974BE-1897-4A3F-93FA-8DB08928D0C0}" srcOrd="1" destOrd="0" presId="urn:microsoft.com/office/officeart/2005/8/layout/pyramid1"/>
    <dgm:cxn modelId="{A215EA7B-29C2-4677-B1D7-F6247FE20AA5}" type="presOf" srcId="{BF427145-1C0D-49F2-B380-136C73BAC2F9}" destId="{78C89BC5-CCC6-4441-9658-0236C3136E93}" srcOrd="1" destOrd="0" presId="urn:microsoft.com/office/officeart/2005/8/layout/pyramid1"/>
    <dgm:cxn modelId="{FA66DF5F-4150-4741-B092-9119833F7F96}" type="presOf" srcId="{59DAC1A7-83B5-41D3-A6B8-3199B727B859}" destId="{BAF7D4E5-FD9B-4ABE-B977-A6618822BA4B}" srcOrd="0" destOrd="0" presId="urn:microsoft.com/office/officeart/2005/8/layout/pyramid1"/>
    <dgm:cxn modelId="{92A5D212-FBE2-4FAF-B26E-6505FC89E8BB}" type="presOf" srcId="{0D15EECB-2A24-4D4F-92B1-63D7DA9E0ED0}" destId="{929ACB14-092A-44D9-9821-3F21F1F6415C}" srcOrd="0" destOrd="0" presId="urn:microsoft.com/office/officeart/2005/8/layout/pyramid1"/>
    <dgm:cxn modelId="{ACC91A0F-E494-451F-A7EE-8A35ABD0D226}" type="presOf" srcId="{E543B30B-DBE5-4AD0-9161-2F901DF330EA}" destId="{EDF666F0-E340-4FB1-8B2A-7C04796C16F2}" srcOrd="1" destOrd="0" presId="urn:microsoft.com/office/officeart/2005/8/layout/pyramid1"/>
    <dgm:cxn modelId="{00CA063C-7E6D-4F80-B1B5-2888C5B54924}" srcId="{0D15EECB-2A24-4D4F-92B1-63D7DA9E0ED0}" destId="{21BE26F4-6DB9-440A-A951-C8F904AA74C4}" srcOrd="0" destOrd="0" parTransId="{D9459FE5-16FD-4F7E-A7CD-77AEAB7E77A1}" sibTransId="{2EBA7FAA-B0C9-4545-8156-7EB424EC1846}"/>
    <dgm:cxn modelId="{0F803F79-F1E5-4FC9-B682-5E1E0C0B089E}" type="presParOf" srcId="{929ACB14-092A-44D9-9821-3F21F1F6415C}" destId="{D950EA57-F03F-49C9-8D62-94BA7E7B61B2}" srcOrd="0" destOrd="0" presId="urn:microsoft.com/office/officeart/2005/8/layout/pyramid1"/>
    <dgm:cxn modelId="{95927D2C-9617-4538-A378-27DFEEE8D1DA}" type="presParOf" srcId="{D950EA57-F03F-49C9-8D62-94BA7E7B61B2}" destId="{BE4F95DD-71D5-4444-AB87-8AE28EE64A3F}" srcOrd="0" destOrd="0" presId="urn:microsoft.com/office/officeart/2005/8/layout/pyramid1"/>
    <dgm:cxn modelId="{DD2C8A85-F7F1-486E-A03D-BFF8399CF9BA}" type="presParOf" srcId="{D950EA57-F03F-49C9-8D62-94BA7E7B61B2}" destId="{27F65EC9-2491-4526-B1BC-DB39A661D422}" srcOrd="1" destOrd="0" presId="urn:microsoft.com/office/officeart/2005/8/layout/pyramid1"/>
    <dgm:cxn modelId="{CF895D6E-86A5-4F0B-816D-8CEC0914DE3C}" type="presParOf" srcId="{929ACB14-092A-44D9-9821-3F21F1F6415C}" destId="{2511D718-B4B9-42F0-A175-BD0E25411C95}" srcOrd="1" destOrd="0" presId="urn:microsoft.com/office/officeart/2005/8/layout/pyramid1"/>
    <dgm:cxn modelId="{FD634D86-0FF6-44A9-8AFA-28F78CD8C024}" type="presParOf" srcId="{2511D718-B4B9-42F0-A175-BD0E25411C95}" destId="{8C9F3A15-8788-40E4-96EF-60E0086EB9CA}" srcOrd="0" destOrd="0" presId="urn:microsoft.com/office/officeart/2005/8/layout/pyramid1"/>
    <dgm:cxn modelId="{348C7C75-2C83-4133-B6E3-DB9AAC9D5976}" type="presParOf" srcId="{2511D718-B4B9-42F0-A175-BD0E25411C95}" destId="{78C89BC5-CCC6-4441-9658-0236C3136E93}" srcOrd="1" destOrd="0" presId="urn:microsoft.com/office/officeart/2005/8/layout/pyramid1"/>
    <dgm:cxn modelId="{57C84031-2391-4177-B4B5-930A50110ABE}" type="presParOf" srcId="{929ACB14-092A-44D9-9821-3F21F1F6415C}" destId="{EDE86341-0551-4569-AFC6-20FD236DD08D}" srcOrd="2" destOrd="0" presId="urn:microsoft.com/office/officeart/2005/8/layout/pyramid1"/>
    <dgm:cxn modelId="{B17DA62C-578C-47C0-9094-5D1E3B58B681}" type="presParOf" srcId="{EDE86341-0551-4569-AFC6-20FD236DD08D}" destId="{BAF7D4E5-FD9B-4ABE-B977-A6618822BA4B}" srcOrd="0" destOrd="0" presId="urn:microsoft.com/office/officeart/2005/8/layout/pyramid1"/>
    <dgm:cxn modelId="{BD327FC8-A67E-4659-A033-43F4F0F6D0B6}" type="presParOf" srcId="{EDE86341-0551-4569-AFC6-20FD236DD08D}" destId="{C99974BE-1897-4A3F-93FA-8DB08928D0C0}" srcOrd="1" destOrd="0" presId="urn:microsoft.com/office/officeart/2005/8/layout/pyramid1"/>
    <dgm:cxn modelId="{B31272EC-3240-4FBB-B5B6-48B5DEEACD60}" type="presParOf" srcId="{929ACB14-092A-44D9-9821-3F21F1F6415C}" destId="{9149F8C0-FB85-4183-92BC-A6EA6E5B13CF}" srcOrd="3" destOrd="0" presId="urn:microsoft.com/office/officeart/2005/8/layout/pyramid1"/>
    <dgm:cxn modelId="{31B55F7A-7DB6-458F-8089-148EE67DD8D1}" type="presParOf" srcId="{9149F8C0-FB85-4183-92BC-A6EA6E5B13CF}" destId="{0C038B9C-A934-4523-91DC-4E05A4A787AF}" srcOrd="0" destOrd="0" presId="urn:microsoft.com/office/officeart/2005/8/layout/pyramid1"/>
    <dgm:cxn modelId="{6400E169-C251-4E9A-80B3-EDD45BFC6677}" type="presParOf" srcId="{9149F8C0-FB85-4183-92BC-A6EA6E5B13CF}" destId="{EDF666F0-E340-4FB1-8B2A-7C04796C16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95DD-71D5-4444-AB87-8AE28EE64A3F}">
      <dsp:nvSpPr>
        <dsp:cNvPr id="0" name=""/>
        <dsp:cNvSpPr/>
      </dsp:nvSpPr>
      <dsp:spPr>
        <a:xfrm>
          <a:off x="3091653" y="0"/>
          <a:ext cx="2061102" cy="1595332"/>
        </a:xfrm>
        <a:prstGeom prst="trapezoid">
          <a:avLst>
            <a:gd name="adj" fmla="val 64598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FFC000"/>
              </a:solidFill>
            </a:rPr>
            <a:t>清除者  如</a:t>
          </a:r>
          <a:r>
            <a:rPr lang="en-US" altLang="zh-TW" sz="3200" kern="1200" dirty="0" smtClean="0">
              <a:solidFill>
                <a:srgbClr val="FFC000"/>
              </a:solidFill>
            </a:rPr>
            <a:t>:</a:t>
          </a:r>
          <a:r>
            <a:rPr lang="zh-TW" altLang="en-US" sz="3200" kern="1200" dirty="0" smtClean="0">
              <a:solidFill>
                <a:srgbClr val="FFC000"/>
              </a:solidFill>
            </a:rPr>
            <a:t>禿鷹 </a:t>
          </a:r>
          <a:r>
            <a:rPr lang="zh-TW" altLang="en-US" sz="3200" b="0" i="0" kern="1200" dirty="0" smtClean="0">
              <a:solidFill>
                <a:srgbClr val="FFC000"/>
              </a:solidFill>
            </a:rPr>
            <a:t>鬣狼等</a:t>
          </a:r>
          <a:endParaRPr lang="zh-TW" altLang="en-US" sz="3200" kern="1200" dirty="0">
            <a:solidFill>
              <a:srgbClr val="FFC000"/>
            </a:solidFill>
          </a:endParaRPr>
        </a:p>
      </dsp:txBody>
      <dsp:txXfrm>
        <a:off x="3091653" y="0"/>
        <a:ext cx="2061102" cy="1595332"/>
      </dsp:txXfrm>
    </dsp:sp>
    <dsp:sp modelId="{8C9F3A15-8788-40E4-96EF-60E0086EB9CA}">
      <dsp:nvSpPr>
        <dsp:cNvPr id="0" name=""/>
        <dsp:cNvSpPr/>
      </dsp:nvSpPr>
      <dsp:spPr>
        <a:xfrm>
          <a:off x="2061102" y="1595332"/>
          <a:ext cx="4122204" cy="1595332"/>
        </a:xfrm>
        <a:prstGeom prst="trapezoid">
          <a:avLst>
            <a:gd name="adj" fmla="val 64598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FFC000"/>
              </a:solidFill>
            </a:rPr>
            <a:t>消費者</a:t>
          </a:r>
          <a:r>
            <a:rPr lang="en-US" altLang="zh-TW" sz="3200" kern="1200" dirty="0" smtClean="0">
              <a:solidFill>
                <a:srgbClr val="FFC000"/>
              </a:solidFill>
            </a:rPr>
            <a:t>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FFC000"/>
              </a:solidFill>
            </a:rPr>
            <a:t>如</a:t>
          </a:r>
          <a:r>
            <a:rPr lang="en-US" altLang="zh-TW" sz="3200" kern="1200" dirty="0" smtClean="0">
              <a:solidFill>
                <a:srgbClr val="FFC000"/>
              </a:solidFill>
            </a:rPr>
            <a:t>:</a:t>
          </a:r>
          <a:r>
            <a:rPr lang="zh-TW" altLang="en-US" sz="3200" kern="1200" dirty="0" smtClean="0">
              <a:solidFill>
                <a:srgbClr val="FFC000"/>
              </a:solidFill>
            </a:rPr>
            <a:t>肉食性動物</a:t>
          </a:r>
          <a:r>
            <a:rPr lang="en-US" altLang="zh-TW" sz="3200" kern="1200" dirty="0" smtClean="0">
              <a:solidFill>
                <a:srgbClr val="FFC000"/>
              </a:solidFill>
            </a:rPr>
            <a:t>......</a:t>
          </a:r>
          <a:endParaRPr lang="zh-TW" altLang="en-US" sz="3200" kern="1200" dirty="0">
            <a:solidFill>
              <a:srgbClr val="FFC000"/>
            </a:solidFill>
          </a:endParaRPr>
        </a:p>
      </dsp:txBody>
      <dsp:txXfrm>
        <a:off x="2782487" y="1595332"/>
        <a:ext cx="2679432" cy="1595332"/>
      </dsp:txXfrm>
    </dsp:sp>
    <dsp:sp modelId="{BAF7D4E5-FD9B-4ABE-B977-A6618822BA4B}">
      <dsp:nvSpPr>
        <dsp:cNvPr id="0" name=""/>
        <dsp:cNvSpPr/>
      </dsp:nvSpPr>
      <dsp:spPr>
        <a:xfrm>
          <a:off x="1030551" y="3190664"/>
          <a:ext cx="6183306" cy="1595332"/>
        </a:xfrm>
        <a:prstGeom prst="trapezoid">
          <a:avLst>
            <a:gd name="adj" fmla="val 64598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rgbClr val="FFC000"/>
              </a:solidFill>
            </a:rPr>
            <a:t>消費者</a:t>
          </a:r>
          <a:endParaRPr lang="en-US" altLang="zh-TW" sz="4000" kern="1200" dirty="0" smtClean="0">
            <a:solidFill>
              <a:srgbClr val="FFC00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rgbClr val="FFC000"/>
              </a:solidFill>
            </a:rPr>
            <a:t>如</a:t>
          </a:r>
          <a:r>
            <a:rPr lang="en-US" altLang="zh-TW" sz="4000" kern="1200" dirty="0" smtClean="0">
              <a:solidFill>
                <a:srgbClr val="FFC000"/>
              </a:solidFill>
            </a:rPr>
            <a:t>:</a:t>
          </a:r>
          <a:r>
            <a:rPr lang="zh-TW" altLang="en-US" sz="4000" kern="1200" dirty="0" smtClean="0">
              <a:solidFill>
                <a:srgbClr val="FFC000"/>
              </a:solidFill>
            </a:rPr>
            <a:t>草食性動物</a:t>
          </a:r>
          <a:r>
            <a:rPr lang="en-US" altLang="zh-TW" sz="4000" kern="1200" dirty="0" smtClean="0">
              <a:solidFill>
                <a:srgbClr val="FFC000"/>
              </a:solidFill>
            </a:rPr>
            <a:t>......</a:t>
          </a:r>
        </a:p>
      </dsp:txBody>
      <dsp:txXfrm>
        <a:off x="2112629" y="3190664"/>
        <a:ext cx="4019148" cy="1595332"/>
      </dsp:txXfrm>
    </dsp:sp>
    <dsp:sp modelId="{0C038B9C-A934-4523-91DC-4E05A4A787AF}">
      <dsp:nvSpPr>
        <dsp:cNvPr id="0" name=""/>
        <dsp:cNvSpPr/>
      </dsp:nvSpPr>
      <dsp:spPr>
        <a:xfrm>
          <a:off x="0" y="4785996"/>
          <a:ext cx="8244408" cy="1595332"/>
        </a:xfrm>
        <a:prstGeom prst="trapezoid">
          <a:avLst>
            <a:gd name="adj" fmla="val 64598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FFC000"/>
              </a:solidFill>
            </a:rPr>
            <a:t>生產者</a:t>
          </a:r>
          <a:endParaRPr lang="en-US" altLang="zh-TW" sz="4800" kern="1200" dirty="0" smtClean="0">
            <a:solidFill>
              <a:srgbClr val="FFC000"/>
            </a:solidFill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rgbClr val="FFC000"/>
              </a:solidFill>
            </a:rPr>
            <a:t>如</a:t>
          </a:r>
          <a:r>
            <a:rPr lang="en-US" altLang="zh-TW" sz="4800" kern="1200" dirty="0" smtClean="0">
              <a:solidFill>
                <a:srgbClr val="FFC000"/>
              </a:solidFill>
            </a:rPr>
            <a:t>:</a:t>
          </a:r>
          <a:r>
            <a:rPr lang="zh-TW" altLang="en-US" sz="4800" kern="1200" dirty="0" smtClean="0">
              <a:solidFill>
                <a:srgbClr val="FFC000"/>
              </a:solidFill>
            </a:rPr>
            <a:t>植物</a:t>
          </a:r>
          <a:r>
            <a:rPr lang="en-US" altLang="zh-TW" sz="4800" kern="1200" dirty="0" smtClean="0">
              <a:solidFill>
                <a:srgbClr val="FFC000"/>
              </a:solidFill>
            </a:rPr>
            <a:t>......</a:t>
          </a:r>
          <a:endParaRPr lang="zh-TW" altLang="en-US" sz="4800" kern="1200" dirty="0">
            <a:solidFill>
              <a:srgbClr val="FFC000"/>
            </a:solidFill>
          </a:endParaRPr>
        </a:p>
      </dsp:txBody>
      <dsp:txXfrm>
        <a:off x="1442771" y="4785996"/>
        <a:ext cx="5358865" cy="159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18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84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50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64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7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66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88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2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72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7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3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14AD-971B-4686-9C7F-F0B5B96E9926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9671-4724-45C6-8700-BD701789A0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9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7xk3gXctw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11100" dirty="0" smtClean="0">
                <a:solidFill>
                  <a:srgbClr val="00B050"/>
                </a:solidFill>
              </a:rPr>
              <a:t>草原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>
                <a:solidFill>
                  <a:srgbClr val="00B0F0"/>
                </a:solidFill>
              </a:rPr>
              <a:t>組員</a:t>
            </a:r>
            <a:r>
              <a:rPr lang="en-US" altLang="zh-TW" dirty="0" smtClean="0">
                <a:solidFill>
                  <a:srgbClr val="00B0F0"/>
                </a:solidFill>
              </a:rPr>
              <a:t>:</a:t>
            </a:r>
            <a:r>
              <a:rPr lang="zh-TW" altLang="en-US" dirty="0" smtClean="0">
                <a:solidFill>
                  <a:srgbClr val="00B0F0"/>
                </a:solidFill>
              </a:rPr>
              <a:t>蘇芬慧、梁羽萱</a:t>
            </a:r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113437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solidFill>
                  <a:srgbClr val="7030A0"/>
                </a:solidFill>
              </a:rPr>
              <a:t>地松鼠</a:t>
            </a:r>
            <a:endParaRPr lang="zh-TW" altLang="en-US" sz="8800" dirty="0">
              <a:solidFill>
                <a:srgbClr val="7030A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65344" y="1875135"/>
            <a:ext cx="3630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</a:rPr>
              <a:t>群居動物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r>
              <a:rPr lang="zh-TW" altLang="en-US" sz="4400" dirty="0">
                <a:solidFill>
                  <a:srgbClr val="7030A0"/>
                </a:solidFill>
              </a:rPr>
              <a:t>不</a:t>
            </a:r>
            <a:r>
              <a:rPr lang="zh-TW" altLang="en-US" sz="4400" dirty="0" smtClean="0">
                <a:solidFill>
                  <a:srgbClr val="7030A0"/>
                </a:solidFill>
              </a:rPr>
              <a:t>善於攀爬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r>
              <a:rPr lang="zh-TW" altLang="en-US" sz="4400" dirty="0">
                <a:solidFill>
                  <a:srgbClr val="7030A0"/>
                </a:solidFill>
              </a:rPr>
              <a:t>生活在</a:t>
            </a:r>
            <a:r>
              <a:rPr lang="zh-TW" altLang="en-US" sz="4400" dirty="0" smtClean="0">
                <a:solidFill>
                  <a:srgbClr val="7030A0"/>
                </a:solidFill>
              </a:rPr>
              <a:t>地洞</a:t>
            </a:r>
            <a:endParaRPr lang="en-US" altLang="zh-TW" sz="4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12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rgbClr val="00FF00"/>
                </a:solidFill>
                <a:latin typeface="+mj-ea"/>
                <a:cs typeface="FrankRuehl" panose="020E0503060101010101" pitchFamily="34" charset="-79"/>
              </a:rPr>
              <a:t>肉食性動物</a:t>
            </a:r>
            <a:endParaRPr lang="zh-TW" altLang="en-US" sz="12000" dirty="0">
              <a:solidFill>
                <a:srgbClr val="00FF00"/>
              </a:solidFill>
              <a:latin typeface="+mj-ea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62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853" y="47667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solidFill>
                  <a:srgbClr val="FFC000"/>
                </a:solidFill>
              </a:rPr>
              <a:t>獅子</a:t>
            </a:r>
            <a:endParaRPr lang="zh-TW" altLang="en-US" sz="8800" dirty="0">
              <a:solidFill>
                <a:srgbClr val="FFC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853" y="1923222"/>
            <a:ext cx="30059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FC000"/>
                </a:solidFill>
              </a:rPr>
              <a:t>五官敏銳</a:t>
            </a:r>
            <a:endParaRPr lang="en-US" altLang="zh-TW" sz="4400" dirty="0" smtClean="0">
              <a:solidFill>
                <a:srgbClr val="FFC000"/>
              </a:solidFill>
            </a:endParaRPr>
          </a:p>
          <a:p>
            <a:r>
              <a:rPr lang="zh-TW" altLang="en-US" sz="4400" dirty="0">
                <a:solidFill>
                  <a:srgbClr val="FFC000"/>
                </a:solidFill>
              </a:rPr>
              <a:t>用</a:t>
            </a:r>
            <a:r>
              <a:rPr lang="zh-TW" altLang="en-US" sz="4400" dirty="0" smtClean="0">
                <a:solidFill>
                  <a:srgbClr val="FFC000"/>
                </a:solidFill>
              </a:rPr>
              <a:t>群體合作</a:t>
            </a:r>
            <a:endParaRPr lang="en-US" altLang="zh-TW" sz="4400" dirty="0" smtClean="0">
              <a:solidFill>
                <a:srgbClr val="FFC000"/>
              </a:solidFill>
            </a:endParaRPr>
          </a:p>
          <a:p>
            <a:r>
              <a:rPr lang="zh-TW" altLang="en-US" sz="4400" dirty="0" smtClean="0">
                <a:solidFill>
                  <a:srgbClr val="FFC000"/>
                </a:solidFill>
              </a:rPr>
              <a:t>的</a:t>
            </a:r>
            <a:r>
              <a:rPr lang="zh-TW" altLang="en-US" sz="4400" dirty="0">
                <a:solidFill>
                  <a:srgbClr val="FFC000"/>
                </a:solidFill>
              </a:rPr>
              <a:t>方式捕食</a:t>
            </a:r>
          </a:p>
        </p:txBody>
      </p:sp>
    </p:spTree>
    <p:extLst>
      <p:ext uri="{BB962C8B-B14F-4D97-AF65-F5344CB8AC3E}">
        <p14:creationId xmlns:p14="http://schemas.microsoft.com/office/powerpoint/2010/main" val="10746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16974" y="-102587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</a:rPr>
              <a:t>豹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682263" y="620688"/>
            <a:ext cx="24416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獨自捕獵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>
                <a:solidFill>
                  <a:srgbClr val="FF0000"/>
                </a:solidFill>
              </a:rPr>
              <a:t>五官</a:t>
            </a:r>
            <a:r>
              <a:rPr lang="zh-TW" altLang="en-US" sz="4400" dirty="0" smtClean="0">
                <a:solidFill>
                  <a:srgbClr val="FF0000"/>
                </a:solidFill>
              </a:rPr>
              <a:t>敏銳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>
                <a:solidFill>
                  <a:srgbClr val="FF0000"/>
                </a:solidFill>
              </a:rPr>
              <a:t>隱蔽性</a:t>
            </a:r>
            <a:r>
              <a:rPr lang="zh-TW" altLang="en-US" sz="4400" dirty="0" smtClean="0">
                <a:solidFill>
                  <a:srgbClr val="FF0000"/>
                </a:solidFill>
              </a:rPr>
              <a:t>強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 smtClean="0">
                <a:solidFill>
                  <a:srgbClr val="FF0000"/>
                </a:solidFill>
              </a:rPr>
              <a:t>利用尾巴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r>
              <a:rPr lang="zh-TW" altLang="en-US" sz="4400" dirty="0">
                <a:solidFill>
                  <a:srgbClr val="FF0000"/>
                </a:solidFill>
              </a:rPr>
              <a:t>保持平衡</a:t>
            </a:r>
          </a:p>
        </p:txBody>
      </p:sp>
      <p:sp>
        <p:nvSpPr>
          <p:cNvPr id="4" name="矩形 3"/>
          <p:cNvSpPr/>
          <p:nvPr/>
        </p:nvSpPr>
        <p:spPr>
          <a:xfrm>
            <a:off x="5573564" y="5661248"/>
            <a:ext cx="306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https://youtu.be/X7xk3gXctwk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234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669" y="290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solidFill>
                  <a:srgbClr val="FFC000"/>
                </a:solidFill>
              </a:rPr>
              <a:t>鬣狗</a:t>
            </a:r>
          </a:p>
        </p:txBody>
      </p:sp>
      <p:sp>
        <p:nvSpPr>
          <p:cNvPr id="3" name="矩形 2"/>
          <p:cNvSpPr/>
          <p:nvPr/>
        </p:nvSpPr>
        <p:spPr>
          <a:xfrm>
            <a:off x="16669" y="1340768"/>
            <a:ext cx="61206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C000"/>
                </a:solidFill>
              </a:rPr>
              <a:t>吃獅子等</a:t>
            </a:r>
            <a:r>
              <a:rPr lang="zh-TW" altLang="en-US" sz="4400" dirty="0">
                <a:solidFill>
                  <a:srgbClr val="FFC000"/>
                </a:solidFill>
              </a:rPr>
              <a:t>略食</a:t>
            </a:r>
            <a:r>
              <a:rPr lang="zh-TW" altLang="en-US" sz="4400" dirty="0" smtClean="0">
                <a:solidFill>
                  <a:srgbClr val="FFC000"/>
                </a:solidFill>
              </a:rPr>
              <a:t>者吃剩</a:t>
            </a:r>
            <a:endParaRPr lang="en-US" altLang="zh-TW" sz="4400" dirty="0" smtClean="0">
              <a:solidFill>
                <a:srgbClr val="FFC000"/>
              </a:solidFill>
            </a:endParaRPr>
          </a:p>
          <a:p>
            <a:r>
              <a:rPr lang="zh-TW" altLang="en-US" sz="4400" dirty="0" smtClean="0">
                <a:solidFill>
                  <a:srgbClr val="FFC000"/>
                </a:solidFill>
              </a:rPr>
              <a:t>或自然死亡的屍體。</a:t>
            </a:r>
            <a:endParaRPr lang="en-US" altLang="zh-TW" sz="4400" dirty="0" smtClean="0">
              <a:solidFill>
                <a:srgbClr val="FFC000"/>
              </a:solidFill>
            </a:endParaRPr>
          </a:p>
          <a:p>
            <a:r>
              <a:rPr lang="zh-TW" altLang="en-US" sz="4400" dirty="0" smtClean="0">
                <a:solidFill>
                  <a:srgbClr val="FFC000"/>
                </a:solidFill>
              </a:rPr>
              <a:t>通常</a:t>
            </a:r>
            <a:r>
              <a:rPr lang="zh-TW" altLang="en-US" sz="4400" dirty="0">
                <a:solidFill>
                  <a:srgbClr val="FFC000"/>
                </a:solidFill>
              </a:rPr>
              <a:t>成群出來</a:t>
            </a:r>
            <a:r>
              <a:rPr lang="zh-TW" altLang="en-US" sz="4400" dirty="0" smtClean="0">
                <a:solidFill>
                  <a:srgbClr val="FFC000"/>
                </a:solidFill>
              </a:rPr>
              <a:t>覓食。</a:t>
            </a:r>
            <a:endParaRPr lang="zh-TW" altLang="en-US" sz="4400" dirty="0">
              <a:solidFill>
                <a:srgbClr val="FFC000"/>
              </a:solidFill>
            </a:endParaRPr>
          </a:p>
          <a:p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702306" y="404664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</a:rPr>
              <a:t>禿鷹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5424" y="4724668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腐肉的</a:t>
            </a:r>
            <a:r>
              <a:rPr lang="zh-TW" altLang="en-US" sz="4400" dirty="0" smtClean="0">
                <a:solidFill>
                  <a:srgbClr val="FF0000"/>
                </a:solidFill>
              </a:rPr>
              <a:t>血</a:t>
            </a:r>
            <a:r>
              <a:rPr lang="zh-TW" altLang="en-US" sz="4400" dirty="0">
                <a:solidFill>
                  <a:srgbClr val="FF0000"/>
                </a:solidFill>
              </a:rPr>
              <a:t>會</a:t>
            </a:r>
            <a:r>
              <a:rPr lang="zh-TW" altLang="en-US" sz="4400" dirty="0" smtClean="0">
                <a:solidFill>
                  <a:srgbClr val="FF0000"/>
                </a:solidFill>
              </a:rPr>
              <a:t>黏頭頸，但清潔</a:t>
            </a:r>
            <a:r>
              <a:rPr lang="zh-TW" altLang="en-US" sz="4400" dirty="0">
                <a:solidFill>
                  <a:srgbClr val="FF0000"/>
                </a:solidFill>
              </a:rPr>
              <a:t>不到。無羽毛的</a:t>
            </a:r>
            <a:r>
              <a:rPr lang="zh-TW" altLang="en-US" sz="4400" dirty="0" smtClean="0">
                <a:solidFill>
                  <a:srgbClr val="FF0000"/>
                </a:solidFill>
              </a:rPr>
              <a:t>頭部</a:t>
            </a:r>
            <a:r>
              <a:rPr lang="zh-TW" altLang="en-US" sz="4400" dirty="0">
                <a:solidFill>
                  <a:srgbClr val="FF0000"/>
                </a:solidFill>
              </a:rPr>
              <a:t>方便</a:t>
            </a:r>
            <a:r>
              <a:rPr lang="zh-TW" altLang="en-US" sz="4400" dirty="0" smtClean="0">
                <a:solidFill>
                  <a:srgbClr val="FF0000"/>
                </a:solidFill>
              </a:rPr>
              <a:t>讓太陽消毒</a:t>
            </a:r>
            <a:r>
              <a:rPr lang="zh-TW" altLang="en-US" sz="4400" dirty="0">
                <a:solidFill>
                  <a:srgbClr val="FF0000"/>
                </a:solidFill>
              </a:rPr>
              <a:t>被屍肉污染的皮膚</a:t>
            </a:r>
          </a:p>
        </p:txBody>
      </p:sp>
    </p:spTree>
    <p:extLst>
      <p:ext uri="{BB962C8B-B14F-4D97-AF65-F5344CB8AC3E}">
        <p14:creationId xmlns:p14="http://schemas.microsoft.com/office/powerpoint/2010/main" val="31140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1916832"/>
            <a:ext cx="9021688" cy="25202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zh-TW" altLang="en-US" sz="12000" dirty="0" smtClean="0">
                <a:solidFill>
                  <a:srgbClr val="C46CEE"/>
                </a:solidFill>
              </a:rPr>
              <a:t>草原氣候</a:t>
            </a:r>
            <a:endParaRPr lang="zh-TW" altLang="en-US" sz="12000" dirty="0">
              <a:solidFill>
                <a:srgbClr val="C46C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04664" y="692696"/>
            <a:ext cx="8424936" cy="2880320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rgbClr val="00B0F0"/>
                </a:solidFill>
              </a:rPr>
              <a:t>一半終年炎熱</a:t>
            </a:r>
            <a:r>
              <a:rPr lang="en-US" altLang="zh-TW" sz="7200" dirty="0" smtClean="0">
                <a:solidFill>
                  <a:srgbClr val="00B0F0"/>
                </a:solidFill>
              </a:rPr>
              <a:t/>
            </a:r>
            <a:br>
              <a:rPr lang="en-US" altLang="zh-TW" sz="7200" dirty="0" smtClean="0">
                <a:solidFill>
                  <a:srgbClr val="00B0F0"/>
                </a:solidFill>
              </a:rPr>
            </a:br>
            <a:r>
              <a:rPr lang="zh-TW" altLang="en-US" sz="7200" dirty="0" smtClean="0">
                <a:solidFill>
                  <a:srgbClr val="00B0F0"/>
                </a:solidFill>
              </a:rPr>
              <a:t>一半普遍</a:t>
            </a:r>
            <a:r>
              <a:rPr lang="zh-TW" altLang="en-US" sz="7200" dirty="0">
                <a:solidFill>
                  <a:srgbClr val="00B0F0"/>
                </a:solidFill>
              </a:rPr>
              <a:t>暖</a:t>
            </a:r>
            <a:r>
              <a:rPr lang="zh-TW" altLang="en-US" sz="7200" dirty="0" smtClean="0">
                <a:solidFill>
                  <a:srgbClr val="00B0F0"/>
                </a:solidFill>
              </a:rPr>
              <a:t>熱</a:t>
            </a:r>
            <a:r>
              <a:rPr lang="en-US" altLang="zh-TW" sz="7200" dirty="0" smtClean="0">
                <a:solidFill>
                  <a:srgbClr val="00B0F0"/>
                </a:solidFill>
              </a:rPr>
              <a:t/>
            </a:r>
            <a:br>
              <a:rPr lang="en-US" altLang="zh-TW" sz="7200" dirty="0" smtClean="0">
                <a:solidFill>
                  <a:srgbClr val="00B0F0"/>
                </a:solidFill>
              </a:rPr>
            </a:br>
            <a:r>
              <a:rPr lang="zh-TW" altLang="en-US" sz="7200" dirty="0" smtClean="0">
                <a:solidFill>
                  <a:srgbClr val="00B0F0"/>
                </a:solidFill>
              </a:rPr>
              <a:t>特點是高溫且</a:t>
            </a:r>
            <a:r>
              <a:rPr lang="en-US" altLang="zh-TW" sz="7200" dirty="0" smtClean="0">
                <a:solidFill>
                  <a:srgbClr val="00B0F0"/>
                </a:solidFill>
              </a:rPr>
              <a:t/>
            </a:r>
            <a:br>
              <a:rPr lang="en-US" altLang="zh-TW" sz="7200" dirty="0" smtClean="0">
                <a:solidFill>
                  <a:srgbClr val="00B0F0"/>
                </a:solidFill>
              </a:rPr>
            </a:br>
            <a:r>
              <a:rPr lang="zh-TW" altLang="en-US" sz="7200" dirty="0" smtClean="0">
                <a:solidFill>
                  <a:srgbClr val="00B0F0"/>
                </a:solidFill>
              </a:rPr>
              <a:t>少雨以及乾燥</a:t>
            </a:r>
            <a:endParaRPr lang="zh-TW" alt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草原分布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8367"/>
            <a:ext cx="6840760" cy="4839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  <a:noFill/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15000" dirty="0" smtClean="0">
                <a:gradFill flip="none" rotWithShape="1">
                  <a:gsLst>
                    <a:gs pos="50000">
                      <a:srgbClr val="FFFF00"/>
                    </a:gs>
                    <a:gs pos="79150">
                      <a:srgbClr val="00B0F0"/>
                    </a:gs>
                    <a:gs pos="19000">
                      <a:srgbClr val="00B0F0"/>
                    </a:gs>
                    <a:gs pos="0">
                      <a:srgbClr val="01A78F"/>
                    </a:gs>
                    <a:gs pos="100000">
                      <a:srgbClr val="00A249"/>
                    </a:gs>
                  </a:gsLst>
                  <a:lin ang="5400000" scaled="0"/>
                  <a:tileRect r="-100000" b="-100000"/>
                </a:gradFill>
              </a:rPr>
              <a:t>動物遷</a:t>
            </a:r>
            <a:r>
              <a:rPr lang="zh-TW" altLang="en-US" sz="15000" dirty="0">
                <a:gradFill flip="none" rotWithShape="1">
                  <a:gsLst>
                    <a:gs pos="50000">
                      <a:srgbClr val="FFFF00"/>
                    </a:gs>
                    <a:gs pos="79150">
                      <a:srgbClr val="00B0F0"/>
                    </a:gs>
                    <a:gs pos="19000">
                      <a:srgbClr val="00B0F0"/>
                    </a:gs>
                    <a:gs pos="0">
                      <a:srgbClr val="01A78F"/>
                    </a:gs>
                    <a:gs pos="100000">
                      <a:srgbClr val="00A249"/>
                    </a:gs>
                  </a:gsLst>
                  <a:lin ang="5400000" scaled="0"/>
                  <a:tileRect r="-100000" b="-100000"/>
                </a:gradFill>
              </a:rPr>
              <a:t>移</a:t>
            </a:r>
          </a:p>
        </p:txBody>
      </p:sp>
    </p:spTree>
    <p:extLst>
      <p:ext uri="{BB962C8B-B14F-4D97-AF65-F5344CB8AC3E}">
        <p14:creationId xmlns:p14="http://schemas.microsoft.com/office/powerpoint/2010/main" val="16698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5400600" cy="4608512"/>
          </a:xfrm>
          <a:ln>
            <a:noFill/>
          </a:ln>
        </p:spPr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草原特色 </a:t>
            </a:r>
            <a:r>
              <a:rPr lang="en-US" altLang="zh-TW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/>
            </a:r>
            <a:br>
              <a:rPr lang="en-US" altLang="zh-TW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</a:br>
            <a:r>
              <a:rPr lang="zh-TW" altLang="en-US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開闊平坦</a:t>
            </a:r>
            <a:r>
              <a:rPr lang="en-US" altLang="zh-TW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/>
            </a:r>
            <a:br>
              <a:rPr lang="en-US" altLang="zh-TW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</a:br>
            <a:r>
              <a:rPr lang="zh-TW" altLang="en-US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視野寬廣</a:t>
            </a:r>
            <a:r>
              <a:rPr lang="en-US" altLang="zh-TW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/>
            </a:r>
            <a:br>
              <a:rPr lang="en-US" altLang="zh-TW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</a:br>
            <a:r>
              <a:rPr lang="zh-TW" altLang="en-US" sz="9600" dirty="0" smtClean="0">
                <a:solidFill>
                  <a:srgbClr val="00FF00"/>
                </a:solidFill>
                <a:latin typeface="王漢宗細黑體繁" panose="02000500000000000000" pitchFamily="2" charset="-120"/>
                <a:ea typeface="王漢宗細黑體繁" panose="02000500000000000000" pitchFamily="2" charset="-120"/>
              </a:rPr>
              <a:t>適於奔馳</a:t>
            </a:r>
            <a:endParaRPr lang="zh-TW" altLang="en-US" sz="9600" dirty="0">
              <a:solidFill>
                <a:srgbClr val="00FF00"/>
              </a:solidFill>
              <a:latin typeface="王漢宗細黑體繁" panose="02000500000000000000" pitchFamily="2" charset="-120"/>
              <a:ea typeface="王漢宗細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9813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573416" cy="1143000"/>
          </a:xfrm>
        </p:spPr>
        <p:txBody>
          <a:bodyPr>
            <a:noAutofit/>
          </a:bodyPr>
          <a:lstStyle/>
          <a:p>
            <a:r>
              <a:rPr lang="en-US" altLang="zh-TW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3-</a:t>
            </a:r>
            <a: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5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月草食動物</a:t>
            </a:r>
            <a: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會隨水氣向前</a:t>
            </a:r>
            <a: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雨水</a:t>
            </a:r>
            <a:r>
              <a:rPr lang="zh-TW" altLang="en-US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降下</a:t>
            </a:r>
            <a:r>
              <a:rPr lang="zh-TW" altLang="en-US" sz="6000" dirty="0">
                <a:solidFill>
                  <a:srgbClr val="00FF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zh-TW" altLang="en-US" sz="6000" dirty="0">
                <a:solidFill>
                  <a:srgbClr val="00FF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r>
              <a:rPr lang="en-US" altLang="zh-TW" sz="6000" dirty="0" smtClean="0">
                <a:solidFill>
                  <a:srgbClr val="00FF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 smtClean="0">
                <a:solidFill>
                  <a:srgbClr val="00FF0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endParaRPr lang="zh-TW" altLang="en-US" sz="6000" dirty="0">
              <a:solidFill>
                <a:srgbClr val="00FF0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13850" y="3501008"/>
            <a:ext cx="5457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00FF00"/>
                </a:solidFill>
              </a:rPr>
              <a:t> </a:t>
            </a:r>
            <a:r>
              <a:rPr lang="zh-TW" altLang="en-US" sz="6000" dirty="0" smtClean="0">
                <a:solidFill>
                  <a:srgbClr val="00FF00"/>
                </a:solidFill>
              </a:rPr>
              <a:t>    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生長</a:t>
            </a:r>
            <a:r>
              <a:rPr lang="zh-TW" altLang="en-US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出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草</a:t>
            </a:r>
            <a:r>
              <a:rPr lang="en-US" altLang="zh-TW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r>
              <a:rPr lang="zh-TW" altLang="en-US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成為食物來源</a:t>
            </a:r>
            <a:r>
              <a:rPr lang="en-US" altLang="zh-TW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endParaRPr lang="zh-TW" altLang="en-US" dirty="0">
              <a:solidFill>
                <a:srgbClr val="00B0F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55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0588" y="213285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00B0F0"/>
                </a:solidFill>
              </a:rPr>
              <a:t>       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當然肉食動物也會</a:t>
            </a:r>
            <a: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r>
              <a:rPr lang="en-US" altLang="zh-TW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   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跟隨草食動物前來</a:t>
            </a:r>
            <a:r>
              <a:rPr lang="en-US" altLang="zh-TW" sz="6000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r>
              <a:rPr lang="en-US" altLang="zh-TW" sz="6000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/>
            </a:r>
            <a:br>
              <a:rPr lang="en-US" altLang="zh-TW" sz="6000" dirty="0" smtClean="0">
                <a:latin typeface="王漢宗細圓體繁" panose="02020300000000000000" pitchFamily="18" charset="-120"/>
                <a:ea typeface="王漢宗細圓體繁" panose="02020300000000000000" pitchFamily="18" charset="-120"/>
              </a:rPr>
            </a:b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552" y="2204864"/>
            <a:ext cx="830547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/>
              <a:t>        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所以我們便看見</a:t>
            </a:r>
            <a:endParaRPr lang="en-US" altLang="zh-TW" sz="6000" dirty="0" smtClean="0">
              <a:solidFill>
                <a:srgbClr val="00B0F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    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   草原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上最著名</a:t>
            </a:r>
            <a:r>
              <a:rPr lang="zh-TW" altLang="en-US" sz="6000" dirty="0" smtClean="0">
                <a:solidFill>
                  <a:srgbClr val="00B0F0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的</a:t>
            </a:r>
            <a:endParaRPr lang="en-US" altLang="zh-TW" sz="6000" dirty="0">
              <a:solidFill>
                <a:srgbClr val="00B0F0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r>
              <a:rPr lang="en-US" altLang="zh-TW" sz="88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新細明體"/>
                <a:ea typeface="新細明體"/>
              </a:rPr>
              <a:t>【</a:t>
            </a:r>
            <a:r>
              <a:rPr lang="zh-TW" altLang="en-US" sz="88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新細明體"/>
                <a:ea typeface="新細明體"/>
              </a:rPr>
              <a:t>動物大遷移</a:t>
            </a:r>
            <a:r>
              <a:rPr lang="en-US" altLang="zh-TW" sz="88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新細明體"/>
                <a:ea typeface="新細明體"/>
              </a:rPr>
              <a:t>】</a:t>
            </a:r>
            <a:r>
              <a:rPr lang="zh-TW" altLang="en-US" sz="88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Agency FB"/>
                <a:ea typeface="新細明體"/>
              </a:rPr>
              <a:t> </a:t>
            </a:r>
            <a:endParaRPr lang="en-US" altLang="zh-TW" sz="8800" dirty="0" smtClean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  <a:p>
            <a:endParaRPr lang="en-US" altLang="zh-TW" sz="6600" dirty="0" smtClean="0"/>
          </a:p>
        </p:txBody>
      </p:sp>
    </p:spTree>
    <p:extLst>
      <p:ext uri="{BB962C8B-B14F-4D97-AF65-F5344CB8AC3E}">
        <p14:creationId xmlns:p14="http://schemas.microsoft.com/office/powerpoint/2010/main" val="3367701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300953"/>
            <a:ext cx="66602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TW" sz="8800" b="1" cap="all" dirty="0" smtClean="0">
                <a:solidFill>
                  <a:srgbClr val="00FF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5-6</a:t>
            </a:r>
            <a:r>
              <a:rPr lang="zh-TW" altLang="en-US" sz="8800" b="1" cap="all" dirty="0" smtClean="0">
                <a:solidFill>
                  <a:srgbClr val="00FF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月份雨季結束後，</a:t>
            </a:r>
            <a:r>
              <a:rPr lang="en-US" altLang="zh-TW" sz="8800" b="1" cap="all" dirty="0" smtClean="0">
                <a:solidFill>
                  <a:srgbClr val="00FF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/>
            </a:r>
            <a:br>
              <a:rPr lang="en-US" altLang="zh-TW" sz="8800" b="1" cap="all" dirty="0" smtClean="0">
                <a:solidFill>
                  <a:srgbClr val="00FF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</a:br>
            <a:r>
              <a:rPr lang="zh-TW" altLang="en-US" sz="8800" b="1" cap="all" dirty="0" smtClean="0">
                <a:solidFill>
                  <a:srgbClr val="00FF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便是動物的發情期</a:t>
            </a:r>
            <a:endParaRPr lang="zh-TW" altLang="en-US" sz="8800" dirty="0"/>
          </a:p>
        </p:txBody>
      </p:sp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796">
            <a:off x="4471208" y="3641028"/>
            <a:ext cx="4150825" cy="2767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1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1362075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公牛羚</a:t>
            </a:r>
            <a:r>
              <a:rPr lang="zh-TW" altLang="en-US" sz="6000" dirty="0" smtClean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會為建立</a:t>
            </a:r>
            <a:r>
              <a:rPr lang="zh-TW" altLang="en-US" sz="6000" dirty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地盤打鬥</a:t>
            </a:r>
            <a:r>
              <a:rPr lang="zh-TW" altLang="en-US" sz="6000" dirty="0" smtClean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，</a:t>
            </a:r>
            <a:r>
              <a:rPr lang="en-US" altLang="zh-TW" sz="6000" dirty="0" smtClean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/>
            </a:r>
            <a:br>
              <a:rPr lang="en-US" altLang="zh-TW" sz="6000" dirty="0" smtClean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</a:br>
            <a:r>
              <a:rPr lang="zh-TW" altLang="en-US" sz="6000" dirty="0" smtClean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母</a:t>
            </a:r>
            <a:r>
              <a:rPr lang="zh-TW" altLang="en-US" sz="6000" dirty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牛羚則</a:t>
            </a:r>
            <a:r>
              <a:rPr lang="zh-TW" altLang="en-US" sz="6000" dirty="0" smtClean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在地盤穿梭</a:t>
            </a:r>
            <a:r>
              <a:rPr lang="zh-TW" altLang="en-US" sz="6000" dirty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交配</a:t>
            </a:r>
            <a:r>
              <a:rPr lang="zh-TW" altLang="en-US" sz="5400" dirty="0">
                <a:solidFill>
                  <a:srgbClr val="C46CEE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7772400" cy="1500187"/>
          </a:xfrm>
        </p:spPr>
        <p:txBody>
          <a:bodyPr>
            <a:noAutofit/>
          </a:bodyPr>
          <a:lstStyle/>
          <a:p>
            <a:r>
              <a:rPr lang="zh-TW" altLang="en-US" sz="6000" b="1" cap="all" dirty="0">
                <a:solidFill>
                  <a:srgbClr val="C46CEE"/>
                </a:solidFill>
                <a:latin typeface="+mj-ea"/>
                <a:ea typeface="+mj-ea"/>
              </a:rPr>
              <a:t/>
            </a:r>
            <a:br>
              <a:rPr lang="zh-TW" altLang="en-US" sz="6000" b="1" cap="all" dirty="0">
                <a:solidFill>
                  <a:srgbClr val="C46CEE"/>
                </a:solidFill>
                <a:latin typeface="+mj-ea"/>
                <a:ea typeface="+mj-ea"/>
              </a:rPr>
            </a:br>
            <a:endParaRPr lang="zh-TW" altLang="en-US" sz="6000" dirty="0">
              <a:solidFill>
                <a:srgbClr val="C46CEE"/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47" y="2636912"/>
            <a:ext cx="417437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40610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1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327794"/>
            <a:ext cx="4104456" cy="1012974"/>
          </a:xfrm>
          <a:noFill/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康楷體W5(P)" panose="03000500000000000000" pitchFamily="66" charset="-120"/>
                <a:ea typeface="華康康楷體W5(P)" panose="03000500000000000000" pitchFamily="66" charset="-120"/>
              </a:rPr>
              <a:t>如何適應環境</a:t>
            </a:r>
            <a:r>
              <a:rPr lang="en-US" altLang="zh-TW" dirty="0" smtClean="0">
                <a:solidFill>
                  <a:srgbClr val="FF0000"/>
                </a:solidFill>
                <a:latin typeface="華康康楷體W5(P)" panose="03000500000000000000" pitchFamily="66" charset="-120"/>
                <a:ea typeface="華康康楷體W5(P)" panose="03000500000000000000" pitchFamily="66" charset="-120"/>
              </a:rPr>
              <a:t>?</a:t>
            </a:r>
            <a:endParaRPr lang="zh-TW" altLang="en-US" dirty="0">
              <a:solidFill>
                <a:srgbClr val="FF0000"/>
              </a:solidFill>
              <a:latin typeface="華康康楷體W5(P)" panose="03000500000000000000" pitchFamily="66" charset="-120"/>
              <a:ea typeface="華康康楷體W5(P)" panose="03000500000000000000" pitchFamily="66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134076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康楷體W5(P)" panose="03000500000000000000" pitchFamily="66" charset="-120"/>
                <a:ea typeface="華康康楷體W5(P)" panose="03000500000000000000" pitchFamily="66" charset="-120"/>
              </a:rPr>
              <a:t>長頸鹿等動物聚一起，利用脖子看得遠。</a:t>
            </a:r>
            <a:endParaRPr lang="en-US" altLang="zh-TW" sz="4800" dirty="0" smtClean="0">
              <a:solidFill>
                <a:srgbClr val="FF0000"/>
              </a:solidFill>
              <a:latin typeface="華康康楷體W5(P)" panose="03000500000000000000" pitchFamily="66" charset="-120"/>
              <a:ea typeface="華康康楷體W5(P)" panose="03000500000000000000" pitchFamily="66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康楷體W5(P)" panose="03000500000000000000" pitchFamily="66" charset="-120"/>
                <a:ea typeface="華康康楷體W5(P)" panose="03000500000000000000" pitchFamily="66" charset="-120"/>
              </a:rPr>
              <a:t>斑馬的嗅覺可提早發現敵人。</a:t>
            </a:r>
            <a:endParaRPr lang="en-US" altLang="zh-TW" sz="4800" dirty="0" smtClean="0">
              <a:solidFill>
                <a:srgbClr val="FF0000"/>
              </a:solidFill>
              <a:latin typeface="華康康楷體W5(P)" panose="03000500000000000000" pitchFamily="66" charset="-120"/>
              <a:ea typeface="華康康楷體W5(P)" panose="03000500000000000000" pitchFamily="66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康楷體W5(P)" panose="03000500000000000000" pitchFamily="66" charset="-120"/>
                <a:ea typeface="華康康楷體W5(P)" panose="03000500000000000000" pitchFamily="66" charset="-120"/>
              </a:rPr>
              <a:t>羚羊利用雙腳奔跑來逃避敵害。</a:t>
            </a:r>
            <a:endParaRPr lang="en-US" altLang="zh-TW" sz="4800" dirty="0" smtClean="0">
              <a:solidFill>
                <a:srgbClr val="FF0000"/>
              </a:solidFill>
              <a:latin typeface="華康康楷體W5(P)" panose="03000500000000000000" pitchFamily="66" charset="-120"/>
              <a:ea typeface="華康康楷體W5(P)" panose="03000500000000000000" pitchFamily="66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康楷體W5(P)" panose="03000500000000000000" pitchFamily="66" charset="-120"/>
                <a:ea typeface="華康康楷體W5(P)" panose="03000500000000000000" pitchFamily="66" charset="-120"/>
              </a:rPr>
              <a:t>小型哺乳動物以挖洞的方式躲避敵害。</a:t>
            </a:r>
            <a:endParaRPr lang="zh-TW" altLang="en-US" sz="4800" dirty="0">
              <a:solidFill>
                <a:srgbClr val="FF0000"/>
              </a:solidFill>
              <a:latin typeface="華康康楷體W5(P)" panose="03000500000000000000" pitchFamily="66" charset="-120"/>
              <a:ea typeface="華康康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5067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00B0F0"/>
                </a:solidFill>
              </a:rPr>
              <a:t>如何</a:t>
            </a:r>
            <a:r>
              <a:rPr lang="zh-TW" altLang="en-US" dirty="0" smtClean="0">
                <a:solidFill>
                  <a:srgbClr val="00B0F0"/>
                </a:solidFill>
              </a:rPr>
              <a:t>保護草原環境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1222" y="1412776"/>
            <a:ext cx="9684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研究瀕危物種</a:t>
            </a:r>
          </a:p>
          <a:p>
            <a:pPr>
              <a:buFont typeface="Arial"/>
              <a:buChar char="•"/>
            </a:pP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透過觀察和追蹤</a:t>
            </a:r>
            <a:r>
              <a:rPr lang="zh-TW" altLang="en-US" sz="4400" dirty="0">
                <a:solidFill>
                  <a:srgbClr val="00B0F0"/>
                </a:solidFill>
                <a:latin typeface="Arial"/>
              </a:rPr>
              <a:t> </a:t>
            </a:r>
            <a:r>
              <a:rPr lang="zh-TW" altLang="en-US" sz="4400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研究數目和分佈</a:t>
            </a:r>
          </a:p>
          <a:p>
            <a:pPr>
              <a:buFont typeface="Arial"/>
              <a:buChar char="•"/>
            </a:pP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移除外來的植物</a:t>
            </a:r>
          </a:p>
          <a:p>
            <a:pPr>
              <a:buFont typeface="Arial"/>
              <a:buChar char="•"/>
            </a:pP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維護天然水窪</a:t>
            </a:r>
            <a:r>
              <a:rPr lang="zh-TW" altLang="en-US" sz="4400" dirty="0" smtClean="0">
                <a:solidFill>
                  <a:srgbClr val="00B0F0"/>
                </a:solidFill>
                <a:latin typeface="Arial"/>
              </a:rPr>
              <a:t>提供</a:t>
            </a: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水源</a:t>
            </a:r>
          </a:p>
          <a:p>
            <a:pPr>
              <a:buFont typeface="Arial"/>
              <a:buChar char="•"/>
            </a:pPr>
            <a:r>
              <a:rPr lang="zh-TW" altLang="en-US" sz="4400" dirty="0" smtClean="0">
                <a:solidFill>
                  <a:srgbClr val="00B0F0"/>
                </a:solidFill>
                <a:latin typeface="Arial"/>
              </a:rPr>
              <a:t>利</a:t>
            </a: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用野外相機</a:t>
            </a:r>
            <a:r>
              <a:rPr lang="zh-TW" altLang="en-US" sz="4400" dirty="0" smtClean="0">
                <a:solidFill>
                  <a:srgbClr val="00B0F0"/>
                </a:solidFill>
                <a:latin typeface="Arial"/>
              </a:rPr>
              <a:t>拍攝  製成</a:t>
            </a: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物種清單</a:t>
            </a:r>
          </a:p>
          <a:p>
            <a:pPr>
              <a:buFont typeface="Arial"/>
              <a:buChar char="•"/>
            </a:pPr>
            <a:r>
              <a:rPr lang="zh-CN" altLang="en-US" sz="4400" dirty="0" smtClean="0">
                <a:solidFill>
                  <a:srgbClr val="00B0F0"/>
                </a:solidFill>
                <a:latin typeface="Arial"/>
              </a:rPr>
              <a:t>反偷獵巡邏</a:t>
            </a:r>
            <a:endParaRPr lang="zh-CN" altLang="en-US" sz="4400" b="0" i="0" dirty="0">
              <a:solidFill>
                <a:srgbClr val="00B0F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157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9600" dirty="0" smtClean="0"/>
              <a:t>謝謝觀賞</a:t>
            </a:r>
            <a:endParaRPr lang="zh-TW" altLang="en-US" sz="9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176464" cy="233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38" y="3983211"/>
            <a:ext cx="4611062" cy="2842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63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</a:rPr>
              <a:t>感</a:t>
            </a:r>
            <a:r>
              <a:rPr lang="zh-TW" altLang="en-US" sz="7200" dirty="0" smtClean="0">
                <a:solidFill>
                  <a:srgbClr val="FF0000"/>
                </a:solidFill>
              </a:rPr>
              <a:t>謝您的耐心聆聽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185591"/>
            <a:ext cx="4896545" cy="3672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9127"/>
            <a:ext cx="3640137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469" y="1097043"/>
            <a:ext cx="3419872" cy="1872208"/>
          </a:xfrm>
        </p:spPr>
        <p:txBody>
          <a:bodyPr>
            <a:noAutofit/>
          </a:bodyPr>
          <a:lstStyle/>
          <a:p>
            <a:r>
              <a:rPr lang="en-US" altLang="zh-TW" sz="9600" dirty="0">
                <a:solidFill>
                  <a:srgbClr val="FF0000"/>
                </a:solidFill>
                <a:latin typeface="標楷體"/>
                <a:ea typeface="標楷體"/>
              </a:rPr>
              <a:t>-</a:t>
            </a:r>
            <a:r>
              <a:rPr lang="en-US" altLang="zh-TW" sz="9600" dirty="0" smtClean="0">
                <a:solidFill>
                  <a:srgbClr val="FF0000"/>
                </a:solidFill>
                <a:latin typeface="標楷體"/>
                <a:ea typeface="標楷體"/>
              </a:rPr>
              <a:t>END-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82" y="3689648"/>
            <a:ext cx="447967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" y="3388213"/>
            <a:ext cx="3577021" cy="346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12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3960440" cy="358131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乾季雨季分明</a:t>
            </a:r>
            <a:r>
              <a:rPr lang="en-US" altLang="zh-TW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植物生命力強</a:t>
            </a:r>
            <a:r>
              <a:rPr lang="en-US" altLang="zh-TW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有草食性動物</a:t>
            </a:r>
            <a:r>
              <a:rPr lang="en-US" altLang="zh-TW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及肉食性</a:t>
            </a:r>
            <a:r>
              <a:rPr lang="zh-TW" altLang="en-US" sz="4800" dirty="0" smtClean="0">
                <a:solidFill>
                  <a:srgbClr val="00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動物</a:t>
            </a:r>
            <a:endParaRPr lang="zh-TW" altLang="en-US" sz="4800" dirty="0">
              <a:solidFill>
                <a:srgbClr val="00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70" y="1700808"/>
            <a:ext cx="2952328" cy="196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ãèå é·é ¸é¹¿æé¦¬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70" y="4000184"/>
            <a:ext cx="2689710" cy="285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ãèå çå­è±¹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0184"/>
            <a:ext cx="4697570" cy="257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23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57105719"/>
              </p:ext>
            </p:extLst>
          </p:nvPr>
        </p:nvGraphicFramePr>
        <p:xfrm>
          <a:off x="323528" y="260648"/>
          <a:ext cx="824440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2121" y="18752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00FF00"/>
                </a:solidFill>
              </a:rPr>
              <a:t>(</a:t>
            </a:r>
            <a:r>
              <a:rPr lang="zh-TW" altLang="en-US" sz="3600" dirty="0" smtClean="0">
                <a:solidFill>
                  <a:srgbClr val="00FF00"/>
                </a:solidFill>
              </a:rPr>
              <a:t>兔子↓</a:t>
            </a:r>
            <a:r>
              <a:rPr lang="en-US" altLang="zh-TW" sz="3600" dirty="0" smtClean="0">
                <a:solidFill>
                  <a:srgbClr val="00FF00"/>
                </a:solidFill>
              </a:rPr>
              <a:t>)</a:t>
            </a:r>
            <a:endParaRPr lang="zh-TW" altLang="en-US" sz="3600" dirty="0">
              <a:solidFill>
                <a:srgbClr val="00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2391" y="4286335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00FF00"/>
                </a:solidFill>
              </a:rPr>
              <a:t>(</a:t>
            </a:r>
            <a:r>
              <a:rPr lang="zh-TW" altLang="en-US" sz="3600" dirty="0" smtClean="0">
                <a:solidFill>
                  <a:srgbClr val="00FF00"/>
                </a:solidFill>
              </a:rPr>
              <a:t>↑狐狸</a:t>
            </a:r>
            <a:r>
              <a:rPr lang="en-US" altLang="zh-TW" sz="3600" dirty="0" smtClean="0">
                <a:solidFill>
                  <a:srgbClr val="00FF00"/>
                </a:solidFill>
              </a:rPr>
              <a:t>)</a:t>
            </a:r>
            <a:endParaRPr lang="zh-TW" altLang="en-US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4F95DD-71D5-4444-AB87-8AE28EE64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graphicEl>
                                              <a:dgm id="{BE4F95DD-71D5-4444-AB87-8AE28EE64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>
                                            <p:graphicEl>
                                              <a:dgm id="{BE4F95DD-71D5-4444-AB87-8AE28EE64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>
                                            <p:graphicEl>
                                              <a:dgm id="{BE4F95DD-71D5-4444-AB87-8AE28EE64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F3A15-8788-40E4-96EF-60E0086EB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4">
                                            <p:graphicEl>
                                              <a:dgm id="{8C9F3A15-8788-40E4-96EF-60E0086EB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>
                                            <p:graphicEl>
                                              <a:dgm id="{8C9F3A15-8788-40E4-96EF-60E0086EB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>
                                            <p:graphicEl>
                                              <a:dgm id="{8C9F3A15-8788-40E4-96EF-60E0086EB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7D4E5-FD9B-4ABE-B977-A6618822B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">
                                            <p:graphicEl>
                                              <a:dgm id="{BAF7D4E5-FD9B-4ABE-B977-A6618822B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4">
                                            <p:graphicEl>
                                              <a:dgm id="{BAF7D4E5-FD9B-4ABE-B977-A6618822B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4">
                                            <p:graphicEl>
                                              <a:dgm id="{BAF7D4E5-FD9B-4ABE-B977-A6618822B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038B9C-A934-4523-91DC-4E05A4A7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0C038B9C-A934-4523-91DC-4E05A4A78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0C038B9C-A934-4523-91DC-4E05A4A7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C038B9C-A934-4523-91DC-4E05A4A7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rgbClr val="00FF00"/>
                </a:solidFill>
                <a:latin typeface="Franklin Gothic Heavy" panose="020B0903020102020204" pitchFamily="34" charset="0"/>
              </a:rPr>
              <a:t>草食性動物</a:t>
            </a:r>
            <a:endParaRPr lang="zh-TW" altLang="en-US" sz="12000" dirty="0">
              <a:solidFill>
                <a:srgbClr val="00FF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3373" y="128637"/>
            <a:ext cx="3591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7030A0"/>
                </a:solidFill>
              </a:rPr>
              <a:t>長頸鹿</a:t>
            </a:r>
            <a:endParaRPr lang="zh-TW" altLang="en-US" sz="8800" dirty="0">
              <a:solidFill>
                <a:srgbClr val="7030A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1412775"/>
            <a:ext cx="41149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</a:rPr>
              <a:t>常與斑馬等動物聚在一起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r>
              <a:rPr lang="zh-TW" altLang="en-US" sz="4400" dirty="0" smtClean="0">
                <a:solidFill>
                  <a:srgbClr val="7030A0"/>
                </a:solidFill>
              </a:rPr>
              <a:t>利用</a:t>
            </a:r>
            <a:r>
              <a:rPr lang="zh-TW" altLang="en-US" sz="4400" dirty="0">
                <a:solidFill>
                  <a:srgbClr val="7030A0"/>
                </a:solidFill>
              </a:rPr>
              <a:t>長</a:t>
            </a:r>
            <a:r>
              <a:rPr lang="zh-TW" altLang="en-US" sz="4400" dirty="0" smtClean="0">
                <a:solidFill>
                  <a:srgbClr val="7030A0"/>
                </a:solidFill>
              </a:rPr>
              <a:t>脖子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r>
              <a:rPr lang="zh-TW" altLang="en-US" sz="4400" dirty="0" smtClean="0">
                <a:solidFill>
                  <a:srgbClr val="7030A0"/>
                </a:solidFill>
              </a:rPr>
              <a:t>可提早發現敵人</a:t>
            </a:r>
            <a:endParaRPr lang="zh-TW" alt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444208" y="116632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solidFill>
                  <a:srgbClr val="FF33CC"/>
                </a:solidFill>
              </a:rPr>
              <a:t>斑馬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541198" y="1437104"/>
            <a:ext cx="35702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FF33CC"/>
                </a:solidFill>
              </a:rPr>
              <a:t>良好</a:t>
            </a:r>
            <a:r>
              <a:rPr lang="zh-TW" altLang="en-US" sz="4400" dirty="0" smtClean="0">
                <a:solidFill>
                  <a:srgbClr val="FF33CC"/>
                </a:solidFill>
              </a:rPr>
              <a:t>嗅覺可以</a:t>
            </a:r>
            <a:endParaRPr lang="en-US" altLang="zh-TW" sz="4400" dirty="0" smtClean="0">
              <a:solidFill>
                <a:srgbClr val="FF33CC"/>
              </a:solidFill>
            </a:endParaRPr>
          </a:p>
          <a:p>
            <a:r>
              <a:rPr lang="zh-TW" altLang="en-US" sz="4400" dirty="0" smtClean="0">
                <a:solidFill>
                  <a:srgbClr val="FF33CC"/>
                </a:solidFill>
              </a:rPr>
              <a:t>提早</a:t>
            </a:r>
            <a:r>
              <a:rPr lang="zh-TW" altLang="en-US" sz="4400" dirty="0">
                <a:solidFill>
                  <a:srgbClr val="FF33CC"/>
                </a:solidFill>
              </a:rPr>
              <a:t>發現敵人</a:t>
            </a:r>
          </a:p>
        </p:txBody>
      </p:sp>
    </p:spTree>
    <p:extLst>
      <p:ext uri="{BB962C8B-B14F-4D97-AF65-F5344CB8AC3E}">
        <p14:creationId xmlns:p14="http://schemas.microsoft.com/office/powerpoint/2010/main" val="39796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120" y="116632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solidFill>
                  <a:srgbClr val="7030A0"/>
                </a:solidFill>
              </a:rPr>
              <a:t>羚羊</a:t>
            </a:r>
            <a:endParaRPr lang="zh-TW" altLang="en-US" sz="8000" dirty="0">
              <a:solidFill>
                <a:srgbClr val="7030A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2120" y="1440071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</a:rPr>
              <a:t>利用善</a:t>
            </a:r>
            <a:r>
              <a:rPr lang="zh-TW" altLang="en-US" sz="4400" dirty="0">
                <a:solidFill>
                  <a:srgbClr val="7030A0"/>
                </a:solidFill>
              </a:rPr>
              <a:t>跳躍的雙</a:t>
            </a:r>
            <a:r>
              <a:rPr lang="zh-TW" altLang="en-US" sz="4400" dirty="0" smtClean="0">
                <a:solidFill>
                  <a:srgbClr val="7030A0"/>
                </a:solidFill>
              </a:rPr>
              <a:t>腳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r>
              <a:rPr lang="zh-TW" altLang="en-US" sz="4400" dirty="0" smtClean="0">
                <a:solidFill>
                  <a:srgbClr val="7030A0"/>
                </a:solidFill>
              </a:rPr>
              <a:t>奔跑逃避</a:t>
            </a:r>
            <a:r>
              <a:rPr lang="zh-TW" altLang="en-US" sz="4400" dirty="0">
                <a:solidFill>
                  <a:srgbClr val="7030A0"/>
                </a:solidFill>
              </a:rPr>
              <a:t>敵害</a:t>
            </a:r>
          </a:p>
        </p:txBody>
      </p:sp>
    </p:spTree>
    <p:extLst>
      <p:ext uri="{BB962C8B-B14F-4D97-AF65-F5344CB8AC3E}">
        <p14:creationId xmlns:p14="http://schemas.microsoft.com/office/powerpoint/2010/main" val="13497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300192" y="548680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solidFill>
                  <a:srgbClr val="FF33CC"/>
                </a:solidFill>
              </a:rPr>
              <a:t>穴兔</a:t>
            </a:r>
            <a:endParaRPr lang="zh-TW" altLang="en-US" sz="8800" dirty="0">
              <a:solidFill>
                <a:srgbClr val="FF33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2160" y="2348880"/>
            <a:ext cx="300595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FF33CC"/>
                </a:solidFill>
              </a:rPr>
              <a:t>活動時間在</a:t>
            </a:r>
            <a:endParaRPr lang="en-US" altLang="zh-TW" sz="4400" dirty="0" smtClean="0">
              <a:solidFill>
                <a:srgbClr val="FF33CC"/>
              </a:solidFill>
            </a:endParaRPr>
          </a:p>
          <a:p>
            <a:r>
              <a:rPr lang="zh-TW" altLang="en-US" sz="4400" dirty="0" smtClean="0">
                <a:solidFill>
                  <a:srgbClr val="FF33CC"/>
                </a:solidFill>
              </a:rPr>
              <a:t>黎明和黃昏</a:t>
            </a:r>
            <a:endParaRPr lang="en-US" altLang="zh-TW" sz="4400" dirty="0" smtClean="0">
              <a:solidFill>
                <a:srgbClr val="FF33CC"/>
              </a:solidFill>
            </a:endParaRPr>
          </a:p>
          <a:p>
            <a:r>
              <a:rPr lang="zh-TW" altLang="en-US" sz="4400" dirty="0" smtClean="0">
                <a:solidFill>
                  <a:srgbClr val="FF33CC"/>
                </a:solidFill>
              </a:rPr>
              <a:t>交</a:t>
            </a:r>
            <a:r>
              <a:rPr lang="zh-TW" altLang="en-US" sz="4400" dirty="0">
                <a:solidFill>
                  <a:srgbClr val="FF33CC"/>
                </a:solidFill>
              </a:rPr>
              <a:t>配製</a:t>
            </a:r>
            <a:r>
              <a:rPr lang="zh-TW" altLang="en-US" sz="4400" dirty="0" smtClean="0">
                <a:solidFill>
                  <a:srgbClr val="FF33CC"/>
                </a:solidFill>
              </a:rPr>
              <a:t>度</a:t>
            </a:r>
            <a:endParaRPr lang="en-US" altLang="zh-TW" sz="4400" dirty="0" smtClean="0">
              <a:solidFill>
                <a:srgbClr val="FF33CC"/>
              </a:solidFill>
            </a:endParaRPr>
          </a:p>
          <a:p>
            <a:r>
              <a:rPr lang="zh-TW" altLang="en-US" sz="4400" dirty="0" smtClean="0">
                <a:solidFill>
                  <a:srgbClr val="FF33CC"/>
                </a:solidFill>
              </a:rPr>
              <a:t>比較複雜</a:t>
            </a:r>
            <a:endParaRPr lang="en-US" altLang="zh-TW" sz="4400" dirty="0" smtClean="0">
              <a:solidFill>
                <a:srgbClr val="FF33CC"/>
              </a:solidFill>
            </a:endParaRPr>
          </a:p>
          <a:p>
            <a:r>
              <a:rPr lang="zh-TW" altLang="en-US" sz="4400" dirty="0" smtClean="0">
                <a:solidFill>
                  <a:srgbClr val="FF33CC"/>
                </a:solidFill>
              </a:rPr>
              <a:t>首領多</a:t>
            </a:r>
            <a:r>
              <a:rPr lang="zh-TW" altLang="en-US" sz="4400" dirty="0">
                <a:solidFill>
                  <a:srgbClr val="FF33CC"/>
                </a:solidFill>
              </a:rPr>
              <a:t>妻制</a:t>
            </a:r>
          </a:p>
        </p:txBody>
      </p:sp>
    </p:spTree>
    <p:extLst>
      <p:ext uri="{BB962C8B-B14F-4D97-AF65-F5344CB8AC3E}">
        <p14:creationId xmlns:p14="http://schemas.microsoft.com/office/powerpoint/2010/main" val="2944021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315</Words>
  <Application>Microsoft Office PowerPoint</Application>
  <PresentationFormat>如螢幕大小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草原      組員:蘇芬慧、梁羽萱</vt:lpstr>
      <vt:lpstr>草原特色  開闊平坦 視野寬廣 適於奔馳</vt:lpstr>
      <vt:lpstr>乾季雨季分明 植物生命力強 有草食性動物 及肉食性動物</vt:lpstr>
      <vt:lpstr>PowerPoint 簡報</vt:lpstr>
      <vt:lpstr>草食性動物</vt:lpstr>
      <vt:lpstr>PowerPoint 簡報</vt:lpstr>
      <vt:lpstr>PowerPoint 簡報</vt:lpstr>
      <vt:lpstr>PowerPoint 簡報</vt:lpstr>
      <vt:lpstr>PowerPoint 簡報</vt:lpstr>
      <vt:lpstr>PowerPoint 簡報</vt:lpstr>
      <vt:lpstr>肉食性動物</vt:lpstr>
      <vt:lpstr>PowerPoint 簡報</vt:lpstr>
      <vt:lpstr>PowerPoint 簡報</vt:lpstr>
      <vt:lpstr>PowerPoint 簡報</vt:lpstr>
      <vt:lpstr>PowerPoint 簡報</vt:lpstr>
      <vt:lpstr>草原氣候</vt:lpstr>
      <vt:lpstr>一半終年炎熱 一半普遍暖熱 特點是高溫且 少雨以及乾燥</vt:lpstr>
      <vt:lpstr>草原分布</vt:lpstr>
      <vt:lpstr>動物遷移</vt:lpstr>
      <vt:lpstr>3-5月草食動物 會隨水氣向前 雨水降下  </vt:lpstr>
      <vt:lpstr>       當然肉食動物也會    跟隨草食動物前來   </vt:lpstr>
      <vt:lpstr>PowerPoint 簡報</vt:lpstr>
      <vt:lpstr>公牛羚會為建立地盤打鬥， 母牛羚則在地盤穿梭交配。</vt:lpstr>
      <vt:lpstr>如何適應環境?</vt:lpstr>
      <vt:lpstr>如何保護草原環境</vt:lpstr>
      <vt:lpstr>謝謝觀賞</vt:lpstr>
      <vt:lpstr>感謝您的耐心聆聽</vt:lpstr>
      <vt:lpstr>-END-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草原      組員:蘇芬慧、梁羽軒</dc:title>
  <dc:creator>hspc6</dc:creator>
  <cp:lastModifiedBy>hspc6</cp:lastModifiedBy>
  <cp:revision>60</cp:revision>
  <dcterms:created xsi:type="dcterms:W3CDTF">2019-04-29T12:46:27Z</dcterms:created>
  <dcterms:modified xsi:type="dcterms:W3CDTF">2019-05-06T14:17:39Z</dcterms:modified>
</cp:coreProperties>
</file>