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1.xml" ContentType="application/vnd.openxmlformats-officedocument.presentationml.comment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59" r:id="rId5"/>
    <p:sldId id="296" r:id="rId6"/>
    <p:sldId id="264" r:id="rId7"/>
    <p:sldId id="288" r:id="rId8"/>
    <p:sldId id="286" r:id="rId9"/>
    <p:sldId id="287" r:id="rId10"/>
    <p:sldId id="289" r:id="rId11"/>
    <p:sldId id="300" r:id="rId12"/>
    <p:sldId id="269" r:id="rId13"/>
    <p:sldId id="274" r:id="rId14"/>
    <p:sldId id="271" r:id="rId15"/>
    <p:sldId id="272" r:id="rId16"/>
    <p:sldId id="295" r:id="rId17"/>
    <p:sldId id="276" r:id="rId18"/>
    <p:sldId id="291" r:id="rId19"/>
    <p:sldId id="293" r:id="rId20"/>
    <p:sldId id="294" r:id="rId21"/>
    <p:sldId id="280" r:id="rId22"/>
    <p:sldId id="297" r:id="rId23"/>
    <p:sldId id="270" r:id="rId24"/>
    <p:sldId id="298" r:id="rId25"/>
    <p:sldId id="277" r:id="rId26"/>
    <p:sldId id="299" r:id="rId27"/>
    <p:sldId id="278" r:id="rId28"/>
    <p:sldId id="290" r:id="rId29"/>
    <p:sldId id="283" r:id="rId30"/>
    <p:sldId id="282" r:id="rId31"/>
    <p:sldId id="258" r:id="rId32"/>
    <p:sldId id="279" r:id="rId3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BB4"/>
    <a:srgbClr val="FF0066"/>
    <a:srgbClr val="CA666D"/>
    <a:srgbClr val="FF5399"/>
    <a:srgbClr val="8F78CE"/>
    <a:srgbClr val="6B4EBE"/>
    <a:srgbClr val="C99D9D"/>
    <a:srgbClr val="914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3T19:59:46.503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812FF-E3C6-4426-AE6C-7CB7B0A124C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4E9D8449-28B1-45F2-9202-07414F0541AC}">
      <dgm:prSet phldrT="[文字]"/>
      <dgm:spPr/>
      <dgm:t>
        <a:bodyPr/>
        <a:lstStyle/>
        <a:p>
          <a:r>
            <a:rPr lang="en-US" altLang="en-US" dirty="0" smtClean="0">
              <a:solidFill>
                <a:schemeClr val="accent6">
                  <a:lumMod val="50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rPr>
            <a:t>1.</a:t>
          </a:r>
          <a:r>
            <a:rPr lang="zh-TW" altLang="en-US" dirty="0" smtClean="0">
              <a:solidFill>
                <a:schemeClr val="accent6">
                  <a:lumMod val="50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rPr>
            <a:t>不購買熱帶雨林木材製成的</a:t>
          </a:r>
          <a:r>
            <a:rPr lang="zh-TW" altLang="en-US" i="0" dirty="0" smtClean="0">
              <a:solidFill>
                <a:schemeClr val="accent6">
                  <a:lumMod val="50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rPr>
            <a:t>產品 </a:t>
          </a:r>
          <a:endParaRPr lang="zh-TW" altLang="en-US" i="0" dirty="0">
            <a:solidFill>
              <a:schemeClr val="accent6">
                <a:lumMod val="50000"/>
              </a:schemeClr>
            </a:solidFill>
            <a:latin typeface="華康少女文字W7" panose="040F0709000000000000" pitchFamily="81" charset="-120"/>
            <a:ea typeface="華康少女文字W7" panose="040F0709000000000000" pitchFamily="81" charset="-120"/>
          </a:endParaRPr>
        </a:p>
      </dgm:t>
    </dgm:pt>
    <dgm:pt modelId="{61FCBA6A-8534-48D7-BBB4-F25D196EBD5E}" type="parTrans" cxnId="{A474B344-789C-46FB-ADD8-EC664A6D4D9D}">
      <dgm:prSet/>
      <dgm:spPr/>
      <dgm:t>
        <a:bodyPr/>
        <a:lstStyle/>
        <a:p>
          <a:endParaRPr lang="zh-TW" altLang="en-US"/>
        </a:p>
      </dgm:t>
    </dgm:pt>
    <dgm:pt modelId="{C8255231-B65C-4E2B-AFB5-FEC03CE8C587}" type="sibTrans" cxnId="{A474B344-789C-46FB-ADD8-EC664A6D4D9D}">
      <dgm:prSet/>
      <dgm:spPr/>
      <dgm:t>
        <a:bodyPr/>
        <a:lstStyle/>
        <a:p>
          <a:endParaRPr lang="zh-TW" altLang="en-US"/>
        </a:p>
      </dgm:t>
    </dgm:pt>
    <dgm:pt modelId="{93D90ABA-E721-4391-812C-E43B3D8CCAF5}" type="pres">
      <dgm:prSet presAssocID="{0B2812FF-E3C6-4426-AE6C-7CB7B0A124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FB8FD71-6190-4DBC-A1AD-744DD15258B5}" type="pres">
      <dgm:prSet presAssocID="{4E9D8449-28B1-45F2-9202-07414F0541AC}" presName="node" presStyleLbl="node1" presStyleIdx="0" presStyleCnt="1" custLinFactNeighborX="-6167" custLinFactNeighborY="-122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C3A5E45-D388-4AF9-9D4F-7859A3663AD5}" type="presOf" srcId="{0B2812FF-E3C6-4426-AE6C-7CB7B0A124C7}" destId="{93D90ABA-E721-4391-812C-E43B3D8CCAF5}" srcOrd="0" destOrd="0" presId="urn:microsoft.com/office/officeart/2005/8/layout/default"/>
    <dgm:cxn modelId="{A474B344-789C-46FB-ADD8-EC664A6D4D9D}" srcId="{0B2812FF-E3C6-4426-AE6C-7CB7B0A124C7}" destId="{4E9D8449-28B1-45F2-9202-07414F0541AC}" srcOrd="0" destOrd="0" parTransId="{61FCBA6A-8534-48D7-BBB4-F25D196EBD5E}" sibTransId="{C8255231-B65C-4E2B-AFB5-FEC03CE8C587}"/>
    <dgm:cxn modelId="{DA18CBB5-7F8B-4C37-AF88-A93C04E92D8B}" type="presOf" srcId="{4E9D8449-28B1-45F2-9202-07414F0541AC}" destId="{1FB8FD71-6190-4DBC-A1AD-744DD15258B5}" srcOrd="0" destOrd="0" presId="urn:microsoft.com/office/officeart/2005/8/layout/default"/>
    <dgm:cxn modelId="{8CFF6559-FF88-41FB-B36F-DACBBC00C574}" type="presParOf" srcId="{93D90ABA-E721-4391-812C-E43B3D8CCAF5}" destId="{1FB8FD71-6190-4DBC-A1AD-744DD15258B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E5D52F-C6E5-4E3D-8DA8-CE1E70859C1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46F1532F-1BCC-4E97-9558-13C690C43A4B}">
      <dgm:prSet phldrT="[文字]"/>
      <dgm:spPr>
        <a:solidFill>
          <a:srgbClr val="C99D9D"/>
        </a:solidFill>
      </dgm:spPr>
      <dgm:t>
        <a:bodyPr/>
        <a:lstStyle/>
        <a:p>
          <a:r>
            <a:rPr lang="en-US" altLang="zh-TW" dirty="0" smtClean="0">
              <a:solidFill>
                <a:schemeClr val="accent6">
                  <a:lumMod val="50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rPr>
            <a:t>2.</a:t>
          </a:r>
          <a:r>
            <a:rPr lang="zh-TW" altLang="en-US" dirty="0" smtClean="0">
              <a:solidFill>
                <a:schemeClr val="accent6">
                  <a:lumMod val="50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rPr>
            <a:t>不購買由動植物製成的產品 </a:t>
          </a:r>
          <a:endParaRPr lang="zh-TW" altLang="en-US" dirty="0">
            <a:solidFill>
              <a:schemeClr val="accent6">
                <a:lumMod val="50000"/>
              </a:schemeClr>
            </a:solidFill>
            <a:latin typeface="華康少女文字W7" panose="040F0709000000000000" pitchFamily="81" charset="-120"/>
            <a:ea typeface="華康少女文字W7" panose="040F0709000000000000" pitchFamily="81" charset="-120"/>
          </a:endParaRPr>
        </a:p>
      </dgm:t>
    </dgm:pt>
    <dgm:pt modelId="{BEC2DD4C-5797-499D-B94A-D5BB0EB0092A}" type="parTrans" cxnId="{DE5B2051-C1AA-4DCB-9BD9-C2848A2A63D7}">
      <dgm:prSet/>
      <dgm:spPr/>
      <dgm:t>
        <a:bodyPr/>
        <a:lstStyle/>
        <a:p>
          <a:endParaRPr lang="zh-TW" altLang="en-US"/>
        </a:p>
      </dgm:t>
    </dgm:pt>
    <dgm:pt modelId="{E60B2996-11B9-48CA-9A21-F39BCA7DEB8B}" type="sibTrans" cxnId="{DE5B2051-C1AA-4DCB-9BD9-C2848A2A63D7}">
      <dgm:prSet/>
      <dgm:spPr/>
      <dgm:t>
        <a:bodyPr/>
        <a:lstStyle/>
        <a:p>
          <a:endParaRPr lang="zh-TW" altLang="en-US"/>
        </a:p>
      </dgm:t>
    </dgm:pt>
    <dgm:pt modelId="{B2AFFA26-0659-484B-8967-FF7595BC7E24}" type="pres">
      <dgm:prSet presAssocID="{AEE5D52F-C6E5-4E3D-8DA8-CE1E70859C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BBBD03C-5D04-489C-ADE5-8CFA2C0129BF}" type="pres">
      <dgm:prSet presAssocID="{46F1532F-1BCC-4E97-9558-13C690C43A4B}" presName="node" presStyleLbl="node1" presStyleIdx="0" presStyleCnt="1" custLinFactNeighborX="-3162" custLinFactNeighborY="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DE4BA09-07A3-4162-BBA7-4B45618A0A2C}" type="presOf" srcId="{AEE5D52F-C6E5-4E3D-8DA8-CE1E70859C19}" destId="{B2AFFA26-0659-484B-8967-FF7595BC7E24}" srcOrd="0" destOrd="0" presId="urn:microsoft.com/office/officeart/2005/8/layout/default"/>
    <dgm:cxn modelId="{6B1DE627-8F9C-4871-B0E8-4087966D5E2E}" type="presOf" srcId="{46F1532F-1BCC-4E97-9558-13C690C43A4B}" destId="{EBBBD03C-5D04-489C-ADE5-8CFA2C0129BF}" srcOrd="0" destOrd="0" presId="urn:microsoft.com/office/officeart/2005/8/layout/default"/>
    <dgm:cxn modelId="{DE5B2051-C1AA-4DCB-9BD9-C2848A2A63D7}" srcId="{AEE5D52F-C6E5-4E3D-8DA8-CE1E70859C19}" destId="{46F1532F-1BCC-4E97-9558-13C690C43A4B}" srcOrd="0" destOrd="0" parTransId="{BEC2DD4C-5797-499D-B94A-D5BB0EB0092A}" sibTransId="{E60B2996-11B9-48CA-9A21-F39BCA7DEB8B}"/>
    <dgm:cxn modelId="{03A771AD-3870-4FC9-A60A-1139C0EC1217}" type="presParOf" srcId="{B2AFFA26-0659-484B-8967-FF7595BC7E24}" destId="{EBBBD03C-5D04-489C-ADE5-8CFA2C0129B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A911E0-4459-482D-8FF0-DDB3198F4DB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901E20C-5FE4-4E13-B4FF-21E336956C20}">
      <dgm:prSet/>
      <dgm:spPr>
        <a:solidFill>
          <a:srgbClr val="CA666D"/>
        </a:solidFill>
      </dgm:spPr>
      <dgm:t>
        <a:bodyPr/>
        <a:lstStyle/>
        <a:p>
          <a:r>
            <a:rPr lang="en-US" altLang="zh-TW" dirty="0" smtClean="0">
              <a:solidFill>
                <a:schemeClr val="accent6">
                  <a:lumMod val="50000"/>
                </a:schemeClr>
              </a:solidFill>
            </a:rPr>
            <a:t>3</a:t>
          </a:r>
          <a:r>
            <a:rPr lang="en-US" altLang="zh-TW" dirty="0" smtClean="0">
              <a:solidFill>
                <a:schemeClr val="accent6">
                  <a:lumMod val="50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rPr>
            <a:t>.</a:t>
          </a:r>
          <a:r>
            <a:rPr lang="zh-TW" altLang="en-US" dirty="0" smtClean="0">
              <a:solidFill>
                <a:schemeClr val="accent6">
                  <a:lumMod val="50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rPr>
            <a:t>物盡其用 循環再用</a:t>
          </a:r>
          <a:endParaRPr lang="zh-TW" altLang="en-US" dirty="0">
            <a:solidFill>
              <a:schemeClr val="accent6">
                <a:lumMod val="50000"/>
              </a:schemeClr>
            </a:solidFill>
            <a:latin typeface="華康少女文字W7" panose="040F0709000000000000" pitchFamily="81" charset="-120"/>
            <a:ea typeface="華康少女文字W7" panose="040F0709000000000000" pitchFamily="81" charset="-120"/>
          </a:endParaRPr>
        </a:p>
      </dgm:t>
    </dgm:pt>
    <dgm:pt modelId="{1E9A069B-4371-4634-8BC8-9BD552CE4563}" type="parTrans" cxnId="{3AAEF538-3110-4DEC-9DF4-35292EAEBCE3}">
      <dgm:prSet/>
      <dgm:spPr/>
      <dgm:t>
        <a:bodyPr/>
        <a:lstStyle/>
        <a:p>
          <a:endParaRPr lang="zh-TW" altLang="en-US"/>
        </a:p>
      </dgm:t>
    </dgm:pt>
    <dgm:pt modelId="{3ACE2C22-3AF0-43C2-9759-65973E26E7B4}" type="sibTrans" cxnId="{3AAEF538-3110-4DEC-9DF4-35292EAEBCE3}">
      <dgm:prSet/>
      <dgm:spPr/>
      <dgm:t>
        <a:bodyPr/>
        <a:lstStyle/>
        <a:p>
          <a:endParaRPr lang="zh-TW" altLang="en-US"/>
        </a:p>
      </dgm:t>
    </dgm:pt>
    <dgm:pt modelId="{89260839-489C-4FED-8D14-2805EF585DD2}" type="pres">
      <dgm:prSet presAssocID="{E1A911E0-4459-482D-8FF0-DDB3198F4D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58DC3D4-6B42-4393-B07A-6D5A92FACFF9}" type="pres">
      <dgm:prSet presAssocID="{D901E20C-5FE4-4E13-B4FF-21E336956C20}" presName="node" presStyleLbl="node1" presStyleIdx="0" presStyleCnt="1" custScaleX="93383" custLinFactNeighborX="2836" custLinFactNeighborY="26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AAEF538-3110-4DEC-9DF4-35292EAEBCE3}" srcId="{E1A911E0-4459-482D-8FF0-DDB3198F4DBA}" destId="{D901E20C-5FE4-4E13-B4FF-21E336956C20}" srcOrd="0" destOrd="0" parTransId="{1E9A069B-4371-4634-8BC8-9BD552CE4563}" sibTransId="{3ACE2C22-3AF0-43C2-9759-65973E26E7B4}"/>
    <dgm:cxn modelId="{55DE7DF5-2312-4A63-953E-6F889689D0DB}" type="presOf" srcId="{D901E20C-5FE4-4E13-B4FF-21E336956C20}" destId="{558DC3D4-6B42-4393-B07A-6D5A92FACFF9}" srcOrd="0" destOrd="0" presId="urn:microsoft.com/office/officeart/2005/8/layout/default"/>
    <dgm:cxn modelId="{14673AAB-4B9B-4F12-AA4B-7A70E6A2BB5E}" type="presOf" srcId="{E1A911E0-4459-482D-8FF0-DDB3198F4DBA}" destId="{89260839-489C-4FED-8D14-2805EF585DD2}" srcOrd="0" destOrd="0" presId="urn:microsoft.com/office/officeart/2005/8/layout/default"/>
    <dgm:cxn modelId="{01B3F4DD-AB4C-4871-B84D-03ADBFB429E6}" type="presParOf" srcId="{89260839-489C-4FED-8D14-2805EF585DD2}" destId="{558DC3D4-6B42-4393-B07A-6D5A92FACFF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B7B20D-F9E6-4D0B-AC91-FD46C85FA2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7904279-5A69-49B8-B4AA-80F9129BEE28}">
      <dgm:prSet phldrT="[文字]"/>
      <dgm:spPr>
        <a:solidFill>
          <a:srgbClr val="8F78CE"/>
        </a:solidFill>
      </dgm:spPr>
      <dgm:t>
        <a:bodyPr/>
        <a:lstStyle/>
        <a:p>
          <a:r>
            <a:rPr lang="en-US" altLang="en-US" dirty="0" smtClean="0">
              <a:solidFill>
                <a:schemeClr val="accent6">
                  <a:lumMod val="50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rPr>
            <a:t>4.</a:t>
          </a:r>
          <a:r>
            <a:rPr lang="zh-TW" altLang="en-US" dirty="0" smtClean="0">
              <a:solidFill>
                <a:schemeClr val="accent6">
                  <a:lumMod val="50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rPr>
            <a:t>學習有關熱帶雨林的資訊 </a:t>
          </a:r>
          <a:endParaRPr lang="zh-TW" altLang="en-US" dirty="0">
            <a:solidFill>
              <a:schemeClr val="accent6">
                <a:lumMod val="50000"/>
              </a:schemeClr>
            </a:solidFill>
            <a:latin typeface="華康少女文字W7" panose="040F0709000000000000" pitchFamily="81" charset="-120"/>
            <a:ea typeface="華康少女文字W7" panose="040F0709000000000000" pitchFamily="81" charset="-120"/>
          </a:endParaRPr>
        </a:p>
      </dgm:t>
    </dgm:pt>
    <dgm:pt modelId="{F7325E66-F9F5-4F00-8E29-8808DA9F1347}" type="parTrans" cxnId="{AC6D1D64-79DB-4332-9874-DF4CA802D423}">
      <dgm:prSet/>
      <dgm:spPr/>
      <dgm:t>
        <a:bodyPr/>
        <a:lstStyle/>
        <a:p>
          <a:endParaRPr lang="zh-TW" altLang="en-US"/>
        </a:p>
      </dgm:t>
    </dgm:pt>
    <dgm:pt modelId="{2AB31982-BB04-4EB2-B4EC-BC235E8D90F6}" type="sibTrans" cxnId="{AC6D1D64-79DB-4332-9874-DF4CA802D423}">
      <dgm:prSet/>
      <dgm:spPr/>
      <dgm:t>
        <a:bodyPr/>
        <a:lstStyle/>
        <a:p>
          <a:endParaRPr lang="zh-TW" altLang="en-US"/>
        </a:p>
      </dgm:t>
    </dgm:pt>
    <dgm:pt modelId="{B22A9195-F3D8-4669-8D6D-3BD2BD6000C0}" type="pres">
      <dgm:prSet presAssocID="{E7B7B20D-F9E6-4D0B-AC91-FD46C85FA2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EE00548-1CED-47D5-8DC3-C1B83C8F6BD1}" type="pres">
      <dgm:prSet presAssocID="{A7904279-5A69-49B8-B4AA-80F9129BEE2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F962FC1-6CD5-47A8-80D1-B54CE305CB6E}" type="presOf" srcId="{E7B7B20D-F9E6-4D0B-AC91-FD46C85FA25C}" destId="{B22A9195-F3D8-4669-8D6D-3BD2BD6000C0}" srcOrd="0" destOrd="0" presId="urn:microsoft.com/office/officeart/2005/8/layout/default"/>
    <dgm:cxn modelId="{01BBB9D3-339A-4317-B2EE-99A18D17AB10}" type="presOf" srcId="{A7904279-5A69-49B8-B4AA-80F9129BEE28}" destId="{2EE00548-1CED-47D5-8DC3-C1B83C8F6BD1}" srcOrd="0" destOrd="0" presId="urn:microsoft.com/office/officeart/2005/8/layout/default"/>
    <dgm:cxn modelId="{AC6D1D64-79DB-4332-9874-DF4CA802D423}" srcId="{E7B7B20D-F9E6-4D0B-AC91-FD46C85FA25C}" destId="{A7904279-5A69-49B8-B4AA-80F9129BEE28}" srcOrd="0" destOrd="0" parTransId="{F7325E66-F9F5-4F00-8E29-8808DA9F1347}" sibTransId="{2AB31982-BB04-4EB2-B4EC-BC235E8D90F6}"/>
    <dgm:cxn modelId="{D6DAB22E-FDB1-4873-BEEB-8E7B92E6B179}" type="presParOf" srcId="{B22A9195-F3D8-4669-8D6D-3BD2BD6000C0}" destId="{2EE00548-1CED-47D5-8DC3-C1B83C8F6BD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311618-A3C7-4C7C-8668-EEC396F1D01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A54403C-7995-41D2-8AD7-1D7936BA4788}">
      <dgm:prSet phldrT="[文字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dirty="0" smtClean="0">
              <a:solidFill>
                <a:schemeClr val="accent6">
                  <a:lumMod val="50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rPr>
            <a:t>5.</a:t>
          </a:r>
          <a:r>
            <a:rPr lang="zh-TW" altLang="en-US" dirty="0" smtClean="0">
              <a:solidFill>
                <a:schemeClr val="accent6">
                  <a:lumMod val="50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rPr>
            <a:t>人類滅絕</a:t>
          </a:r>
          <a:endParaRPr lang="zh-TW" altLang="en-US" dirty="0">
            <a:solidFill>
              <a:schemeClr val="accent6">
                <a:lumMod val="50000"/>
              </a:schemeClr>
            </a:solidFill>
            <a:latin typeface="華康少女文字W7" panose="040F0709000000000000" pitchFamily="81" charset="-120"/>
            <a:ea typeface="華康少女文字W7" panose="040F0709000000000000" pitchFamily="81" charset="-120"/>
          </a:endParaRPr>
        </a:p>
      </dgm:t>
    </dgm:pt>
    <dgm:pt modelId="{4642BBE2-10F3-4A97-9E3A-D0E89CD606D2}" type="parTrans" cxnId="{613CB918-EE4C-43BA-8A71-3696B7B8380C}">
      <dgm:prSet/>
      <dgm:spPr/>
      <dgm:t>
        <a:bodyPr/>
        <a:lstStyle/>
        <a:p>
          <a:endParaRPr lang="zh-TW" altLang="en-US"/>
        </a:p>
      </dgm:t>
    </dgm:pt>
    <dgm:pt modelId="{77514E7B-DAB9-4CFD-B976-B6245CF479BF}" type="sibTrans" cxnId="{613CB918-EE4C-43BA-8A71-3696B7B8380C}">
      <dgm:prSet/>
      <dgm:spPr/>
      <dgm:t>
        <a:bodyPr/>
        <a:lstStyle/>
        <a:p>
          <a:endParaRPr lang="zh-TW" altLang="en-US"/>
        </a:p>
      </dgm:t>
    </dgm:pt>
    <dgm:pt modelId="{77DACE76-ABD1-43B4-9741-FD7299553FCA}" type="pres">
      <dgm:prSet presAssocID="{0D311618-A3C7-4C7C-8668-EEC396F1D0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95B902-F9C4-44C0-B7EF-6E8B65514E3E}" type="pres">
      <dgm:prSet presAssocID="{5A54403C-7995-41D2-8AD7-1D7936BA478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13CB918-EE4C-43BA-8A71-3696B7B8380C}" srcId="{0D311618-A3C7-4C7C-8668-EEC396F1D01E}" destId="{5A54403C-7995-41D2-8AD7-1D7936BA4788}" srcOrd="0" destOrd="0" parTransId="{4642BBE2-10F3-4A97-9E3A-D0E89CD606D2}" sibTransId="{77514E7B-DAB9-4CFD-B976-B6245CF479BF}"/>
    <dgm:cxn modelId="{FA9356CA-5FD0-461D-A55C-A52E8BAB8849}" type="presOf" srcId="{0D311618-A3C7-4C7C-8668-EEC396F1D01E}" destId="{77DACE76-ABD1-43B4-9741-FD7299553FCA}" srcOrd="0" destOrd="0" presId="urn:microsoft.com/office/officeart/2005/8/layout/default"/>
    <dgm:cxn modelId="{88FF5B3C-1757-480F-968B-B45AA14FCBE9}" type="presOf" srcId="{5A54403C-7995-41D2-8AD7-1D7936BA4788}" destId="{0995B902-F9C4-44C0-B7EF-6E8B65514E3E}" srcOrd="0" destOrd="0" presId="urn:microsoft.com/office/officeart/2005/8/layout/default"/>
    <dgm:cxn modelId="{AC7490A9-620E-4247-B9D7-6AFA8F88C49B}" type="presParOf" srcId="{77DACE76-ABD1-43B4-9741-FD7299553FCA}" destId="{0995B902-F9C4-44C0-B7EF-6E8B65514E3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8FD71-6190-4DBC-A1AD-744DD15258B5}">
      <dsp:nvSpPr>
        <dsp:cNvPr id="0" name=""/>
        <dsp:cNvSpPr/>
      </dsp:nvSpPr>
      <dsp:spPr>
        <a:xfrm>
          <a:off x="0" y="17677"/>
          <a:ext cx="3187113" cy="19122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kern="1200" dirty="0" smtClean="0">
              <a:solidFill>
                <a:schemeClr val="accent6">
                  <a:lumMod val="50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rPr>
            <a:t>1.</a:t>
          </a:r>
          <a:r>
            <a:rPr lang="zh-TW" altLang="en-US" sz="3600" kern="1200" dirty="0" smtClean="0">
              <a:solidFill>
                <a:schemeClr val="accent6">
                  <a:lumMod val="50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rPr>
            <a:t>不購買熱帶雨林木材製成的</a:t>
          </a:r>
          <a:r>
            <a:rPr lang="zh-TW" altLang="en-US" sz="3600" i="0" kern="1200" dirty="0" smtClean="0">
              <a:solidFill>
                <a:schemeClr val="accent6">
                  <a:lumMod val="50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rPr>
            <a:t>產品 </a:t>
          </a:r>
          <a:endParaRPr lang="zh-TW" altLang="en-US" sz="3600" i="0" kern="1200" dirty="0">
            <a:solidFill>
              <a:schemeClr val="accent6">
                <a:lumMod val="50000"/>
              </a:schemeClr>
            </a:solidFill>
            <a:latin typeface="華康少女文字W7" panose="040F0709000000000000" pitchFamily="81" charset="-120"/>
            <a:ea typeface="華康少女文字W7" panose="040F0709000000000000" pitchFamily="81" charset="-120"/>
          </a:endParaRPr>
        </a:p>
      </dsp:txBody>
      <dsp:txXfrm>
        <a:off x="0" y="17677"/>
        <a:ext cx="3187113" cy="1912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BD03C-5D04-489C-ADE5-8CFA2C0129BF}">
      <dsp:nvSpPr>
        <dsp:cNvPr id="0" name=""/>
        <dsp:cNvSpPr/>
      </dsp:nvSpPr>
      <dsp:spPr>
        <a:xfrm>
          <a:off x="48674" y="1296"/>
          <a:ext cx="3163062" cy="1897837"/>
        </a:xfrm>
        <a:prstGeom prst="rect">
          <a:avLst/>
        </a:prstGeom>
        <a:solidFill>
          <a:srgbClr val="C99D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>
              <a:solidFill>
                <a:schemeClr val="accent6">
                  <a:lumMod val="50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rPr>
            <a:t>2.</a:t>
          </a:r>
          <a:r>
            <a:rPr lang="zh-TW" altLang="en-US" sz="3600" kern="1200" dirty="0" smtClean="0">
              <a:solidFill>
                <a:schemeClr val="accent6">
                  <a:lumMod val="50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rPr>
            <a:t>不購買由動植物製成的產品 </a:t>
          </a:r>
          <a:endParaRPr lang="zh-TW" altLang="en-US" sz="3600" kern="1200" dirty="0">
            <a:solidFill>
              <a:schemeClr val="accent6">
                <a:lumMod val="50000"/>
              </a:schemeClr>
            </a:solidFill>
            <a:latin typeface="華康少女文字W7" panose="040F0709000000000000" pitchFamily="81" charset="-120"/>
            <a:ea typeface="華康少女文字W7" panose="040F0709000000000000" pitchFamily="81" charset="-120"/>
          </a:endParaRPr>
        </a:p>
      </dsp:txBody>
      <dsp:txXfrm>
        <a:off x="48674" y="1296"/>
        <a:ext cx="3163062" cy="18978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DC3D4-6B42-4393-B07A-6D5A92FACFF9}">
      <dsp:nvSpPr>
        <dsp:cNvPr id="0" name=""/>
        <dsp:cNvSpPr/>
      </dsp:nvSpPr>
      <dsp:spPr>
        <a:xfrm>
          <a:off x="470908" y="1482"/>
          <a:ext cx="2986259" cy="1918717"/>
        </a:xfrm>
        <a:prstGeom prst="rect">
          <a:avLst/>
        </a:prstGeom>
        <a:solidFill>
          <a:srgbClr val="CA66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100" kern="1200" dirty="0" smtClean="0">
              <a:solidFill>
                <a:schemeClr val="accent6">
                  <a:lumMod val="50000"/>
                </a:schemeClr>
              </a:solidFill>
            </a:rPr>
            <a:t>3</a:t>
          </a:r>
          <a:r>
            <a:rPr lang="en-US" altLang="zh-TW" sz="4100" kern="1200" dirty="0" smtClean="0">
              <a:solidFill>
                <a:schemeClr val="accent6">
                  <a:lumMod val="50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rPr>
            <a:t>.</a:t>
          </a:r>
          <a:r>
            <a:rPr lang="zh-TW" altLang="en-US" sz="4100" kern="1200" dirty="0" smtClean="0">
              <a:solidFill>
                <a:schemeClr val="accent6">
                  <a:lumMod val="50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rPr>
            <a:t>物盡其用 循環再用</a:t>
          </a:r>
          <a:endParaRPr lang="zh-TW" altLang="en-US" sz="4100" kern="1200" dirty="0">
            <a:solidFill>
              <a:schemeClr val="accent6">
                <a:lumMod val="50000"/>
              </a:schemeClr>
            </a:solidFill>
            <a:latin typeface="華康少女文字W7" panose="040F0709000000000000" pitchFamily="81" charset="-120"/>
            <a:ea typeface="華康少女文字W7" panose="040F0709000000000000" pitchFamily="81" charset="-120"/>
          </a:endParaRPr>
        </a:p>
      </dsp:txBody>
      <dsp:txXfrm>
        <a:off x="470908" y="1482"/>
        <a:ext cx="2986259" cy="19187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00548-1CED-47D5-8DC3-C1B83C8F6BD1}">
      <dsp:nvSpPr>
        <dsp:cNvPr id="0" name=""/>
        <dsp:cNvSpPr/>
      </dsp:nvSpPr>
      <dsp:spPr>
        <a:xfrm>
          <a:off x="63307" y="747"/>
          <a:ext cx="3197840" cy="1918704"/>
        </a:xfrm>
        <a:prstGeom prst="rect">
          <a:avLst/>
        </a:prstGeom>
        <a:solidFill>
          <a:srgbClr val="8F78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800" kern="1200" dirty="0" smtClean="0">
              <a:solidFill>
                <a:schemeClr val="accent6">
                  <a:lumMod val="50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rPr>
            <a:t>4.</a:t>
          </a:r>
          <a:r>
            <a:rPr lang="zh-TW" altLang="en-US" sz="3800" kern="1200" dirty="0" smtClean="0">
              <a:solidFill>
                <a:schemeClr val="accent6">
                  <a:lumMod val="50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rPr>
            <a:t>學習有關熱帶雨林的資訊 </a:t>
          </a:r>
          <a:endParaRPr lang="zh-TW" altLang="en-US" sz="3800" kern="1200" dirty="0">
            <a:solidFill>
              <a:schemeClr val="accent6">
                <a:lumMod val="50000"/>
              </a:schemeClr>
            </a:solidFill>
            <a:latin typeface="華康少女文字W7" panose="040F0709000000000000" pitchFamily="81" charset="-120"/>
            <a:ea typeface="華康少女文字W7" panose="040F0709000000000000" pitchFamily="81" charset="-120"/>
          </a:endParaRPr>
        </a:p>
      </dsp:txBody>
      <dsp:txXfrm>
        <a:off x="63307" y="747"/>
        <a:ext cx="3197840" cy="19187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5B902-F9C4-44C0-B7EF-6E8B65514E3E}">
      <dsp:nvSpPr>
        <dsp:cNvPr id="0" name=""/>
        <dsp:cNvSpPr/>
      </dsp:nvSpPr>
      <dsp:spPr>
        <a:xfrm>
          <a:off x="994081" y="946"/>
          <a:ext cx="3127110" cy="187626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900" kern="1200" dirty="0" smtClean="0">
              <a:solidFill>
                <a:schemeClr val="accent6">
                  <a:lumMod val="50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rPr>
            <a:t>5.</a:t>
          </a:r>
          <a:r>
            <a:rPr lang="zh-TW" altLang="en-US" sz="4900" kern="1200" dirty="0" smtClean="0">
              <a:solidFill>
                <a:schemeClr val="accent6">
                  <a:lumMod val="50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rPr>
            <a:t>人類滅絕</a:t>
          </a:r>
          <a:endParaRPr lang="zh-TW" altLang="en-US" sz="4900" kern="1200" dirty="0">
            <a:solidFill>
              <a:schemeClr val="accent6">
                <a:lumMod val="50000"/>
              </a:schemeClr>
            </a:solidFill>
            <a:latin typeface="華康少女文字W7" panose="040F0709000000000000" pitchFamily="81" charset="-120"/>
            <a:ea typeface="華康少女文字W7" panose="040F0709000000000000" pitchFamily="81" charset="-120"/>
          </a:endParaRPr>
        </a:p>
      </dsp:txBody>
      <dsp:txXfrm>
        <a:off x="994081" y="946"/>
        <a:ext cx="3127110" cy="1876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6F7F-BF42-4423-A210-AC388770214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DE4-A4FD-457A-AFD7-E15AB102C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449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6F7F-BF42-4423-A210-AC388770214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DE4-A4FD-457A-AFD7-E15AB102C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60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6F7F-BF42-4423-A210-AC388770214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DE4-A4FD-457A-AFD7-E15AB102C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31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6F7F-BF42-4423-A210-AC388770214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DE4-A4FD-457A-AFD7-E15AB102C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99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6F7F-BF42-4423-A210-AC388770214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DE4-A4FD-457A-AFD7-E15AB102C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44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6F7F-BF42-4423-A210-AC388770214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DE4-A4FD-457A-AFD7-E15AB102C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82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6F7F-BF42-4423-A210-AC388770214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DE4-A4FD-457A-AFD7-E15AB102C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60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6F7F-BF42-4423-A210-AC388770214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DE4-A4FD-457A-AFD7-E15AB102C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722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6F7F-BF42-4423-A210-AC388770214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DE4-A4FD-457A-AFD7-E15AB102C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80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6F7F-BF42-4423-A210-AC388770214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DE4-A4FD-457A-AFD7-E15AB102C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344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6F7F-BF42-4423-A210-AC388770214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DE4-A4FD-457A-AFD7-E15AB102C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493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E6F7F-BF42-4423-A210-AC388770214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0ADE4-A4FD-457A-AFD7-E15AB102C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360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7Iy6nvpvv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Ml2412o86u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image" Target="../media/image3.jp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73594" y="2474717"/>
            <a:ext cx="10515600" cy="1325563"/>
          </a:xfrm>
        </p:spPr>
        <p:txBody>
          <a:bodyPr>
            <a:noAutofit/>
          </a:bodyPr>
          <a:lstStyle/>
          <a:p>
            <a:r>
              <a:rPr lang="zh-TW" altLang="en-US" sz="11800" dirty="0" smtClean="0">
                <a:ln w="0">
                  <a:solidFill>
                    <a:sysClr val="windowText" lastClr="000000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華康飾藝體W5(P)" panose="04020500000000000000" pitchFamily="82" charset="-120"/>
                <a:ea typeface="華康飾藝體W5(P)" panose="04020500000000000000" pitchFamily="82" charset="-120"/>
              </a:rPr>
              <a:t>熱帶</a:t>
            </a:r>
            <a:r>
              <a:rPr lang="zh-TW" altLang="en-US" sz="11800" dirty="0">
                <a:ln w="0">
                  <a:solidFill>
                    <a:sysClr val="windowText" lastClr="000000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華康飾藝體W5(P)" panose="04020500000000000000" pitchFamily="82" charset="-120"/>
                <a:ea typeface="華康飾藝體W5(P)" panose="04020500000000000000" pitchFamily="82" charset="-120"/>
              </a:rPr>
              <a:t>雨林</a:t>
            </a:r>
          </a:p>
        </p:txBody>
      </p:sp>
      <p:pic>
        <p:nvPicPr>
          <p:cNvPr id="4" name="音訊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173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242"/>
    </mc:Choice>
    <mc:Fallback>
      <p:transition advTm="4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01551" y="217045"/>
            <a:ext cx="10515600" cy="1333426"/>
          </a:xfrm>
        </p:spPr>
        <p:txBody>
          <a:bodyPr>
            <a:normAutofit/>
          </a:bodyPr>
          <a:lstStyle/>
          <a:p>
            <a:pPr algn="ctr"/>
            <a:r>
              <a:rPr lang="zh-TW" altLang="en-US" sz="8800" dirty="0" smtClean="0">
                <a:latin typeface="華康雅藝體W6(P)" panose="040B0600000000000000" pitchFamily="82" charset="-120"/>
                <a:ea typeface="華康雅藝體W6(P)" panose="040B0600000000000000" pitchFamily="82" charset="-120"/>
              </a:rPr>
              <a:t>熱帶雨林動</a:t>
            </a:r>
            <a:r>
              <a:rPr lang="zh-TW" altLang="en-US" sz="8800" dirty="0">
                <a:latin typeface="華康雅藝體W6(P)" panose="040B0600000000000000" pitchFamily="82" charset="-120"/>
                <a:ea typeface="華康雅藝體W6(P)" panose="040B0600000000000000" pitchFamily="82" charset="-120"/>
              </a:rPr>
              <a:t>植</a:t>
            </a:r>
            <a:r>
              <a:rPr lang="zh-TW" altLang="en-US" sz="8800" dirty="0" smtClean="0">
                <a:latin typeface="華康雅藝體W6(P)" panose="040B0600000000000000" pitchFamily="82" charset="-120"/>
                <a:ea typeface="華康雅藝體W6(P)" panose="040B0600000000000000" pitchFamily="82" charset="-120"/>
              </a:rPr>
              <a:t>物</a:t>
            </a:r>
            <a:endParaRPr lang="zh-TW" altLang="en-US" sz="8800" dirty="0">
              <a:latin typeface="華康雅藝體W6(P)" panose="040B0600000000000000" pitchFamily="82" charset="-120"/>
              <a:ea typeface="華康雅藝體W6(P)" panose="040B0600000000000000" pitchFamily="82" charset="-120"/>
            </a:endParaRPr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675248" y="1800664"/>
            <a:ext cx="11732456" cy="4869431"/>
          </a:xfrm>
        </p:spPr>
        <p:txBody>
          <a:bodyPr>
            <a:noAutofit/>
          </a:bodyPr>
          <a:lstStyle/>
          <a:p>
            <a:r>
              <a:rPr lang="zh-TW" altLang="en-US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雨林雖然占全球不及</a:t>
            </a:r>
            <a:r>
              <a:rPr lang="en-US" altLang="zh-TW" sz="6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華康榜書體W8" panose="03000809000000000000" pitchFamily="65" charset="-120"/>
                <a:ea typeface="華康榜書體W8" panose="03000809000000000000" pitchFamily="65" charset="-120"/>
              </a:rPr>
              <a:t>7%</a:t>
            </a:r>
            <a:r>
              <a:rPr lang="zh-TW" altLang="en-US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土地面積，卻擁有全球</a:t>
            </a:r>
            <a:r>
              <a:rPr lang="en-US" altLang="zh-TW" sz="6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華康榜書體W8" panose="03000809000000000000" pitchFamily="65" charset="-120"/>
                <a:ea typeface="華康榜書體W8" panose="03000809000000000000" pitchFamily="65" charset="-120"/>
              </a:rPr>
              <a:t>50-70%</a:t>
            </a:r>
            <a:r>
              <a:rPr lang="zh-TW" altLang="en-US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的生物物種，可以說熱帶雨林是地球上最豐富、最古老、最有生產力、也是最複雜的生態系統。</a:t>
            </a:r>
          </a:p>
        </p:txBody>
      </p:sp>
    </p:spTree>
    <p:extLst>
      <p:ext uri="{BB962C8B-B14F-4D97-AF65-F5344CB8AC3E}">
        <p14:creationId xmlns:p14="http://schemas.microsoft.com/office/powerpoint/2010/main" val="44728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63">
        <p14:flythrough/>
      </p:transition>
    </mc:Choice>
    <mc:Fallback>
      <p:transition spd="slow" advTm="5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20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0489" y="1555854"/>
            <a:ext cx="10515600" cy="1325563"/>
          </a:xfrm>
        </p:spPr>
        <p:txBody>
          <a:bodyPr>
            <a:noAutofit/>
          </a:bodyPr>
          <a:lstStyle/>
          <a:p>
            <a:r>
              <a:rPr lang="zh-TW" altLang="en-US" sz="1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大嘴鳥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574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469">
        <p15:prstTrans prst="fallOver"/>
      </p:transition>
    </mc:Choice>
    <mc:Fallback>
      <p:transition spd="slow" advTm="24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3551" y="4290648"/>
            <a:ext cx="5092504" cy="1423402"/>
          </a:xfr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紅眼樹蛙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7966931"/>
      </p:ext>
    </p:extLst>
  </p:cSld>
  <p:clrMapOvr>
    <a:masterClrMapping/>
  </p:clrMapOvr>
  <p:transition spd="slow" advTm="138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2099326" y="4535161"/>
            <a:ext cx="10515600" cy="1325563"/>
          </a:xfrm>
        </p:spPr>
        <p:txBody>
          <a:bodyPr>
            <a:noAutofit/>
          </a:bodyPr>
          <a:lstStyle/>
          <a:p>
            <a:r>
              <a:rPr lang="zh-TW" altLang="en-US" sz="11500" dirty="0">
                <a:solidFill>
                  <a:srgbClr val="FFC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美洲豹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568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763">
        <p:circle/>
      </p:transition>
    </mc:Choice>
    <mc:Fallback xmlns="">
      <p:transition spd="slow" advTm="176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77487" y="2334603"/>
            <a:ext cx="10515600" cy="1325563"/>
          </a:xfrm>
        </p:spPr>
        <p:txBody>
          <a:bodyPr>
            <a:noAutofit/>
          </a:bodyPr>
          <a:lstStyle/>
          <a:p>
            <a:r>
              <a:rPr lang="zh-TW" altLang="en-US" sz="12000" dirty="0" smtClean="0">
                <a:solidFill>
                  <a:srgbClr val="FFC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川金絲猴</a:t>
            </a:r>
            <a:endParaRPr lang="zh-TW" altLang="en-US" sz="12000" dirty="0">
              <a:solidFill>
                <a:srgbClr val="FFC000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102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984">
        <p14:prism/>
      </p:transition>
    </mc:Choice>
    <mc:Fallback>
      <p:transition spd="slow" advTm="19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45728" y="4895561"/>
            <a:ext cx="10515600" cy="1325563"/>
          </a:xfrm>
        </p:spPr>
        <p:txBody>
          <a:bodyPr>
            <a:noAutofit/>
          </a:bodyPr>
          <a:lstStyle/>
          <a:p>
            <a:r>
              <a:rPr lang="zh-TW" altLang="en-US" sz="8800" dirty="0">
                <a:solidFill>
                  <a:srgbClr val="FFFF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皇帝絹毛猴</a:t>
            </a:r>
          </a:p>
        </p:txBody>
      </p:sp>
    </p:spTree>
    <p:extLst>
      <p:ext uri="{BB962C8B-B14F-4D97-AF65-F5344CB8AC3E}">
        <p14:creationId xmlns:p14="http://schemas.microsoft.com/office/powerpoint/2010/main" val="3400801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4304" y="379192"/>
            <a:ext cx="10515600" cy="1325563"/>
          </a:xfrm>
        </p:spPr>
        <p:txBody>
          <a:bodyPr>
            <a:noAutofit/>
          </a:bodyPr>
          <a:lstStyle/>
          <a:p>
            <a:r>
              <a:rPr lang="zh-TW" altLang="en-US" sz="12000" dirty="0">
                <a:solidFill>
                  <a:srgbClr val="FFC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食人魚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227213"/>
      </p:ext>
    </p:extLst>
  </p:cSld>
  <p:clrMapOvr>
    <a:masterClrMapping/>
  </p:clrMapOvr>
  <p:transition spd="med" advTm="117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6237" y="2734527"/>
            <a:ext cx="5841944" cy="1325563"/>
          </a:xfrm>
        </p:spPr>
        <p:txBody>
          <a:bodyPr>
            <a:noAutofit/>
          </a:bodyPr>
          <a:lstStyle/>
          <a:p>
            <a:r>
              <a:rPr lang="zh-TW" altLang="en-US" sz="10000" dirty="0">
                <a:ln>
                  <a:solidFill>
                    <a:schemeClr val="tx1"/>
                  </a:solidFill>
                </a:ln>
                <a:solidFill>
                  <a:srgbClr val="FF53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大王花</a:t>
            </a:r>
          </a:p>
        </p:txBody>
      </p:sp>
    </p:spTree>
    <p:extLst>
      <p:ext uri="{BB962C8B-B14F-4D97-AF65-F5344CB8AC3E}">
        <p14:creationId xmlns:p14="http://schemas.microsoft.com/office/powerpoint/2010/main" val="13905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" y="1954774"/>
            <a:ext cx="10515600" cy="1325563"/>
          </a:xfrm>
        </p:spPr>
        <p:txBody>
          <a:bodyPr>
            <a:noAutofit/>
          </a:bodyPr>
          <a:lstStyle/>
          <a:p>
            <a:r>
              <a:rPr lang="zh-TW" alt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炸彈樹</a:t>
            </a:r>
          </a:p>
        </p:txBody>
      </p:sp>
    </p:spTree>
    <p:extLst>
      <p:ext uri="{BB962C8B-B14F-4D97-AF65-F5344CB8AC3E}">
        <p14:creationId xmlns:p14="http://schemas.microsoft.com/office/powerpoint/2010/main" val="38921417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225458" y="541605"/>
            <a:ext cx="9894048" cy="1097280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b="1" dirty="0" smtClean="0">
                <a:solidFill>
                  <a:schemeClr val="accent1">
                    <a:lumMod val="75000"/>
                  </a:schemeClr>
                </a:solidFill>
                <a:latin typeface="華康魔風體W4(P)" panose="040B0400000000000000" pitchFamily="82" charset="-120"/>
                <a:ea typeface="華康魔風體W4(P)" panose="040B0400000000000000" pitchFamily="82" charset="-120"/>
              </a:rPr>
              <a:t>分布地區</a:t>
            </a:r>
            <a:endParaRPr lang="zh-TW" altLang="en-US" sz="9600" b="1" dirty="0">
              <a:solidFill>
                <a:schemeClr val="accent1">
                  <a:lumMod val="75000"/>
                </a:schemeClr>
              </a:solidFill>
              <a:latin typeface="華康魔風體W4(P)" panose="040B0400000000000000" pitchFamily="82" charset="-120"/>
              <a:ea typeface="華康魔風體W4(P)" panose="040B0400000000000000" pitchFamily="82" charset="-120"/>
            </a:endParaRPr>
          </a:p>
        </p:txBody>
      </p:sp>
      <p:sp>
        <p:nvSpPr>
          <p:cNvPr id="10" name="文字版面配置區 9"/>
          <p:cNvSpPr>
            <a:spLocks noGrp="1"/>
          </p:cNvSpPr>
          <p:nvPr>
            <p:ph type="body" sz="half" idx="2"/>
          </p:nvPr>
        </p:nvSpPr>
        <p:spPr>
          <a:xfrm>
            <a:off x="76482" y="1638885"/>
            <a:ext cx="12191999" cy="5747658"/>
          </a:xfrm>
        </p:spPr>
        <p:txBody>
          <a:bodyPr>
            <a:noAutofit/>
          </a:bodyPr>
          <a:lstStyle/>
          <a:p>
            <a:r>
              <a:rPr lang="zh-TW" altLang="en-US" sz="7200" b="1" dirty="0">
                <a:solidFill>
                  <a:schemeClr val="accent6">
                    <a:lumMod val="50000"/>
                  </a:schemeClr>
                </a:solidFill>
                <a:latin typeface="華康鐵線龍門W3(P)" panose="03000300000000000000" pitchFamily="66" charset="-120"/>
                <a:ea typeface="華康鐵線龍門W3(P)" panose="03000300000000000000" pitchFamily="66" charset="-120"/>
              </a:rPr>
              <a:t>熱帶雨林主要分佈在</a:t>
            </a:r>
            <a:r>
              <a:rPr lang="zh-TW" altLang="en-US" sz="7200" b="1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華康鐵線龍門W3(P)" panose="03000300000000000000" pitchFamily="66" charset="-120"/>
                <a:ea typeface="華康鐵線龍門W3(P)" panose="03000300000000000000" pitchFamily="66" charset="-120"/>
              </a:rPr>
              <a:t>南北緯</a:t>
            </a:r>
            <a:r>
              <a:rPr lang="en-US" altLang="zh-TW" sz="7200" b="1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華康鐵線龍門W3(P)" panose="03000300000000000000" pitchFamily="66" charset="-120"/>
                <a:ea typeface="華康鐵線龍門W3(P)" panose="03000300000000000000" pitchFamily="66" charset="-120"/>
              </a:rPr>
              <a:t>10</a:t>
            </a:r>
            <a:r>
              <a:rPr lang="zh-TW" altLang="en-US" sz="7200" b="1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華康鐵線龍門W3(P)" panose="03000300000000000000" pitchFamily="66" charset="-120"/>
                <a:ea typeface="華康鐵線龍門W3(P)" panose="03000300000000000000" pitchFamily="66" charset="-120"/>
              </a:rPr>
              <a:t>度</a:t>
            </a:r>
            <a:r>
              <a:rPr lang="zh-TW" altLang="en-US" sz="7200" b="1" dirty="0" smtClean="0">
                <a:solidFill>
                  <a:schemeClr val="accent6">
                    <a:lumMod val="50000"/>
                  </a:schemeClr>
                </a:solidFill>
                <a:latin typeface="華康鐵線龍門W3(P)" panose="03000300000000000000" pitchFamily="66" charset="-120"/>
                <a:ea typeface="華康鐵線龍門W3(P)" panose="03000300000000000000" pitchFamily="66" charset="-120"/>
              </a:rPr>
              <a:t>之間，</a:t>
            </a:r>
            <a:r>
              <a:rPr lang="zh-TW" altLang="en-US" sz="7200" b="1" dirty="0">
                <a:solidFill>
                  <a:schemeClr val="accent6">
                    <a:lumMod val="50000"/>
                  </a:schemeClr>
                </a:solidFill>
                <a:latin typeface="華康鐵線龍門W3(P)" panose="03000300000000000000" pitchFamily="66" charset="-120"/>
                <a:ea typeface="華康鐵線龍門W3(P)" panose="03000300000000000000" pitchFamily="66" charset="-120"/>
              </a:rPr>
              <a:t>其中以南美洲亞馬遜河盆地及非洲剛果盆地部分的面積最廣，</a:t>
            </a:r>
            <a:r>
              <a:rPr lang="zh-TW" altLang="en-US" sz="7200" b="1" dirty="0" smtClean="0">
                <a:solidFill>
                  <a:schemeClr val="accent6">
                    <a:lumMod val="50000"/>
                  </a:schemeClr>
                </a:solidFill>
                <a:latin typeface="華康鐵線龍門W3(P)" panose="03000300000000000000" pitchFamily="66" charset="-120"/>
                <a:ea typeface="華康鐵線龍門W3(P)" panose="03000300000000000000" pitchFamily="66" charset="-120"/>
              </a:rPr>
              <a:t>在</a:t>
            </a:r>
            <a:r>
              <a:rPr lang="zh-TW" altLang="en-US" sz="7200" b="1" dirty="0">
                <a:solidFill>
                  <a:schemeClr val="accent6">
                    <a:lumMod val="50000"/>
                  </a:schemeClr>
                </a:solidFill>
                <a:latin typeface="華康鐵線龍門W3(P)" panose="03000300000000000000" pitchFamily="66" charset="-120"/>
                <a:ea typeface="華康鐵線龍門W3(P)" panose="03000300000000000000" pitchFamily="66" charset="-120"/>
              </a:rPr>
              <a:t>東南亞則較為分散。</a:t>
            </a:r>
          </a:p>
          <a:p>
            <a:endParaRPr lang="zh-TW" altLang="en-US" sz="7200" dirty="0">
              <a:solidFill>
                <a:schemeClr val="tx2"/>
              </a:solidFill>
              <a:latin typeface="華康溜溜體W7(P)" panose="040F0700000000000000" pitchFamily="82" charset="-120"/>
              <a:ea typeface="華康溜溜體W7(P)" panose="040F0700000000000000" pitchFamily="82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5246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372">
        <p15:prstTrans prst="crush"/>
      </p:transition>
    </mc:Choice>
    <mc:Fallback>
      <p:transition spd="slow" advTm="33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1591" y="5021531"/>
            <a:ext cx="10515600" cy="1325563"/>
          </a:xfrm>
        </p:spPr>
        <p:txBody>
          <a:bodyPr>
            <a:noAutofit/>
          </a:bodyPr>
          <a:lstStyle/>
          <a:p>
            <a:r>
              <a:rPr lang="zh-TW" altLang="en-US" sz="10000" dirty="0">
                <a:solidFill>
                  <a:srgbClr val="FF5399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曼陀羅</a:t>
            </a:r>
          </a:p>
        </p:txBody>
      </p:sp>
    </p:spTree>
    <p:extLst>
      <p:ext uri="{BB962C8B-B14F-4D97-AF65-F5344CB8AC3E}">
        <p14:creationId xmlns:p14="http://schemas.microsoft.com/office/powerpoint/2010/main" val="202852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21432" y="483768"/>
            <a:ext cx="10320997" cy="928297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solidFill>
                  <a:srgbClr val="7030A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熱帶雨林減少</a:t>
            </a:r>
            <a:endParaRPr lang="zh-TW" altLang="en-US" sz="8000" dirty="0">
              <a:solidFill>
                <a:srgbClr val="7030A0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866768"/>
            <a:ext cx="69166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6600" dirty="0"/>
          </a:p>
        </p:txBody>
      </p:sp>
      <p:sp>
        <p:nvSpPr>
          <p:cNvPr id="4" name="矩形 3"/>
          <p:cNvSpPr/>
          <p:nvPr/>
        </p:nvSpPr>
        <p:spPr>
          <a:xfrm>
            <a:off x="7090116" y="6021752"/>
            <a:ext cx="5401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130629" y="1645920"/>
            <a:ext cx="117425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2018</a:t>
            </a:r>
            <a:r>
              <a:rPr lang="zh-TW" altLang="en-US" sz="5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年</a:t>
            </a:r>
            <a:r>
              <a:rPr lang="zh-TW" altLang="en-US" sz="50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全球有</a:t>
            </a:r>
            <a:r>
              <a:rPr lang="en-US" altLang="zh-TW" sz="5000" b="1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12</a:t>
            </a:r>
            <a:r>
              <a:rPr lang="zh-TW" altLang="en-US" sz="5000" b="1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萬</a:t>
            </a:r>
            <a:r>
              <a:rPr lang="zh-TW" altLang="en-US" sz="50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平方公里的</a:t>
            </a:r>
            <a:r>
              <a:rPr lang="zh-TW" altLang="en-US" sz="5000" b="1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熱帶森林</a:t>
            </a:r>
            <a:r>
              <a:rPr lang="zh-TW" altLang="en-US" sz="50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消失。</a:t>
            </a:r>
            <a:r>
              <a:rPr lang="zh-TW" altLang="en-US" sz="5400" b="1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三分之一是</a:t>
            </a:r>
            <a:r>
              <a:rPr lang="zh-TW" altLang="en-US" sz="5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原始雨林</a:t>
            </a:r>
            <a:r>
              <a:rPr lang="zh-TW" altLang="en-US" sz="5400" b="1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面積約</a:t>
            </a:r>
            <a:r>
              <a:rPr lang="en-US" altLang="zh-TW" sz="54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3</a:t>
            </a:r>
            <a:r>
              <a:rPr lang="zh-TW" altLang="en-US" sz="54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萬</a:t>
            </a:r>
            <a:r>
              <a:rPr lang="en-US" altLang="zh-TW" sz="54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6</a:t>
            </a:r>
            <a:r>
              <a:rPr lang="zh-TW" altLang="en-US" sz="54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千平方公里</a:t>
            </a:r>
            <a:r>
              <a:rPr lang="zh-TW" altLang="en-US" sz="5400" b="1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。</a:t>
            </a:r>
            <a:r>
              <a:rPr lang="zh-TW" altLang="en-US" sz="50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燒荒</a:t>
            </a:r>
            <a:r>
              <a:rPr lang="zh-TW" altLang="en-US" sz="5000" b="1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和砍伐</a:t>
            </a:r>
            <a:r>
              <a:rPr lang="zh-TW" altLang="en-US" sz="50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森林增加二氧化碳</a:t>
            </a:r>
            <a:r>
              <a:rPr lang="zh-TW" altLang="en-US" sz="5000" b="1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的排放</a:t>
            </a:r>
            <a:r>
              <a:rPr lang="zh-TW" altLang="en-US" sz="50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，降低</a:t>
            </a:r>
            <a:r>
              <a:rPr lang="zh-TW" altLang="en-US" sz="5000" b="1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了</a:t>
            </a:r>
            <a:r>
              <a:rPr lang="en-US" altLang="zh-TW" sz="5000" b="1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"</a:t>
            </a:r>
            <a:r>
              <a:rPr lang="zh-TW" altLang="en-US" sz="5000" b="1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綠肺</a:t>
            </a:r>
            <a:r>
              <a:rPr lang="en-US" altLang="zh-TW" sz="5000" b="1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"</a:t>
            </a:r>
            <a:r>
              <a:rPr lang="zh-TW" altLang="en-US" sz="5000" b="1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吸收二氧化碳的能力</a:t>
            </a:r>
            <a:r>
              <a:rPr lang="zh-TW" altLang="en-US" sz="50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。發展畜牧業</a:t>
            </a:r>
            <a:r>
              <a:rPr lang="zh-TW" altLang="en-US" sz="5000" b="1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和農業是使雨林遭破壞的主要原因</a:t>
            </a:r>
            <a:r>
              <a:rPr lang="zh-TW" altLang="en-US" sz="50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。</a:t>
            </a:r>
            <a:endParaRPr lang="zh-TW" altLang="en-US" sz="2400" b="1" dirty="0">
              <a:latin typeface="華康隸書體W3外字集" panose="03000309000000000000" pitchFamily="65" charset="-120"/>
              <a:ea typeface="華康隸書體W3外字集" panose="030003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458265" y="5452365"/>
            <a:ext cx="53929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華康徽宗宮體W5" panose="03000509000000000000" pitchFamily="65" charset="-120"/>
                <a:ea typeface="華康徽宗宮體W5" panose="03000509000000000000" pitchFamily="65" charset="-120"/>
                <a:hlinkClick r:id="rId3"/>
              </a:rPr>
              <a:t>https://</a:t>
            </a:r>
            <a:r>
              <a:rPr lang="en-US" altLang="zh-TW" sz="2800" b="1" dirty="0" smtClean="0">
                <a:latin typeface="華康徽宗宮體W5" panose="03000509000000000000" pitchFamily="65" charset="-120"/>
                <a:ea typeface="華康徽宗宮體W5" panose="03000509000000000000" pitchFamily="65" charset="-120"/>
                <a:hlinkClick r:id="rId3"/>
              </a:rPr>
              <a:t>youtu.be/U7Iy6nvpvvs</a:t>
            </a:r>
            <a:endParaRPr lang="en-US" altLang="zh-TW" sz="2800" b="1" dirty="0" smtClean="0">
              <a:latin typeface="華康徽宗宮體W5" panose="03000509000000000000" pitchFamily="65" charset="-120"/>
              <a:ea typeface="華康徽宗宮體W5" panose="03000509000000000000" pitchFamily="65" charset="-120"/>
            </a:endParaRPr>
          </a:p>
          <a:p>
            <a:endParaRPr lang="en-US" altLang="zh-TW" sz="2800" b="1" dirty="0" smtClean="0">
              <a:latin typeface="華康徽宗宮體W5" panose="03000509000000000000" pitchFamily="65" charset="-120"/>
              <a:ea typeface="華康徽宗宮體W5" panose="03000509000000000000" pitchFamily="65" charset="-120"/>
            </a:endParaRPr>
          </a:p>
          <a:p>
            <a:r>
              <a:rPr lang="en-US" altLang="zh-TW" sz="2800" b="1" dirty="0">
                <a:latin typeface="華康徽宗宮體W5" panose="03000509000000000000" pitchFamily="65" charset="-120"/>
                <a:ea typeface="華康徽宗宮體W5" panose="03000509000000000000" pitchFamily="65" charset="-120"/>
                <a:hlinkClick r:id="rId4"/>
              </a:rPr>
              <a:t>https://youtu.be/Ml2412o86uM</a:t>
            </a:r>
            <a:endParaRPr lang="zh-TW" altLang="en-US" sz="2800" b="1" dirty="0" smtClean="0">
              <a:latin typeface="華康徽宗宮體W5" panose="03000509000000000000" pitchFamily="65" charset="-120"/>
              <a:ea typeface="華康徽宗宮體W5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316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658">
        <p14:conveyor dir="l"/>
      </p:transition>
    </mc:Choice>
    <mc:Fallback>
      <p:transition spd="slow" advTm="16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0" y="0"/>
            <a:ext cx="12100560" cy="71212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8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華康兒風體W4" panose="020F0400000000000000" pitchFamily="34" charset="-120"/>
                <a:ea typeface="華康兒風體W4" panose="020F0400000000000000" pitchFamily="34" charset="-120"/>
              </a:rPr>
              <a:t>人類過度開發利用</a:t>
            </a:r>
            <a:r>
              <a:rPr lang="zh-TW" altLang="en-US" sz="8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華康兒風體W4" panose="020F0400000000000000" pitchFamily="34" charset="-120"/>
                <a:ea typeface="華康兒風體W4" panose="020F0400000000000000" pitchFamily="34" charset="-120"/>
              </a:rPr>
              <a:t>：</a:t>
            </a:r>
            <a:endParaRPr lang="en-US" altLang="zh-TW" sz="80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華康兒風體W4" panose="020F0400000000000000" pitchFamily="34" charset="-120"/>
              <a:ea typeface="華康兒風體W4" panose="020F0400000000000000" pitchFamily="34" charset="-120"/>
            </a:endParaRPr>
          </a:p>
          <a:p>
            <a:pPr marL="0" indent="0">
              <a:buNone/>
            </a:pPr>
            <a:r>
              <a:rPr lang="en-US" altLang="zh-TW" sz="6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特粗楷體" panose="02010609010101010101" pitchFamily="49" charset="-120"/>
                <a:ea typeface="華康特粗楷體" panose="02010609010101010101" pitchFamily="49" charset="-120"/>
              </a:rPr>
              <a:t>1</a:t>
            </a:r>
            <a:r>
              <a:rPr lang="zh-TW" altLang="en-US" sz="6000" dirty="0" smtClean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、</a:t>
            </a:r>
            <a:r>
              <a:rPr lang="zh-TW" altLang="en-US" sz="6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不當商業砍伐</a:t>
            </a:r>
            <a:r>
              <a:rPr lang="zh-TW" altLang="en-US" sz="6000" dirty="0" smtClean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、</a:t>
            </a:r>
            <a:r>
              <a:rPr lang="zh-TW" altLang="en-US" sz="6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大</a:t>
            </a:r>
            <a:r>
              <a:rPr lang="zh-TW" altLang="en-US" sz="6000" dirty="0" smtClean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量</a:t>
            </a:r>
            <a:r>
              <a:rPr lang="zh-TW" altLang="en-US" sz="6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農業轉作、採礦</a:t>
            </a:r>
          </a:p>
          <a:p>
            <a:pPr marL="0" indent="0">
              <a:buNone/>
            </a:pPr>
            <a:r>
              <a:rPr lang="en-US" altLang="zh-TW" sz="6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特粗楷體" panose="02010609010101010101" pitchFamily="49" charset="-120"/>
                <a:ea typeface="華康特粗楷體" panose="02010609010101010101" pitchFamily="49" charset="-120"/>
              </a:rPr>
              <a:t>2</a:t>
            </a:r>
            <a:r>
              <a:rPr lang="zh-TW" altLang="en-US" sz="6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、經濟快速發展：工商業發展、</a:t>
            </a:r>
            <a:r>
              <a:rPr lang="zh-TW" altLang="en-US" sz="6000" dirty="0">
                <a:effectLst/>
                <a:latin typeface="華康特粗楷體" panose="02010609010101010101" pitchFamily="49" charset="-120"/>
                <a:ea typeface="華康特粗楷體" panose="02010609010101010101" pitchFamily="49" charset="-120"/>
              </a:rPr>
              <a:t>道路的修築、城市發展</a:t>
            </a:r>
          </a:p>
          <a:p>
            <a:pPr marL="0" indent="0">
              <a:buNone/>
            </a:pPr>
            <a:r>
              <a:rPr lang="en-US" altLang="zh-TW" sz="6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特粗楷體" panose="02010609010101010101" pitchFamily="49" charset="-120"/>
                <a:ea typeface="華康特粗楷體" panose="02010609010101010101" pitchFamily="49" charset="-120"/>
              </a:rPr>
              <a:t>3</a:t>
            </a:r>
            <a:r>
              <a:rPr lang="zh-TW" altLang="en-US" sz="6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、管理不當：環保意識低</a:t>
            </a:r>
          </a:p>
          <a:p>
            <a:pPr marL="0" indent="0">
              <a:buNone/>
            </a:pPr>
            <a:r>
              <a:rPr lang="en-US" altLang="zh-TW" sz="6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特粗楷體" panose="02010609010101010101" pitchFamily="49" charset="-120"/>
                <a:ea typeface="華康特粗楷體" panose="02010609010101010101" pitchFamily="49" charset="-120"/>
              </a:rPr>
              <a:t>4</a:t>
            </a:r>
            <a:r>
              <a:rPr lang="zh-TW" altLang="en-US" sz="6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、森林火災</a:t>
            </a:r>
          </a:p>
        </p:txBody>
      </p:sp>
      <p:sp>
        <p:nvSpPr>
          <p:cNvPr id="3" name="AutoShape 2" descr="ãéåº¦éæ¡ä¸çç±å¸¶é¨æåï¼å¨æ¯ååå·´å·´çåè²éè·¯ã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15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74">
        <p14:flip dir="r"/>
      </p:transition>
    </mc:Choice>
    <mc:Fallback>
      <p:transition spd="slow" advTm="30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55575" y="7937"/>
            <a:ext cx="12100560" cy="19996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5400" b="1" dirty="0"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過度開採下的熱帶雨林區，全是坑坑巴巴的土色道路。</a:t>
            </a:r>
          </a:p>
        </p:txBody>
      </p:sp>
      <p:sp>
        <p:nvSpPr>
          <p:cNvPr id="3" name="AutoShape 2" descr="ãéåº¦éæ¡ä¸çç±å¸¶é¨æåï¼å¨æ¯ååå·´å·´çåè²éè·¯ã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128" y="1650220"/>
            <a:ext cx="7467453" cy="4978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6333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976">
        <p15:prstTrans prst="pageCurlDouble"/>
      </p:transition>
    </mc:Choice>
    <mc:Fallback>
      <p:transition spd="slow" advTm="29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55575" y="7937"/>
            <a:ext cx="12100560" cy="19996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5400" b="1" dirty="0"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貫穿雨林的道路，要運送木炭讓跨國企業</a:t>
            </a:r>
            <a:r>
              <a:rPr lang="zh-TW" altLang="en-US" sz="5400" b="1" dirty="0" smtClean="0"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使用。</a:t>
            </a:r>
            <a:endParaRPr lang="zh-TW" altLang="en-US" sz="9600" b="1" dirty="0"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</p:txBody>
      </p:sp>
      <p:sp>
        <p:nvSpPr>
          <p:cNvPr id="3" name="AutoShape 2" descr="ãéåº¦éæ¡ä¸çç±å¸¶é¨æåï¼å¨æ¯ååå·´å·´çåè²éè·¯ã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43" y="814624"/>
            <a:ext cx="9051349" cy="6043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4090293"/>
      </p:ext>
    </p:extLst>
  </p:cSld>
  <p:clrMapOvr>
    <a:masterClrMapping/>
  </p:clrMapOvr>
  <p:transition spd="slow" advTm="2976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0" y="0"/>
            <a:ext cx="12100560" cy="1308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5400" b="1" dirty="0" smtClean="0"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為了開發</a:t>
            </a:r>
            <a:r>
              <a:rPr lang="zh-TW" altLang="en-US" sz="5400" b="1" dirty="0"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成</a:t>
            </a:r>
            <a:r>
              <a:rPr lang="zh-TW" altLang="en-US" sz="5400" b="1" dirty="0" smtClean="0"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農地，</a:t>
            </a:r>
            <a:r>
              <a:rPr lang="zh-TW" altLang="en-US" sz="5400" b="1" dirty="0"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熱帶雨林被大量的燒毀砍伐。</a:t>
            </a:r>
          </a:p>
        </p:txBody>
      </p:sp>
      <p:sp>
        <p:nvSpPr>
          <p:cNvPr id="3" name="AutoShape 2" descr="ãéåº¦éæ¡ä¸çç±å¸¶é¨æåï¼å¨æ¯ååå·´å·´çåè²éè·¯ã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2" name="Picture 4" descr="ãçºäºè¦éç¼æè¾²å°ãææ¯ç§å ´ï¼ç±å¸¶é¨æè¢«å¤§éççæ¯ç ä¼ã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07" y="1556205"/>
            <a:ext cx="7862253" cy="50858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51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628">
        <p14:doors dir="vert"/>
      </p:transition>
    </mc:Choice>
    <mc:Fallback>
      <p:transition spd="slow" advTm="26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07975" y="717838"/>
            <a:ext cx="3735302" cy="55444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6600" b="1" dirty="0"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伐木場將砍下來的雨林做加工再製成給工業用的木炭。</a:t>
            </a:r>
          </a:p>
        </p:txBody>
      </p:sp>
      <p:sp>
        <p:nvSpPr>
          <p:cNvPr id="3" name="AutoShape 2" descr="ãéåº¦éæ¡ä¸çç±å¸¶é¨æåï¼å¨æ¯ååå·´å·´çåè²éè·¯ã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77" y="717838"/>
            <a:ext cx="7863319" cy="5242213"/>
          </a:xfrm>
          <a:prstGeom prst="roundRect">
            <a:avLst>
              <a:gd name="adj" fmla="val 806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71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628">
        <p14:gallery dir="l"/>
      </p:transition>
    </mc:Choice>
    <mc:Fallback>
      <p:transition spd="slow" advTm="26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0" y="0"/>
            <a:ext cx="12100560" cy="17367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5400" b="1" dirty="0" smtClean="0"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整</a:t>
            </a:r>
            <a:r>
              <a:rPr lang="zh-TW" altLang="en-US" sz="5400" b="1" dirty="0"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片綠意的雨林正在急速消失，幾年後，那樣的景色或許也將成為絕響</a:t>
            </a:r>
            <a:r>
              <a:rPr lang="zh-TW" altLang="en-US" sz="5400" b="1" dirty="0" smtClean="0"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。</a:t>
            </a:r>
            <a:endParaRPr lang="zh-TW" altLang="en-US" sz="5400" b="1" dirty="0"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</p:txBody>
      </p:sp>
      <p:sp>
        <p:nvSpPr>
          <p:cNvPr id="3" name="AutoShape 2" descr="ãéåº¦éæ¡ä¸çç±å¸¶é¨æåï¼å¨æ¯ååå·´å·´çåè²éè·¯ã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74" name="Picture 2" descr="ãé¨æï¼æªä¾æä¸æåªè½åºç¾å¨ç´éçä¸­?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88" y="1489165"/>
            <a:ext cx="8326025" cy="5037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529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74">
        <p14:switch dir="r"/>
      </p:transition>
    </mc:Choice>
    <mc:Fallback>
      <p:transition spd="slow" advTm="30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3883" y="253218"/>
            <a:ext cx="7872074" cy="1372791"/>
          </a:xfrm>
        </p:spPr>
        <p:txBody>
          <a:bodyPr>
            <a:noAutofit/>
          </a:bodyPr>
          <a:lstStyle/>
          <a:p>
            <a:pPr algn="ctr"/>
            <a:r>
              <a:rPr lang="zh-TW" altLang="en-US" sz="8800" b="1" dirty="0" smtClean="0">
                <a:solidFill>
                  <a:schemeClr val="accent3">
                    <a:lumMod val="50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保護熱帶雨林</a:t>
            </a:r>
            <a:endParaRPr lang="zh-TW" altLang="en-US" sz="8800" b="1" dirty="0">
              <a:solidFill>
                <a:schemeClr val="accent3">
                  <a:lumMod val="50000"/>
                </a:schemeClr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892240314"/>
              </p:ext>
            </p:extLst>
          </p:nvPr>
        </p:nvGraphicFramePr>
        <p:xfrm>
          <a:off x="962856" y="1843032"/>
          <a:ext cx="3187113" cy="2417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934671665"/>
              </p:ext>
            </p:extLst>
          </p:nvPr>
        </p:nvGraphicFramePr>
        <p:xfrm>
          <a:off x="4862942" y="1864092"/>
          <a:ext cx="3460444" cy="1899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681921952"/>
              </p:ext>
            </p:extLst>
          </p:nvPr>
        </p:nvGraphicFramePr>
        <p:xfrm>
          <a:off x="8323386" y="1843033"/>
          <a:ext cx="3746694" cy="192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107548839"/>
              </p:ext>
            </p:extLst>
          </p:nvPr>
        </p:nvGraphicFramePr>
        <p:xfrm>
          <a:off x="2053883" y="4456503"/>
          <a:ext cx="3324455" cy="192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65221092"/>
              </p:ext>
            </p:extLst>
          </p:nvPr>
        </p:nvGraphicFramePr>
        <p:xfrm>
          <a:off x="5885661" y="4523723"/>
          <a:ext cx="5115274" cy="187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31601044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53985" y="478672"/>
            <a:ext cx="7313814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12400" b="1" dirty="0">
                <a:solidFill>
                  <a:srgbClr val="9148C8"/>
                </a:solidFill>
                <a:latin typeface="華康妙風體W2(P)" panose="03000400000000000000" pitchFamily="66" charset="-120"/>
                <a:ea typeface="華康妙風體W2(P)" panose="03000400000000000000" pitchFamily="66" charset="-120"/>
              </a:rPr>
              <a:t>原始雨林</a:t>
            </a:r>
          </a:p>
        </p:txBody>
      </p:sp>
      <p:sp>
        <p:nvSpPr>
          <p:cNvPr id="12" name="書卷 (水平) 11"/>
          <p:cNvSpPr/>
          <p:nvPr/>
        </p:nvSpPr>
        <p:spPr>
          <a:xfrm>
            <a:off x="1423935" y="1398494"/>
            <a:ext cx="9293371" cy="5185185"/>
          </a:xfrm>
          <a:prstGeom prst="horizontalScrol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是指一個森林已經達到非常長久的年齡而沒有遭到顯著的干擾，從而表現出獨特的生態</a:t>
            </a:r>
            <a:r>
              <a:rPr lang="zh-TW" alt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特徵</a:t>
            </a:r>
            <a:endParaRPr lang="zh-TW" alt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578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A:\熱帶雨林.files\distribu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1" y="339567"/>
            <a:ext cx="11856024" cy="6130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89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196">
        <p14:ripple/>
      </p:transition>
    </mc:Choice>
    <mc:Fallback>
      <p:transition spd="slow" advTm="21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42475" y="615952"/>
            <a:ext cx="10320997" cy="928297"/>
          </a:xfrm>
        </p:spPr>
        <p:txBody>
          <a:bodyPr>
            <a:noAutofit/>
          </a:bodyPr>
          <a:lstStyle/>
          <a:p>
            <a:r>
              <a:rPr lang="zh-TW" altLang="en-US" sz="83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熱帶雨林好</a:t>
            </a:r>
            <a:r>
              <a:rPr lang="zh-TW" altLang="en-US" sz="8300" dirty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處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1866768"/>
            <a:ext cx="69166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6600" dirty="0"/>
          </a:p>
        </p:txBody>
      </p:sp>
      <p:sp>
        <p:nvSpPr>
          <p:cNvPr id="4" name="矩形 3"/>
          <p:cNvSpPr/>
          <p:nvPr/>
        </p:nvSpPr>
        <p:spPr>
          <a:xfrm>
            <a:off x="7090116" y="6021752"/>
            <a:ext cx="5401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800" dirty="0"/>
          </a:p>
        </p:txBody>
      </p:sp>
      <p:sp>
        <p:nvSpPr>
          <p:cNvPr id="5" name="書卷 (垂直) 4"/>
          <p:cNvSpPr/>
          <p:nvPr/>
        </p:nvSpPr>
        <p:spPr>
          <a:xfrm>
            <a:off x="793731" y="1930769"/>
            <a:ext cx="10948519" cy="4614203"/>
          </a:xfrm>
          <a:prstGeom prst="verticalScrol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dirty="0">
                <a:solidFill>
                  <a:schemeClr val="bg2">
                    <a:lumMod val="10000"/>
                  </a:schemeClr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熱帶雨林會吸收二氧化碳、產生氧氣，是地球上氧氣總量的</a:t>
            </a:r>
            <a:r>
              <a:rPr lang="en-US" altLang="zh-TW" sz="7200" dirty="0">
                <a:solidFill>
                  <a:schemeClr val="bg2">
                    <a:lumMod val="10000"/>
                  </a:schemeClr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40</a:t>
            </a:r>
            <a:r>
              <a:rPr lang="zh-TW" altLang="en-US" sz="7200" dirty="0">
                <a:solidFill>
                  <a:schemeClr val="bg2">
                    <a:lumMod val="10000"/>
                  </a:schemeClr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％。</a:t>
            </a:r>
          </a:p>
        </p:txBody>
      </p:sp>
    </p:spTree>
    <p:extLst>
      <p:ext uri="{BB962C8B-B14F-4D97-AF65-F5344CB8AC3E}">
        <p14:creationId xmlns:p14="http://schemas.microsoft.com/office/powerpoint/2010/main" val="34248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87">
        <p14:flythrough/>
      </p:transition>
    </mc:Choice>
    <mc:Fallback xmlns="">
      <p:transition spd="slow" advTm="6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1" y="1308275"/>
            <a:ext cx="5250472" cy="5250472"/>
          </a:xfrm>
          <a:prstGeom prst="rect">
            <a:avLst/>
          </a:prstGeom>
        </p:spPr>
      </p:pic>
      <p:sp>
        <p:nvSpPr>
          <p:cNvPr id="11" name="內容版面配置區 4"/>
          <p:cNvSpPr txBox="1">
            <a:spLocks/>
          </p:cNvSpPr>
          <p:nvPr/>
        </p:nvSpPr>
        <p:spPr>
          <a:xfrm>
            <a:off x="3045656" y="484311"/>
            <a:ext cx="13346723" cy="16479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12500" dirty="0" smtClean="0">
                <a:ln w="0"/>
                <a:gradFill>
                  <a:gsLst>
                    <a:gs pos="0">
                      <a:srgbClr val="FF5399"/>
                    </a:gs>
                    <a:gs pos="67000">
                      <a:schemeClr val="accent4">
                        <a:lumMod val="40000"/>
                        <a:lumOff val="60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9148C8"/>
                    </a:gs>
                  </a:gsLst>
                  <a:lin ang="5400000" scaled="1"/>
                </a:gradFill>
                <a:effectLst>
                  <a:glow rad="101600">
                    <a:srgbClr val="9148C8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魔風體W4(P)" panose="040B0400000000000000" pitchFamily="82" charset="-120"/>
                <a:ea typeface="華康魔風體W4(P)" panose="040B0400000000000000" pitchFamily="82" charset="-120"/>
              </a:rPr>
              <a:t>感謝聆聽</a:t>
            </a:r>
            <a:endParaRPr lang="zh-TW" altLang="en-US" sz="12500" dirty="0">
              <a:ln w="0"/>
              <a:gradFill>
                <a:gsLst>
                  <a:gs pos="0">
                    <a:srgbClr val="FF5399"/>
                  </a:gs>
                  <a:gs pos="6700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9148C8"/>
                  </a:gs>
                </a:gsLst>
                <a:lin ang="5400000" scaled="1"/>
              </a:gradFill>
              <a:effectLst>
                <a:glow rad="101600">
                  <a:srgbClr val="9148C8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魔風體W4(P)" panose="040B0400000000000000" pitchFamily="82" charset="-120"/>
              <a:ea typeface="華康魔風體W4(P)" panose="040B0400000000000000" pitchFamily="82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35" y="1308275"/>
            <a:ext cx="5065059" cy="53883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2336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16">
        <p15:prstTrans prst="drape"/>
      </p:transition>
    </mc:Choice>
    <mc:Fallback>
      <p:transition spd="slow" advTm="60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1405" y="1482073"/>
            <a:ext cx="13407684" cy="3981155"/>
          </a:xfrm>
        </p:spPr>
        <p:txBody>
          <a:bodyPr>
            <a:normAutofit/>
          </a:bodyPr>
          <a:lstStyle/>
          <a:p>
            <a:r>
              <a:rPr lang="zh-TW" altLang="en-US" sz="9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資料</a:t>
            </a:r>
            <a:r>
              <a:rPr lang="en-US" altLang="zh-TW" sz="9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/</a:t>
            </a:r>
            <a:r>
              <a:rPr lang="zh-TW" altLang="en-US" sz="9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報告</a:t>
            </a:r>
            <a:r>
              <a:rPr lang="en-US" altLang="zh-TW" sz="9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:22</a:t>
            </a:r>
            <a:r>
              <a:rPr lang="zh-TW" altLang="en-US" sz="9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邱毓晨</a:t>
            </a:r>
            <a:r>
              <a:rPr lang="en-US" altLang="zh-TW" sz="9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/>
            </a:r>
            <a:br>
              <a:rPr lang="en-US" altLang="zh-TW" sz="9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華康采風體W3(P)" panose="03000300000000000000" pitchFamily="66" charset="-120"/>
                <a:ea typeface="華康采風體W3(P)" panose="03000300000000000000" pitchFamily="66" charset="-120"/>
              </a:rPr>
            </a:br>
            <a:r>
              <a:rPr lang="en-US" altLang="zh-TW" sz="9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PPT/</a:t>
            </a:r>
            <a:r>
              <a:rPr lang="zh-TW" altLang="en-US" sz="9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報告</a:t>
            </a:r>
            <a:r>
              <a:rPr lang="en-US" altLang="zh-TW" sz="9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:18</a:t>
            </a:r>
            <a:r>
              <a:rPr lang="zh-TW" altLang="en-US" sz="9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鍾郁岑</a:t>
            </a:r>
            <a:endParaRPr lang="zh-TW" altLang="en-US" sz="9400" b="1" dirty="0">
              <a:solidFill>
                <a:schemeClr val="bg2">
                  <a:lumMod val="2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華康采風體W3(P)" panose="03000300000000000000" pitchFamily="66" charset="-120"/>
              <a:ea typeface="華康采風體W3(P)" panose="030003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1123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08">
        <p15:prstTrans prst="airplane"/>
      </p:transition>
    </mc:Choice>
    <mc:Fallback>
      <p:transition spd="slow" advTm="9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587730"/>
          </a:xfrm>
        </p:spPr>
        <p:txBody>
          <a:bodyPr>
            <a:noAutofit/>
          </a:bodyPr>
          <a:lstStyle/>
          <a:p>
            <a:pPr algn="ctr"/>
            <a:r>
              <a:rPr lang="zh-TW" altLang="en-US" sz="8800" dirty="0" smtClean="0">
                <a:solidFill>
                  <a:srgbClr val="7030A0"/>
                </a:solidFill>
                <a:latin typeface="華康POP1體W7(P)" panose="02010600010101010101" pitchFamily="2" charset="-120"/>
                <a:ea typeface="華康POP1體W7(P)" panose="02010600010101010101" pitchFamily="2" charset="-120"/>
              </a:rPr>
              <a:t>特徵</a:t>
            </a:r>
            <a:endParaRPr lang="zh-TW" altLang="en-US" sz="8800" dirty="0">
              <a:solidFill>
                <a:srgbClr val="7030A0"/>
              </a:solidFill>
              <a:latin typeface="華康POP1體W7(P)" panose="02010600010101010101" pitchFamily="2" charset="-120"/>
              <a:ea typeface="華康POP1體W7(P)" panose="02010600010101010101" pitchFamily="2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622200" y="1123406"/>
            <a:ext cx="5569800" cy="62440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5500" dirty="0">
                <a:latin typeface="華康榜書體W8(P)" panose="03000800000000000000" pitchFamily="66" charset="-120"/>
                <a:ea typeface="華康榜書體W8(P)" panose="03000800000000000000" pitchFamily="66" charset="-120"/>
              </a:rPr>
              <a:t>降雨量高，每年降雨量超過</a:t>
            </a:r>
            <a:r>
              <a:rPr lang="en-US" altLang="zh-TW" sz="5500" dirty="0">
                <a:latin typeface="華康榜書體W8(P)" panose="03000800000000000000" pitchFamily="66" charset="-120"/>
                <a:ea typeface="華康榜書體W8(P)" panose="03000800000000000000" pitchFamily="66" charset="-120"/>
              </a:rPr>
              <a:t>2000</a:t>
            </a:r>
            <a:r>
              <a:rPr lang="zh-TW" altLang="en-US" sz="5500" dirty="0" smtClean="0">
                <a:latin typeface="華康榜書體W8(P)" panose="03000800000000000000" pitchFamily="66" charset="-120"/>
                <a:ea typeface="華康榜書體W8(P)" panose="03000800000000000000" pitchFamily="66" charset="-120"/>
              </a:rPr>
              <a:t>毫升。</a:t>
            </a:r>
            <a:r>
              <a:rPr lang="zh-TW" altLang="en-US" sz="55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榜書體W8(P)" panose="03000800000000000000" pitchFamily="66" charset="-120"/>
                <a:ea typeface="華康榜書體W8(P)" panose="03000800000000000000" pitchFamily="66" charset="-120"/>
              </a:rPr>
              <a:t>氣候</a:t>
            </a:r>
            <a:r>
              <a:rPr lang="zh-TW" altLang="en-US" sz="55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榜書體W8(P)" panose="03000800000000000000" pitchFamily="66" charset="-120"/>
                <a:ea typeface="華康榜書體W8(P)" panose="03000800000000000000" pitchFamily="66" charset="-120"/>
              </a:rPr>
              <a:t>穩定</a:t>
            </a:r>
            <a:r>
              <a:rPr lang="zh-TW" altLang="en-US" sz="5500" dirty="0">
                <a:latin typeface="華康榜書體W8(P)" panose="03000800000000000000" pitchFamily="66" charset="-120"/>
                <a:ea typeface="華康榜書體W8(P)" panose="03000800000000000000" pitchFamily="66" charset="-120"/>
              </a:rPr>
              <a:t>，由於陽光充足，因此</a:t>
            </a:r>
            <a:r>
              <a:rPr lang="zh-TW" altLang="en-US" sz="5500" dirty="0" smtClean="0">
                <a:latin typeface="華康榜書體W8(P)" panose="03000800000000000000" pitchFamily="66" charset="-120"/>
                <a:ea typeface="華康榜書體W8(P)" panose="03000800000000000000" pitchFamily="66" charset="-120"/>
              </a:rPr>
              <a:t>整年都</a:t>
            </a:r>
            <a:r>
              <a:rPr lang="zh-TW" altLang="en-US" sz="5500" dirty="0">
                <a:latin typeface="華康榜書體W8(P)" panose="03000800000000000000" pitchFamily="66" charset="-120"/>
                <a:ea typeface="華康榜書體W8(P)" panose="03000800000000000000" pitchFamily="66" charset="-120"/>
              </a:rPr>
              <a:t>很熱，同時助長了不同種類的植物。</a:t>
            </a:r>
          </a:p>
        </p:txBody>
      </p:sp>
      <p:pic>
        <p:nvPicPr>
          <p:cNvPr id="2" name="Picture 2" descr="https://cc.tvbs.com.tw/img/upload/2019/04/26/20190426094219-1d2efc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88" y="2024743"/>
            <a:ext cx="7171509" cy="40322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21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31">
        <p:split orient="vert"/>
      </p:transition>
    </mc:Choice>
    <mc:Fallback>
      <p:transition spd="slow" advTm="153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428509" y="512618"/>
            <a:ext cx="5763491" cy="68548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6000" dirty="0">
                <a:latin typeface="華康榜書體W8(P)" panose="03000800000000000000" pitchFamily="66" charset="-120"/>
                <a:ea typeface="華康榜書體W8(P)" panose="03000800000000000000" pitchFamily="66" charset="-120"/>
              </a:rPr>
              <a:t>由於現時有超過四分之一的現代藥物是由熱帶雨林植物所提煉，所以熱帶雨林也被稱為「</a:t>
            </a:r>
            <a:r>
              <a:rPr lang="zh-TW" altLang="en-US" sz="6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華康榜書體W8(P)" panose="03000800000000000000" pitchFamily="66" charset="-120"/>
                <a:ea typeface="華康榜書體W8(P)" panose="03000800000000000000" pitchFamily="66" charset="-120"/>
              </a:rPr>
              <a:t>世界上最大的藥房</a:t>
            </a:r>
            <a:r>
              <a:rPr lang="zh-TW" altLang="en-US" sz="6000" dirty="0">
                <a:latin typeface="華康榜書體W8(P)" panose="03000800000000000000" pitchFamily="66" charset="-120"/>
                <a:ea typeface="華康榜書體W8(P)" panose="03000800000000000000" pitchFamily="66" charset="-120"/>
              </a:rPr>
              <a:t>」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12" y="1593274"/>
            <a:ext cx="6897794" cy="43226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75394317"/>
      </p:ext>
    </p:extLst>
  </p:cSld>
  <p:clrMapOvr>
    <a:masterClrMapping/>
  </p:clrMapOvr>
  <p:transition spd="slow" advTm="153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434697" y="2509469"/>
            <a:ext cx="114561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0" b="1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gradFill>
                  <a:gsLst>
                    <a:gs pos="0">
                      <a:srgbClr val="FF0000"/>
                    </a:gs>
                    <a:gs pos="38000">
                      <a:schemeClr val="accent2">
                        <a:lumMod val="60000"/>
                        <a:lumOff val="40000"/>
                      </a:schemeClr>
                    </a:gs>
                    <a:gs pos="76000">
                      <a:schemeClr val="accent1">
                        <a:lumMod val="75000"/>
                      </a:schemeClr>
                    </a:gs>
                    <a:gs pos="52000">
                      <a:srgbClr val="FFFF00"/>
                    </a:gs>
                    <a:gs pos="100000">
                      <a:srgbClr val="7030A0"/>
                    </a:gs>
                  </a:gsLst>
                  <a:lin ang="5400000" scaled="1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流隸體(P)" panose="03000700000000000000" pitchFamily="66" charset="-120"/>
                <a:ea typeface="華康流隸體(P)" panose="03000700000000000000" pitchFamily="66" charset="-120"/>
              </a:rPr>
              <a:t>世界三大熱帶雨林</a:t>
            </a:r>
            <a:endParaRPr lang="zh-TW" altLang="en-US" sz="11000" b="1" dirty="0">
              <a:ln w="0">
                <a:solidFill>
                  <a:schemeClr val="bg1">
                    <a:lumMod val="95000"/>
                  </a:schemeClr>
                </a:solidFill>
              </a:ln>
              <a:gradFill>
                <a:gsLst>
                  <a:gs pos="0">
                    <a:srgbClr val="FF0000"/>
                  </a:gs>
                  <a:gs pos="38000">
                    <a:schemeClr val="accent2">
                      <a:lumMod val="60000"/>
                      <a:lumOff val="40000"/>
                    </a:schemeClr>
                  </a:gs>
                  <a:gs pos="76000">
                    <a:schemeClr val="accent1">
                      <a:lumMod val="75000"/>
                    </a:schemeClr>
                  </a:gs>
                  <a:gs pos="52000">
                    <a:srgbClr val="FFFF00"/>
                  </a:gs>
                  <a:gs pos="100000">
                    <a:srgbClr val="7030A0"/>
                  </a:gs>
                </a:gsLst>
                <a:lin ang="5400000" scaled="1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華康流隸體(P)" panose="03000700000000000000" pitchFamily="66" charset="-120"/>
              <a:ea typeface="華康流隸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4016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63">
        <p15:prstTrans prst="wind"/>
      </p:transition>
    </mc:Choice>
    <mc:Fallback>
      <p:transition spd="slow" advTm="5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6811" y="1797490"/>
            <a:ext cx="11058378" cy="49550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7200" dirty="0">
                <a:latin typeface="華康楷書體W5" panose="03000509000000000000" pitchFamily="65" charset="-120"/>
                <a:ea typeface="華康楷書體W5" panose="03000509000000000000" pitchFamily="65" charset="-120"/>
              </a:rPr>
              <a:t>巴西</a:t>
            </a:r>
            <a:r>
              <a:rPr lang="zh-TW" altLang="en-US" sz="7200" dirty="0" smtClean="0">
                <a:latin typeface="華康楷書體W5" panose="03000509000000000000" pitchFamily="65" charset="-120"/>
                <a:ea typeface="華康楷書體W5" panose="03000509000000000000" pitchFamily="65" charset="-120"/>
              </a:rPr>
              <a:t>境內的亞馬遜</a:t>
            </a:r>
            <a:r>
              <a:rPr lang="zh-TW" altLang="en-US" sz="7200" dirty="0">
                <a:latin typeface="華康楷書體W5" panose="03000509000000000000" pitchFamily="65" charset="-120"/>
                <a:ea typeface="華康楷書體W5" panose="03000509000000000000" pitchFamily="65" charset="-120"/>
              </a:rPr>
              <a:t>河</a:t>
            </a:r>
            <a:r>
              <a:rPr lang="zh-TW" altLang="en-US" sz="7200" dirty="0" smtClean="0">
                <a:latin typeface="華康楷書體W5" panose="03000509000000000000" pitchFamily="65" charset="-120"/>
                <a:ea typeface="華康楷書體W5" panose="03000509000000000000" pitchFamily="65" charset="-120"/>
              </a:rPr>
              <a:t>流域一帶</a:t>
            </a:r>
            <a:r>
              <a:rPr lang="zh-TW" altLang="en-US" sz="7200" dirty="0">
                <a:latin typeface="華康楷書體W5" panose="03000509000000000000" pitchFamily="65" charset="-120"/>
                <a:ea typeface="華康楷書體W5" panose="03000509000000000000" pitchFamily="65" charset="-120"/>
              </a:rPr>
              <a:t>的雨林</a:t>
            </a:r>
            <a:r>
              <a:rPr lang="zh-TW" altLang="en-US" sz="7200" dirty="0" smtClean="0">
                <a:latin typeface="華康楷書體W5" panose="03000509000000000000" pitchFamily="65" charset="-120"/>
                <a:ea typeface="華康楷書體W5" panose="03000509000000000000" pitchFamily="65" charset="-120"/>
              </a:rPr>
              <a:t>為</a:t>
            </a:r>
            <a:r>
              <a:rPr lang="zh-TW" altLang="en-US" sz="7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華康楷書體W5" panose="03000509000000000000" pitchFamily="65" charset="-120"/>
                <a:ea typeface="華康楷書體W5" panose="03000509000000000000" pitchFamily="65" charset="-120"/>
              </a:rPr>
              <a:t>世界最大</a:t>
            </a:r>
            <a:r>
              <a:rPr lang="zh-TW" altLang="en-US" sz="7200" dirty="0">
                <a:latin typeface="華康楷書體W5" panose="03000509000000000000" pitchFamily="65" charset="-120"/>
                <a:ea typeface="華康楷書體W5" panose="03000509000000000000" pitchFamily="65" charset="-120"/>
              </a:rPr>
              <a:t>。亞馬遜河流域橫跨赤道</a:t>
            </a:r>
            <a:r>
              <a:rPr lang="zh-TW" altLang="en-US" sz="7200" dirty="0" smtClean="0">
                <a:latin typeface="華康楷書體W5" panose="03000509000000000000" pitchFamily="65" charset="-120"/>
                <a:ea typeface="華康楷書體W5" panose="03000509000000000000" pitchFamily="65" charset="-120"/>
              </a:rPr>
              <a:t>南北，總面積約為</a:t>
            </a:r>
            <a:r>
              <a:rPr lang="en-US" altLang="zh-TW" sz="7200" dirty="0" smtClean="0">
                <a:latin typeface="華康楷書體W5" panose="03000509000000000000" pitchFamily="65" charset="-120"/>
                <a:ea typeface="華康楷書體W5" panose="03000509000000000000" pitchFamily="65" charset="-120"/>
              </a:rPr>
              <a:t>550</a:t>
            </a:r>
            <a:r>
              <a:rPr lang="zh-TW" altLang="en-US" sz="7200" dirty="0" smtClean="0">
                <a:latin typeface="華康楷書體W5" panose="03000509000000000000" pitchFamily="65" charset="-120"/>
                <a:ea typeface="華康楷書體W5" panose="03000509000000000000" pitchFamily="65" charset="-120"/>
              </a:rPr>
              <a:t>萬平方公里。</a:t>
            </a:r>
            <a:endParaRPr lang="zh-TW" altLang="en-US" sz="7200" dirty="0">
              <a:latin typeface="華康楷書體W5" panose="03000509000000000000" pitchFamily="65" charset="-120"/>
              <a:ea typeface="華康楷書體W5" panose="03000509000000000000" pitchFamily="65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683455" y="3088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8800" b="1" dirty="0">
                <a:solidFill>
                  <a:srgbClr val="FF0066"/>
                </a:solidFill>
                <a:latin typeface="華康寶風體W4(P)" panose="03000400000000000000" pitchFamily="66" charset="-120"/>
                <a:ea typeface="華康寶風體W4(P)" panose="03000400000000000000" pitchFamily="66" charset="-120"/>
              </a:rPr>
              <a:t>亞馬遜雨林 </a:t>
            </a:r>
          </a:p>
        </p:txBody>
      </p:sp>
    </p:spTree>
    <p:extLst>
      <p:ext uri="{BB962C8B-B14F-4D97-AF65-F5344CB8AC3E}">
        <p14:creationId xmlns:p14="http://schemas.microsoft.com/office/powerpoint/2010/main" val="3645282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987">
        <p15:prstTrans prst="fallOver"/>
      </p:transition>
    </mc:Choice>
    <mc:Fallback>
      <p:transition spd="slow" advTm="19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7963" y="1690688"/>
            <a:ext cx="10945837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7000" dirty="0">
                <a:solidFill>
                  <a:schemeClr val="bg2">
                    <a:lumMod val="10000"/>
                  </a:schemeClr>
                </a:solidFill>
                <a:latin typeface="華康楷書體W5" panose="03000509000000000000" pitchFamily="65" charset="-120"/>
                <a:ea typeface="華康楷書體W5" panose="03000509000000000000" pitchFamily="65" charset="-120"/>
              </a:rPr>
              <a:t>南北對稱的</a:t>
            </a:r>
            <a:r>
              <a:rPr lang="zh-TW" altLang="en-US" sz="7000" dirty="0" smtClean="0">
                <a:solidFill>
                  <a:schemeClr val="bg2">
                    <a:lumMod val="10000"/>
                  </a:schemeClr>
                </a:solidFill>
                <a:latin typeface="華康楷書體W5" panose="03000509000000000000" pitchFamily="65" charset="-120"/>
                <a:ea typeface="華康楷書體W5" panose="03000509000000000000" pitchFamily="65" charset="-120"/>
              </a:rPr>
              <a:t>氣候非洲</a:t>
            </a:r>
            <a:r>
              <a:rPr lang="zh-TW" altLang="en-US" sz="7000" dirty="0">
                <a:solidFill>
                  <a:schemeClr val="bg2">
                    <a:lumMod val="10000"/>
                  </a:schemeClr>
                </a:solidFill>
                <a:latin typeface="華康楷書體W5" panose="03000509000000000000" pitchFamily="65" charset="-120"/>
                <a:ea typeface="華康楷書體W5" panose="03000509000000000000" pitchFamily="65" charset="-120"/>
              </a:rPr>
              <a:t>因赤道橫貫大陸</a:t>
            </a:r>
            <a:r>
              <a:rPr lang="zh-TW" altLang="en-US" sz="7000" dirty="0" smtClean="0">
                <a:solidFill>
                  <a:schemeClr val="bg2">
                    <a:lumMod val="10000"/>
                  </a:schemeClr>
                </a:solidFill>
                <a:latin typeface="華康楷書體W5" panose="03000509000000000000" pitchFamily="65" charset="-120"/>
                <a:ea typeface="華康楷書體W5" panose="03000509000000000000" pitchFamily="65" charset="-120"/>
              </a:rPr>
              <a:t>中部，</a:t>
            </a:r>
            <a:r>
              <a:rPr lang="zh-TW" altLang="en-US" sz="7000" dirty="0">
                <a:solidFill>
                  <a:schemeClr val="bg2">
                    <a:lumMod val="10000"/>
                  </a:schemeClr>
                </a:solidFill>
                <a:latin typeface="華康楷書體W5" panose="03000509000000000000" pitchFamily="65" charset="-120"/>
                <a:ea typeface="華康楷書體W5" panose="03000509000000000000" pitchFamily="65" charset="-120"/>
              </a:rPr>
              <a:t>故有「熱帶大陸」之</a:t>
            </a:r>
            <a:r>
              <a:rPr lang="zh-TW" altLang="en-US" sz="7000" dirty="0" smtClean="0">
                <a:solidFill>
                  <a:schemeClr val="bg2">
                    <a:lumMod val="10000"/>
                  </a:schemeClr>
                </a:solidFill>
                <a:latin typeface="華康楷書體W5" panose="03000509000000000000" pitchFamily="65" charset="-120"/>
                <a:ea typeface="華康楷書體W5" panose="03000509000000000000" pitchFamily="65" charset="-120"/>
              </a:rPr>
              <a:t>稱。總面積約為</a:t>
            </a:r>
            <a:r>
              <a:rPr lang="en-US" altLang="zh-TW" sz="7000" dirty="0" smtClean="0">
                <a:solidFill>
                  <a:schemeClr val="bg2">
                    <a:lumMod val="10000"/>
                  </a:schemeClr>
                </a:solidFill>
                <a:latin typeface="華康楷書體W5" panose="03000509000000000000" pitchFamily="65" charset="-120"/>
                <a:ea typeface="華康楷書體W5" panose="03000509000000000000" pitchFamily="65" charset="-120"/>
              </a:rPr>
              <a:t>200</a:t>
            </a:r>
            <a:r>
              <a:rPr lang="zh-TW" altLang="en-US" sz="7000" dirty="0" smtClean="0">
                <a:solidFill>
                  <a:schemeClr val="bg2">
                    <a:lumMod val="10000"/>
                  </a:schemeClr>
                </a:solidFill>
                <a:latin typeface="華康楷書體W5" panose="03000509000000000000" pitchFamily="65" charset="-120"/>
                <a:ea typeface="華康楷書體W5" panose="03000509000000000000" pitchFamily="65" charset="-120"/>
              </a:rPr>
              <a:t>萬平方公里，為世界</a:t>
            </a:r>
            <a:r>
              <a:rPr lang="zh-TW" altLang="en-US" sz="7000" dirty="0" smtClean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華康楷書體W5" panose="03000509000000000000" pitchFamily="65" charset="-120"/>
                <a:ea typeface="華康楷書體W5" panose="03000509000000000000" pitchFamily="65" charset="-120"/>
              </a:rPr>
              <a:t>第二大</a:t>
            </a:r>
            <a:r>
              <a:rPr lang="zh-TW" altLang="en-US" sz="7000" dirty="0" smtClean="0">
                <a:solidFill>
                  <a:schemeClr val="bg2">
                    <a:lumMod val="10000"/>
                  </a:schemeClr>
                </a:solidFill>
                <a:latin typeface="華康楷書體W5" panose="03000509000000000000" pitchFamily="65" charset="-120"/>
                <a:ea typeface="華康楷書體W5" panose="03000509000000000000" pitchFamily="65" charset="-120"/>
              </a:rPr>
              <a:t>。</a:t>
            </a:r>
            <a:endParaRPr lang="zh-TW" altLang="en-US" sz="7000" dirty="0">
              <a:solidFill>
                <a:schemeClr val="bg2">
                  <a:lumMod val="10000"/>
                </a:schemeClr>
              </a:solidFill>
              <a:latin typeface="華康楷書體W5" panose="03000509000000000000" pitchFamily="65" charset="-120"/>
              <a:ea typeface="華康楷書體W5" panose="03000509000000000000" pitchFamily="65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8800" b="1" dirty="0">
                <a:solidFill>
                  <a:srgbClr val="FF0066"/>
                </a:solidFill>
                <a:latin typeface="華康寶風體W4(P)" panose="03000400000000000000" pitchFamily="66" charset="-120"/>
                <a:ea typeface="華康寶風體W4(P)" panose="03000400000000000000" pitchFamily="66" charset="-120"/>
              </a:rPr>
              <a:t>非洲赤道雨林</a:t>
            </a:r>
            <a:r>
              <a:rPr lang="zh-TW" altLang="en-US" sz="8800" dirty="0">
                <a:solidFill>
                  <a:srgbClr val="FF0066"/>
                </a:solidFill>
                <a:latin typeface="華康溜溜體W7(P)" panose="040F0700000000000000" pitchFamily="82" charset="-120"/>
                <a:ea typeface="華康溜溜體W7(P)" panose="040F0700000000000000" pitchFamily="82" charset="-12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91969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987">
        <p15:prstTrans prst="peelOff"/>
      </p:transition>
    </mc:Choice>
    <mc:Fallback>
      <p:transition spd="slow" advTm="19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3981" y="1479673"/>
            <a:ext cx="11522612" cy="5185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6200" dirty="0">
                <a:latin typeface="華康楷書體W5" panose="03000509000000000000" pitchFamily="65" charset="-120"/>
                <a:ea typeface="華康楷書體W5" panose="03000509000000000000" pitchFamily="65" charset="-120"/>
              </a:rPr>
              <a:t>婆羅</a:t>
            </a:r>
            <a:r>
              <a:rPr lang="zh-TW" altLang="en-US" sz="6200" dirty="0" smtClean="0">
                <a:latin typeface="華康楷書體W5" panose="03000509000000000000" pitchFamily="65" charset="-120"/>
                <a:ea typeface="華康楷書體W5" panose="03000509000000000000" pitchFamily="65" charset="-120"/>
              </a:rPr>
              <a:t>洲是分</a:t>
            </a:r>
            <a:r>
              <a:rPr lang="zh-TW" altLang="en-US" sz="6200" dirty="0">
                <a:latin typeface="華康楷書體W5" panose="03000509000000000000" pitchFamily="65" charset="-120"/>
                <a:ea typeface="華康楷書體W5" panose="03000509000000000000" pitchFamily="65" charset="-120"/>
              </a:rPr>
              <a:t>屬於三個國家的</a:t>
            </a:r>
            <a:r>
              <a:rPr lang="zh-TW" altLang="en-US" sz="6200" dirty="0" smtClean="0">
                <a:latin typeface="華康楷書體W5" panose="03000509000000000000" pitchFamily="65" charset="-120"/>
                <a:ea typeface="華康楷書體W5" panose="03000509000000000000" pitchFamily="65" charset="-120"/>
              </a:rPr>
              <a:t>島嶼，總面積約為</a:t>
            </a:r>
            <a:r>
              <a:rPr lang="en-US" altLang="zh-TW" sz="6200" dirty="0" smtClean="0">
                <a:latin typeface="華康楷書體W5" panose="03000509000000000000" pitchFamily="65" charset="-120"/>
                <a:ea typeface="華康楷書體W5" panose="03000509000000000000" pitchFamily="65" charset="-120"/>
              </a:rPr>
              <a:t>74</a:t>
            </a:r>
            <a:r>
              <a:rPr lang="zh-TW" altLang="en-US" sz="6200" dirty="0" smtClean="0">
                <a:latin typeface="華康楷書體W5" panose="03000509000000000000" pitchFamily="65" charset="-120"/>
                <a:ea typeface="華康楷書體W5" panose="03000509000000000000" pitchFamily="65" charset="-120"/>
              </a:rPr>
              <a:t>萬平方公里，為世界</a:t>
            </a:r>
            <a:r>
              <a:rPr lang="zh-TW" altLang="en-US" sz="62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華康楷書體W5" panose="03000509000000000000" pitchFamily="65" charset="-120"/>
                <a:ea typeface="華康楷書體W5" panose="03000509000000000000" pitchFamily="65" charset="-120"/>
              </a:rPr>
              <a:t>第三大</a:t>
            </a:r>
            <a:r>
              <a:rPr lang="zh-TW" altLang="en-US" sz="6200" dirty="0" smtClean="0">
                <a:latin typeface="華康楷書體W5" panose="03000509000000000000" pitchFamily="65" charset="-120"/>
                <a:ea typeface="華康楷書體W5" panose="03000509000000000000" pitchFamily="65" charset="-120"/>
              </a:rPr>
              <a:t>。</a:t>
            </a:r>
            <a:r>
              <a:rPr lang="zh-TW" altLang="en-US" sz="6200" dirty="0">
                <a:latin typeface="華康楷書體W5" panose="03000509000000000000" pitchFamily="65" charset="-120"/>
                <a:ea typeface="華康楷書體W5" panose="03000509000000000000" pitchFamily="65" charset="-120"/>
              </a:rPr>
              <a:t>這三個國家分別為印尼、馬來西亞和汶萊</a:t>
            </a:r>
            <a:r>
              <a:rPr lang="zh-TW" altLang="en-US" sz="6200" dirty="0" smtClean="0">
                <a:latin typeface="華康楷書體W5" panose="03000509000000000000" pitchFamily="65" charset="-120"/>
                <a:ea typeface="華康楷書體W5" panose="03000509000000000000" pitchFamily="65" charset="-120"/>
              </a:rPr>
              <a:t>。印尼</a:t>
            </a:r>
            <a:r>
              <a:rPr lang="zh-TW" altLang="en-US" sz="6200" dirty="0">
                <a:latin typeface="華康楷書體W5" panose="03000509000000000000" pitchFamily="65" charset="-120"/>
                <a:ea typeface="華康楷書體W5" panose="03000509000000000000" pitchFamily="65" charset="-120"/>
              </a:rPr>
              <a:t>的四個省占全島總面積的</a:t>
            </a:r>
            <a:r>
              <a:rPr lang="en-US" altLang="zh-TW" sz="6200" dirty="0">
                <a:latin typeface="華康楷書體W5" panose="03000509000000000000" pitchFamily="65" charset="-120"/>
                <a:ea typeface="華康楷書體W5" panose="03000509000000000000" pitchFamily="65" charset="-120"/>
              </a:rPr>
              <a:t>2/3</a:t>
            </a:r>
            <a:r>
              <a:rPr lang="zh-TW" altLang="en-US" sz="6200" dirty="0">
                <a:latin typeface="華康楷書體W5" panose="03000509000000000000" pitchFamily="65" charset="-120"/>
                <a:ea typeface="華康楷書體W5" panose="03000509000000000000" pitchFamily="65" charset="-120"/>
              </a:rPr>
              <a:t>，為最大的</a:t>
            </a:r>
            <a:r>
              <a:rPr lang="zh-TW" altLang="en-US" sz="6200" dirty="0" smtClean="0">
                <a:latin typeface="華康楷書體W5" panose="03000509000000000000" pitchFamily="65" charset="-120"/>
                <a:ea typeface="華康楷書體W5" panose="03000509000000000000" pitchFamily="65" charset="-120"/>
              </a:rPr>
              <a:t>一部分。</a:t>
            </a:r>
            <a:endParaRPr lang="zh-TW" altLang="en-US" sz="6200" dirty="0">
              <a:latin typeface="華康楷書體W5" panose="03000509000000000000" pitchFamily="65" charset="-120"/>
              <a:ea typeface="華康楷書體W5" panose="03000509000000000000" pitchFamily="65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707487" y="1541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dirty="0">
                <a:solidFill>
                  <a:srgbClr val="FF0066"/>
                </a:solidFill>
                <a:latin typeface="華康寶風體W4(P)" panose="03000400000000000000" pitchFamily="66" charset="-120"/>
                <a:ea typeface="華康寶風體W4(P)" panose="03000400000000000000" pitchFamily="66" charset="-120"/>
              </a:rPr>
              <a:t>婆羅洲赤道雨林</a:t>
            </a:r>
          </a:p>
        </p:txBody>
      </p:sp>
    </p:spTree>
    <p:extLst>
      <p:ext uri="{BB962C8B-B14F-4D97-AF65-F5344CB8AC3E}">
        <p14:creationId xmlns:p14="http://schemas.microsoft.com/office/powerpoint/2010/main" val="2978555657"/>
      </p:ext>
    </p:extLst>
  </p:cSld>
  <p:clrMapOvr>
    <a:masterClrMapping/>
  </p:clrMapOvr>
  <p:transition spd="med" advTm="198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831</TotalTime>
  <Words>560</Words>
  <Application>Microsoft Office PowerPoint</Application>
  <PresentationFormat>寬螢幕</PresentationFormat>
  <Paragraphs>51</Paragraphs>
  <Slides>32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27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60" baseType="lpstr">
      <vt:lpstr>華康POP1體W7(P)</vt:lpstr>
      <vt:lpstr>華康少女文字W7</vt:lpstr>
      <vt:lpstr>華康少女文字W7(P)</vt:lpstr>
      <vt:lpstr>華康妙風體W2(P)</vt:lpstr>
      <vt:lpstr>華康兒風體W4</vt:lpstr>
      <vt:lpstr>華康兒風體W4(P)</vt:lpstr>
      <vt:lpstr>華康采風體W3(P)</vt:lpstr>
      <vt:lpstr>華康流隸體(P)</vt:lpstr>
      <vt:lpstr>華康特粗楷體</vt:lpstr>
      <vt:lpstr>華康雅藝體W6(P)</vt:lpstr>
      <vt:lpstr>華康楷書體W5</vt:lpstr>
      <vt:lpstr>華康溜溜體W7(P)</vt:lpstr>
      <vt:lpstr>華康飾藝體W5(P)</vt:lpstr>
      <vt:lpstr>華康榜書體W8</vt:lpstr>
      <vt:lpstr>華康榜書體W8(P)</vt:lpstr>
      <vt:lpstr>華康談楷體W5(P)</vt:lpstr>
      <vt:lpstr>華康徽宗宮體W5</vt:lpstr>
      <vt:lpstr>華康隸書體W3外字集</vt:lpstr>
      <vt:lpstr>華康隸書體W5</vt:lpstr>
      <vt:lpstr>華康寶風體W4(P)</vt:lpstr>
      <vt:lpstr>華康鐵線龍門W3</vt:lpstr>
      <vt:lpstr>華康鐵線龍門W3(P)</vt:lpstr>
      <vt:lpstr>華康魔風體W4(P)</vt:lpstr>
      <vt:lpstr>新細明體</vt:lpstr>
      <vt:lpstr>Arial</vt:lpstr>
      <vt:lpstr>Calibri</vt:lpstr>
      <vt:lpstr>Calibri Light</vt:lpstr>
      <vt:lpstr>Office 佈景主題</vt:lpstr>
      <vt:lpstr>熱帶雨林</vt:lpstr>
      <vt:lpstr>分布地區</vt:lpstr>
      <vt:lpstr>PowerPoint 簡報</vt:lpstr>
      <vt:lpstr>特徵</vt:lpstr>
      <vt:lpstr>PowerPoint 簡報</vt:lpstr>
      <vt:lpstr>PowerPoint 簡報</vt:lpstr>
      <vt:lpstr>亞馬遜雨林 </vt:lpstr>
      <vt:lpstr>非洲赤道雨林 </vt:lpstr>
      <vt:lpstr>婆羅洲赤道雨林</vt:lpstr>
      <vt:lpstr>熱帶雨林動植物</vt:lpstr>
      <vt:lpstr>PowerPoint 簡報</vt:lpstr>
      <vt:lpstr>大嘴鳥</vt:lpstr>
      <vt:lpstr>紅眼樹蛙</vt:lpstr>
      <vt:lpstr>美洲豹</vt:lpstr>
      <vt:lpstr>川金絲猴</vt:lpstr>
      <vt:lpstr>皇帝絹毛猴</vt:lpstr>
      <vt:lpstr>食人魚</vt:lpstr>
      <vt:lpstr>大王花</vt:lpstr>
      <vt:lpstr>炸彈樹</vt:lpstr>
      <vt:lpstr>曼陀羅</vt:lpstr>
      <vt:lpstr>熱帶雨林減少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保護熱帶雨林</vt:lpstr>
      <vt:lpstr>原始雨林</vt:lpstr>
      <vt:lpstr>熱帶雨林好處</vt:lpstr>
      <vt:lpstr>PowerPoint 簡報</vt:lpstr>
      <vt:lpstr>資料/報告:22邱毓晨 PPT/報告:18鍾郁岑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熱帶雨林</dc:title>
  <dc:creator>Admin</dc:creator>
  <cp:lastModifiedBy>user</cp:lastModifiedBy>
  <cp:revision>106</cp:revision>
  <dcterms:created xsi:type="dcterms:W3CDTF">2019-04-26T13:19:13Z</dcterms:created>
  <dcterms:modified xsi:type="dcterms:W3CDTF">2019-05-06T04:58:42Z</dcterms:modified>
</cp:coreProperties>
</file>