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0" r:id="rId1"/>
  </p:sldMasterIdLst>
  <p:sldIdLst>
    <p:sldId id="256" r:id="rId2"/>
    <p:sldId id="265" r:id="rId3"/>
    <p:sldId id="273" r:id="rId4"/>
    <p:sldId id="266" r:id="rId5"/>
    <p:sldId id="272" r:id="rId6"/>
    <p:sldId id="257" r:id="rId7"/>
    <p:sldId id="258" r:id="rId8"/>
    <p:sldId id="259" r:id="rId9"/>
    <p:sldId id="261" r:id="rId10"/>
    <p:sldId id="274" r:id="rId11"/>
    <p:sldId id="263" r:id="rId12"/>
    <p:sldId id="270" r:id="rId13"/>
    <p:sldId id="275" r:id="rId14"/>
    <p:sldId id="276" r:id="rId15"/>
    <p:sldId id="264" r:id="rId16"/>
    <p:sldId id="267" r:id="rId17"/>
    <p:sldId id="268" r:id="rId18"/>
    <p:sldId id="269" r:id="rId19"/>
    <p:sldId id="271" r:id="rId20"/>
    <p:sldId id="260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預設章節" id="{43E8E150-5230-4D15-B4ED-4A54C70EDCEA}">
          <p14:sldIdLst>
            <p14:sldId id="256"/>
            <p14:sldId id="265"/>
            <p14:sldId id="273"/>
            <p14:sldId id="266"/>
            <p14:sldId id="272"/>
            <p14:sldId id="257"/>
            <p14:sldId id="258"/>
            <p14:sldId id="259"/>
            <p14:sldId id="261"/>
            <p14:sldId id="274"/>
            <p14:sldId id="263"/>
            <p14:sldId id="270"/>
            <p14:sldId id="275"/>
            <p14:sldId id="276"/>
          </p14:sldIdLst>
        </p14:section>
        <p14:section name="未命名的章節" id="{2C2A7070-360F-45A0-8C07-79F2DEE8E142}">
          <p14:sldIdLst/>
        </p14:section>
        <p14:section name="未命名的章節" id="{157417AF-D247-460F-8812-61585FDB103E}">
          <p14:sldIdLst>
            <p14:sldId id="264"/>
            <p14:sldId id="267"/>
            <p14:sldId id="268"/>
            <p14:sldId id="269"/>
            <p14:sldId id="271"/>
            <p14:sldId id="260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DE7FB"/>
    <a:srgbClr val="CBCF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C44E8-30CB-4982-BBC1-12B83B239DFF}" type="datetimeFigureOut">
              <a:rPr lang="zh-TW" altLang="en-US" smtClean="0"/>
              <a:t>2019/5/6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B6C4B-A72E-4704-84A0-8144B49A4883}" type="slidenum">
              <a:rPr lang="zh-TW" altLang="en-US" smtClean="0"/>
              <a:t>‹#›</a:t>
            </a:fld>
            <a:endParaRPr lang="zh-TW" altLang="en-US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0522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全景圖片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C44E8-30CB-4982-BBC1-12B83B239DFF}" type="datetimeFigureOut">
              <a:rPr lang="zh-TW" altLang="en-US" smtClean="0"/>
              <a:t>2019/5/6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B6C4B-A72E-4704-84A0-8144B49A488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901075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C44E8-30CB-4982-BBC1-12B83B239DFF}" type="datetimeFigureOut">
              <a:rPr lang="zh-TW" altLang="en-US" smtClean="0"/>
              <a:t>2019/5/6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B6C4B-A72E-4704-84A0-8144B49A488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489638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C44E8-30CB-4982-BBC1-12B83B239DFF}" type="datetimeFigureOut">
              <a:rPr lang="zh-TW" altLang="en-US" smtClean="0"/>
              <a:t>2019/5/6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B6C4B-A72E-4704-84A0-8144B49A4883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026418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C44E8-30CB-4982-BBC1-12B83B239DFF}" type="datetimeFigureOut">
              <a:rPr lang="zh-TW" altLang="en-US" smtClean="0"/>
              <a:t>2019/5/6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B6C4B-A72E-4704-84A0-8144B49A488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750674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zh-TW" altLang="en-US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C44E8-30CB-4982-BBC1-12B83B239DFF}" type="datetimeFigureOut">
              <a:rPr lang="zh-TW" altLang="en-US" smtClean="0"/>
              <a:t>2019/5/6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B6C4B-A72E-4704-84A0-8144B49A4883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54112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是非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zh-TW" altLang="en-US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C44E8-30CB-4982-BBC1-12B83B239DFF}" type="datetimeFigureOut">
              <a:rPr lang="zh-TW" altLang="en-US" smtClean="0"/>
              <a:t>2019/5/6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B6C4B-A72E-4704-84A0-8144B49A488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205358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C44E8-30CB-4982-BBC1-12B83B239DFF}" type="datetimeFigureOut">
              <a:rPr lang="zh-TW" altLang="en-US" smtClean="0"/>
              <a:t>2019/5/6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B6C4B-A72E-4704-84A0-8144B49A488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936221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C44E8-30CB-4982-BBC1-12B83B239DFF}" type="datetimeFigureOut">
              <a:rPr lang="zh-TW" altLang="en-US" smtClean="0"/>
              <a:t>2019/5/6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B6C4B-A72E-4704-84A0-8144B49A488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106382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C44E8-30CB-4982-BBC1-12B83B239DFF}" type="datetimeFigureOut">
              <a:rPr lang="zh-TW" altLang="en-US" smtClean="0"/>
              <a:t>2019/5/6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B6C4B-A72E-4704-84A0-8144B49A488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536579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C44E8-30CB-4982-BBC1-12B83B239DFF}" type="datetimeFigureOut">
              <a:rPr lang="zh-TW" altLang="en-US" smtClean="0"/>
              <a:t>2019/5/6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B6C4B-A72E-4704-84A0-8144B49A488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641618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C44E8-30CB-4982-BBC1-12B83B239DFF}" type="datetimeFigureOut">
              <a:rPr lang="zh-TW" altLang="en-US" smtClean="0"/>
              <a:t>2019/5/6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B6C4B-A72E-4704-84A0-8144B49A488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095208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C44E8-30CB-4982-BBC1-12B83B239DFF}" type="datetimeFigureOut">
              <a:rPr lang="zh-TW" altLang="en-US" smtClean="0"/>
              <a:t>2019/5/6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B6C4B-A72E-4704-84A0-8144B49A488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828325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C44E8-30CB-4982-BBC1-12B83B239DFF}" type="datetimeFigureOut">
              <a:rPr lang="zh-TW" altLang="en-US" smtClean="0"/>
              <a:t>2019/5/6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B6C4B-A72E-4704-84A0-8144B49A488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758261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C44E8-30CB-4982-BBC1-12B83B239DFF}" type="datetimeFigureOut">
              <a:rPr lang="zh-TW" altLang="en-US" smtClean="0"/>
              <a:t>2019/5/6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B6C4B-A72E-4704-84A0-8144B49A488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894003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C44E8-30CB-4982-BBC1-12B83B239DFF}" type="datetimeFigureOut">
              <a:rPr lang="zh-TW" altLang="en-US" smtClean="0"/>
              <a:t>2019/5/6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B6C4B-A72E-4704-84A0-8144B49A488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705318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C44E8-30CB-4982-BBC1-12B83B239DFF}" type="datetimeFigureOut">
              <a:rPr lang="zh-TW" altLang="en-US" smtClean="0"/>
              <a:t>2019/5/6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B6C4B-A72E-4704-84A0-8144B49A488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890515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C6DC44E8-30CB-4982-BBC1-12B83B239DFF}" type="datetimeFigureOut">
              <a:rPr lang="zh-TW" altLang="en-US" smtClean="0"/>
              <a:t>2019/5/6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CC4B6C4B-A72E-4704-84A0-8144B49A488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0822908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51" r:id="rId1"/>
    <p:sldLayoutId id="2147483852" r:id="rId2"/>
    <p:sldLayoutId id="2147483853" r:id="rId3"/>
    <p:sldLayoutId id="2147483854" r:id="rId4"/>
    <p:sldLayoutId id="2147483855" r:id="rId5"/>
    <p:sldLayoutId id="2147483856" r:id="rId6"/>
    <p:sldLayoutId id="2147483857" r:id="rId7"/>
    <p:sldLayoutId id="2147483858" r:id="rId8"/>
    <p:sldLayoutId id="2147483859" r:id="rId9"/>
    <p:sldLayoutId id="2147483860" r:id="rId10"/>
    <p:sldLayoutId id="2147483861" r:id="rId11"/>
    <p:sldLayoutId id="2147483862" r:id="rId12"/>
    <p:sldLayoutId id="2147483863" r:id="rId13"/>
    <p:sldLayoutId id="2147483864" r:id="rId14"/>
    <p:sldLayoutId id="2147483865" r:id="rId15"/>
    <p:sldLayoutId id="2147483866" r:id="rId16"/>
    <p:sldLayoutId id="214748386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s://v.qq.com/x/page/s08373zxxrf.html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28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4" name="Rectangle 83">
            <a:extLst>
              <a:ext uri="{FF2B5EF4-FFF2-40B4-BE49-F238E27FC236}">
                <a16:creationId xmlns:a16="http://schemas.microsoft.com/office/drawing/2014/main" id="{C5BDD1EA-D8C1-45AF-9F0A-14A2A137BA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BDAEEB70-3D23-4F6F-824B-163BAE9CBD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32710" y="628617"/>
            <a:ext cx="3971902" cy="3028983"/>
          </a:xfrm>
        </p:spPr>
        <p:txBody>
          <a:bodyPr>
            <a:normAutofit/>
          </a:bodyPr>
          <a:lstStyle/>
          <a:p>
            <a:r>
              <a:rPr lang="zh-TW" altLang="en-US">
                <a:latin typeface="標楷體" panose="03000509000000000000" pitchFamily="65" charset="-120"/>
                <a:ea typeface="標楷體" panose="03000509000000000000" pitchFamily="65" charset="-120"/>
              </a:rPr>
              <a:t>極地動物</a:t>
            </a:r>
            <a:br>
              <a:rPr lang="en-US" altLang="zh-TW"/>
            </a:br>
            <a:endParaRPr lang="zh-TW" altLang="en-US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CD351E7D-9823-4DA6-AEEE-4F6FB11E69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32709" y="3843868"/>
            <a:ext cx="2827315" cy="1564744"/>
          </a:xfrm>
        </p:spPr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86" name="Snip Diagonal Corner Rectangle 6">
            <a:extLst>
              <a:ext uri="{FF2B5EF4-FFF2-40B4-BE49-F238E27FC236}">
                <a16:creationId xmlns:a16="http://schemas.microsoft.com/office/drawing/2014/main" id="{14354E08-0068-48D7-A8AD-84C7B1CF58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4000" y="620722"/>
            <a:ext cx="6575496" cy="5286838"/>
          </a:xfrm>
          <a:prstGeom prst="snip2DiagRect">
            <a:avLst>
              <a:gd name="adj1" fmla="val 10787"/>
              <a:gd name="adj2" fmla="val 0"/>
            </a:avLst>
          </a:prstGeom>
          <a:solidFill>
            <a:schemeClr val="tx1"/>
          </a:solidFill>
          <a:ln>
            <a:noFill/>
          </a:ln>
          <a:effectLst>
            <a:innerShdw blurRad="57150" dist="38100" dir="14460000">
              <a:prstClr val="black">
                <a:alpha val="7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1" name="圖片 270">
            <a:extLst>
              <a:ext uri="{FF2B5EF4-FFF2-40B4-BE49-F238E27FC236}">
                <a16:creationId xmlns:a16="http://schemas.microsoft.com/office/drawing/2014/main" id="{2AE8571D-C499-41AE-A20F-5D7F13D67B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4" r="4174" b="-1"/>
          <a:stretch/>
        </p:blipFill>
        <p:spPr>
          <a:xfrm>
            <a:off x="-163523" y="-1139810"/>
            <a:ext cx="12369800" cy="8807901"/>
          </a:xfrm>
          <a:custGeom>
            <a:avLst/>
            <a:gdLst>
              <a:gd name="connsiteX0" fmla="*/ 534609 w 6245352"/>
              <a:gd name="connsiteY0" fmla="*/ 0 h 4956048"/>
              <a:gd name="connsiteX1" fmla="*/ 6245352 w 6245352"/>
              <a:gd name="connsiteY1" fmla="*/ 0 h 4956048"/>
              <a:gd name="connsiteX2" fmla="*/ 6245352 w 6245352"/>
              <a:gd name="connsiteY2" fmla="*/ 4421439 h 4956048"/>
              <a:gd name="connsiteX3" fmla="*/ 5710743 w 6245352"/>
              <a:gd name="connsiteY3" fmla="*/ 4956048 h 4956048"/>
              <a:gd name="connsiteX4" fmla="*/ 0 w 6245352"/>
              <a:gd name="connsiteY4" fmla="*/ 4956048 h 4956048"/>
              <a:gd name="connsiteX5" fmla="*/ 0 w 6245352"/>
              <a:gd name="connsiteY5" fmla="*/ 534609 h 4956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45352" h="4956048">
                <a:moveTo>
                  <a:pt x="534609" y="0"/>
                </a:moveTo>
                <a:lnTo>
                  <a:pt x="6245352" y="0"/>
                </a:lnTo>
                <a:lnTo>
                  <a:pt x="6245352" y="4421439"/>
                </a:lnTo>
                <a:lnTo>
                  <a:pt x="5710743" y="4956048"/>
                </a:lnTo>
                <a:lnTo>
                  <a:pt x="0" y="4956048"/>
                </a:lnTo>
                <a:lnTo>
                  <a:pt x="0" y="534609"/>
                </a:lnTo>
                <a:close/>
              </a:path>
            </a:pathLst>
          </a:custGeom>
        </p:spPr>
      </p:pic>
      <p:grpSp>
        <p:nvGrpSpPr>
          <p:cNvPr id="88" name="Group 87">
            <a:extLst>
              <a:ext uri="{FF2B5EF4-FFF2-40B4-BE49-F238E27FC236}">
                <a16:creationId xmlns:a16="http://schemas.microsoft.com/office/drawing/2014/main" id="{A779F34F-2960-4B81-BA08-445B6F6A0C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10A57ACC-416F-4A5D-B7F7-DDA9886A3A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26522B4F-50C4-4FCE-8AE2-3789D63ED3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2C3978FC-B5D1-42BE-B086-BC2A733D58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ACED99F1-340D-4970-8E66-3B28E92711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50A54E39-63C0-4847-A766-C6B74FEB48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72" name="圖片 271">
            <a:extLst>
              <a:ext uri="{FF2B5EF4-FFF2-40B4-BE49-F238E27FC236}">
                <a16:creationId xmlns:a16="http://schemas.microsoft.com/office/drawing/2014/main" id="{67ED412C-174B-456A-8DA3-DFD900F2B4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5653" y="-498593"/>
            <a:ext cx="4121253" cy="2487384"/>
          </a:xfrm>
          <a:prstGeom prst="rect">
            <a:avLst/>
          </a:prstGeom>
        </p:spPr>
      </p:pic>
      <p:pic>
        <p:nvPicPr>
          <p:cNvPr id="274" name="圖片 273">
            <a:extLst>
              <a:ext uri="{FF2B5EF4-FFF2-40B4-BE49-F238E27FC236}">
                <a16:creationId xmlns:a16="http://schemas.microsoft.com/office/drawing/2014/main" id="{629BACE4-FE52-4E9F-80DE-9A9B349EB9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94642" y="2404112"/>
            <a:ext cx="4230991" cy="4858933"/>
          </a:xfrm>
          <a:prstGeom prst="rect">
            <a:avLst/>
          </a:prstGeom>
        </p:spPr>
      </p:pic>
      <p:pic>
        <p:nvPicPr>
          <p:cNvPr id="275" name="圖片 274">
            <a:extLst>
              <a:ext uri="{FF2B5EF4-FFF2-40B4-BE49-F238E27FC236}">
                <a16:creationId xmlns:a16="http://schemas.microsoft.com/office/drawing/2014/main" id="{D26DD8AC-EEFD-4041-B7A2-7E00194FAE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00515" y="3773224"/>
            <a:ext cx="3353091" cy="3633531"/>
          </a:xfrm>
          <a:prstGeom prst="rect">
            <a:avLst/>
          </a:prstGeom>
        </p:spPr>
      </p:pic>
      <p:pic>
        <p:nvPicPr>
          <p:cNvPr id="276" name="圖片 275">
            <a:extLst>
              <a:ext uri="{FF2B5EF4-FFF2-40B4-BE49-F238E27FC236}">
                <a16:creationId xmlns:a16="http://schemas.microsoft.com/office/drawing/2014/main" id="{69583251-B22B-4735-8F1A-2C7F091015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69247">
            <a:off x="2094270" y="-620049"/>
            <a:ext cx="3615241" cy="3615241"/>
          </a:xfrm>
          <a:prstGeom prst="rect">
            <a:avLst/>
          </a:prstGeom>
        </p:spPr>
      </p:pic>
      <p:sp>
        <p:nvSpPr>
          <p:cNvPr id="277" name="矩形 276">
            <a:extLst>
              <a:ext uri="{FF2B5EF4-FFF2-40B4-BE49-F238E27FC236}">
                <a16:creationId xmlns:a16="http://schemas.microsoft.com/office/drawing/2014/main" id="{9547933E-6953-4769-A4DD-7385E7B98F9D}"/>
              </a:ext>
            </a:extLst>
          </p:cNvPr>
          <p:cNvSpPr/>
          <p:nvPr/>
        </p:nvSpPr>
        <p:spPr>
          <a:xfrm>
            <a:off x="4875151" y="2967335"/>
            <a:ext cx="3310502" cy="227754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88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極地</a:t>
            </a:r>
            <a:endParaRPr lang="en-US" altLang="zh-TW" sz="88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  <a:p>
            <a:pPr algn="ctr"/>
            <a:endParaRPr lang="zh-TW" altLang="en-U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279" name="矩形 278">
            <a:extLst>
              <a:ext uri="{FF2B5EF4-FFF2-40B4-BE49-F238E27FC236}">
                <a16:creationId xmlns:a16="http://schemas.microsoft.com/office/drawing/2014/main" id="{F13DA7CD-80E2-4004-B624-F3C22EDEE5A9}"/>
              </a:ext>
            </a:extLst>
          </p:cNvPr>
          <p:cNvSpPr/>
          <p:nvPr/>
        </p:nvSpPr>
        <p:spPr>
          <a:xfrm>
            <a:off x="3746636" y="4812187"/>
            <a:ext cx="5460332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48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組員</a:t>
            </a:r>
            <a:r>
              <a:rPr lang="en-US" altLang="zh-TW" sz="48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:</a:t>
            </a:r>
            <a:r>
              <a:rPr lang="zh-TW" altLang="en-US" sz="48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吳亮緹、黃絜、方泳築</a:t>
            </a:r>
            <a:endParaRPr lang="zh-TW" altLang="en-US" sz="48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223142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12D8CD66-6E34-4232-868C-F61EC84AF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BA1EDB24-D25E-4498-9742-07355DA2B1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0E5C3020-0F81-4919-9D1F-B6ED9A8353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83ECD783-8E88-4D10-99BD-C579F0CA2A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29EDE005-2618-4634-B693-DAB7F60138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C4252634-CD2F-416D-80D4-1C184472B0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內容版面配置區 3">
            <a:extLst>
              <a:ext uri="{FF2B5EF4-FFF2-40B4-BE49-F238E27FC236}">
                <a16:creationId xmlns:a16="http://schemas.microsoft.com/office/drawing/2014/main" id="{31608BAA-1645-4842-B946-76D7EE7B73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8708" b="15042"/>
          <a:stretch/>
        </p:blipFill>
        <p:spPr>
          <a:xfrm>
            <a:off x="-3155" y="-9256"/>
            <a:ext cx="12191980" cy="6857990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3D1172B1-D656-4D30-A320-827901B308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2895" y="-160206"/>
            <a:ext cx="4813142" cy="34452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4CF4DD2C-CB5F-4F3A-9354-6BA351A020C1}"/>
              </a:ext>
            </a:extLst>
          </p:cNvPr>
          <p:cNvSpPr/>
          <p:nvPr/>
        </p:nvSpPr>
        <p:spPr>
          <a:xfrm>
            <a:off x="4376692" y="212848"/>
            <a:ext cx="7981874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6600" dirty="0"/>
              <a:t>     </a:t>
            </a:r>
            <a:r>
              <a:rPr lang="zh-TW" altLang="en-US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豎琴海豹</a:t>
            </a:r>
            <a:endParaRPr lang="en-US" altLang="zh-TW" sz="6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zh-TW" alt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分布</a:t>
            </a:r>
            <a:r>
              <a:rPr lang="en-US" altLang="zh-TW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r>
              <a:rPr lang="zh-TW" alt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亞特蘭大以北到北冰洋間的極地地區。</a:t>
            </a:r>
            <a:endParaRPr lang="en-US" altLang="zh-TW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altLang="zh-TW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zh-TW" alt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主要食物</a:t>
            </a:r>
            <a:r>
              <a:rPr lang="en-US" altLang="zh-TW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r>
              <a:rPr lang="zh-TW" alt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鱈魚、香魚等</a:t>
            </a:r>
            <a:r>
              <a:rPr lang="en-US" altLang="zh-TW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</a:t>
            </a:r>
          </a:p>
          <a:p>
            <a:endParaRPr lang="en-US" altLang="zh-TW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zh-TW" alt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面臨危機</a:t>
            </a:r>
            <a:r>
              <a:rPr lang="en-US" altLang="zh-TW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r>
              <a:rPr lang="zh-TW" alt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身上的皮毛被做成皮草、布料</a:t>
            </a:r>
            <a:r>
              <a:rPr lang="en-US" altLang="zh-TW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</a:t>
            </a:r>
            <a:endParaRPr lang="zh-TW" alt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D574078D-047A-4CD4-A1F8-FDD3901DEB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269" y="3799643"/>
            <a:ext cx="3682908" cy="201536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D8F11684-6E05-4821-A8D7-18A31B16CB3F}"/>
              </a:ext>
            </a:extLst>
          </p:cNvPr>
          <p:cNvSpPr/>
          <p:nvPr/>
        </p:nvSpPr>
        <p:spPr>
          <a:xfrm>
            <a:off x="1605837" y="5815012"/>
            <a:ext cx="141577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鱈魚</a:t>
            </a:r>
          </a:p>
        </p:txBody>
      </p:sp>
    </p:spTree>
    <p:extLst>
      <p:ext uri="{BB962C8B-B14F-4D97-AF65-F5344CB8AC3E}">
        <p14:creationId xmlns:p14="http://schemas.microsoft.com/office/powerpoint/2010/main" val="32862004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12D8CD66-6E34-4232-868C-F61EC84AF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BA1EDB24-D25E-4498-9742-07355DA2B1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0E5C3020-0F81-4919-9D1F-B6ED9A8353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83ECD783-8E88-4D10-99BD-C579F0CA2A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29EDE005-2618-4634-B693-DAB7F60138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C4252634-CD2F-416D-80D4-1C184472B0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內容版面配置區 3">
            <a:hlinkClick r:id="rId2"/>
            <a:extLst>
              <a:ext uri="{FF2B5EF4-FFF2-40B4-BE49-F238E27FC236}">
                <a16:creationId xmlns:a16="http://schemas.microsoft.com/office/drawing/2014/main" id="{441E057C-4C71-49EE-B671-AF5977DCA7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16045"/>
          <a:stretch/>
        </p:blipFill>
        <p:spPr>
          <a:xfrm>
            <a:off x="-3155" y="-9256"/>
            <a:ext cx="12191980" cy="685799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E04D4CE1-E7FC-4D5B-B6EB-20E9BC3580BE}"/>
              </a:ext>
            </a:extLst>
          </p:cNvPr>
          <p:cNvSpPr/>
          <p:nvPr/>
        </p:nvSpPr>
        <p:spPr>
          <a:xfrm>
            <a:off x="1271163" y="3221336"/>
            <a:ext cx="996939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5400" b="1" cap="none" spc="50" dirty="0">
                <a:ln w="0"/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美麗，</a:t>
            </a:r>
            <a:r>
              <a:rPr lang="zh-TW" altLang="en-US" sz="5400" b="1" cap="none" spc="50" dirty="0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但卻有著不為人知的哀愁</a:t>
            </a:r>
          </a:p>
        </p:txBody>
      </p:sp>
    </p:spTree>
    <p:extLst>
      <p:ext uri="{BB962C8B-B14F-4D97-AF65-F5344CB8AC3E}">
        <p14:creationId xmlns:p14="http://schemas.microsoft.com/office/powerpoint/2010/main" val="18013221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779E158D-D8F9-48BD-92A4-9B46E60AB9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1312" y="1270000"/>
            <a:ext cx="6086476" cy="4057651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F503BD97-BD89-46C4-B168-B89716E52F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4" name="內容版面配置區 3">
            <a:extLst>
              <a:ext uri="{FF2B5EF4-FFF2-40B4-BE49-F238E27FC236}">
                <a16:creationId xmlns:a16="http://schemas.microsoft.com/office/drawing/2014/main" id="{6A2DE6DC-F3B3-449A-B885-78E5E0E875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38124" y="1977795"/>
            <a:ext cx="5183188" cy="3194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3653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>
            <a:extLst>
              <a:ext uri="{FF2B5EF4-FFF2-40B4-BE49-F238E27FC236}">
                <a16:creationId xmlns:a16="http://schemas.microsoft.com/office/drawing/2014/main" id="{12D8CD66-6E34-4232-868C-F61EC84AF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BA1EDB24-D25E-4498-9742-07355DA2B1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0E5C3020-0F81-4919-9D1F-B6ED9A8353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83ECD783-8E88-4D10-99BD-C579F0CA2A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29EDE005-2618-4634-B693-DAB7F60138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C4252634-CD2F-416D-80D4-1C184472B0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" name="內容版面配置區 5">
            <a:extLst>
              <a:ext uri="{FF2B5EF4-FFF2-40B4-BE49-F238E27FC236}">
                <a16:creationId xmlns:a16="http://schemas.microsoft.com/office/drawing/2014/main" id="{75AF6001-12C9-4522-8D54-8933529FE1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071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1381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12D8CD66-6E34-4232-868C-F61EC84AF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BA1EDB24-D25E-4498-9742-07355DA2B1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0E5C3020-0F81-4919-9D1F-B6ED9A8353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83ECD783-8E88-4D10-99BD-C579F0CA2A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29EDE005-2618-4634-B693-DAB7F60138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C4252634-CD2F-416D-80D4-1C184472B0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內容版面配置區 3">
            <a:extLst>
              <a:ext uri="{FF2B5EF4-FFF2-40B4-BE49-F238E27FC236}">
                <a16:creationId xmlns:a16="http://schemas.microsoft.com/office/drawing/2014/main" id="{B6FE7DBE-A8DF-4CF3-95A6-51A6099724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297" b="4245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4A347B27-1889-47E6-944B-C85D0A797E39}"/>
              </a:ext>
            </a:extLst>
          </p:cNvPr>
          <p:cNvSpPr/>
          <p:nvPr/>
        </p:nvSpPr>
        <p:spPr>
          <a:xfrm>
            <a:off x="1502437" y="2967335"/>
            <a:ext cx="91871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5400" b="1" dirty="0">
                <a:ln w="22225">
                  <a:solidFill>
                    <a:srgbClr val="002060"/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極地，不斷的被破壞，原因</a:t>
            </a:r>
            <a:r>
              <a:rPr lang="en-US" altLang="zh-TW" sz="5400" b="1" dirty="0">
                <a:ln w="22225">
                  <a:solidFill>
                    <a:srgbClr val="002060"/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</a:t>
            </a:r>
            <a:endParaRPr lang="zh-TW" altLang="en-US" sz="5400" b="1" cap="none" spc="0" dirty="0">
              <a:ln w="22225">
                <a:solidFill>
                  <a:srgbClr val="002060"/>
                </a:solidFill>
                <a:prstDash val="solid"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143174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12D8CD66-6E34-4232-868C-F61EC84AF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BA1EDB24-D25E-4498-9742-07355DA2B1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0E5C3020-0F81-4919-9D1F-B6ED9A8353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83ECD783-8E88-4D10-99BD-C579F0CA2A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29EDE005-2618-4634-B693-DAB7F60138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C4252634-CD2F-416D-80D4-1C184472B0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內容版面配置區 3">
            <a:extLst>
              <a:ext uri="{FF2B5EF4-FFF2-40B4-BE49-F238E27FC236}">
                <a16:creationId xmlns:a16="http://schemas.microsoft.com/office/drawing/2014/main" id="{C0A57163-82C1-47A4-AED3-5345F771F0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3299" b="19336"/>
          <a:stretch/>
        </p:blipFill>
        <p:spPr>
          <a:xfrm>
            <a:off x="-3155" y="10"/>
            <a:ext cx="12191980" cy="685799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0F901B04-F5BE-4E7F-815D-19FB1D024D84}"/>
              </a:ext>
            </a:extLst>
          </p:cNvPr>
          <p:cNvSpPr/>
          <p:nvPr/>
        </p:nvSpPr>
        <p:spPr>
          <a:xfrm>
            <a:off x="400050" y="2184820"/>
            <a:ext cx="1163955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8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捕漁船隊向大海丟進大量的垃圾，尤其是塑膠製品，常會綑住極地動物。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E5294601-7996-406B-8C65-C1452815EFA3}"/>
              </a:ext>
            </a:extLst>
          </p:cNvPr>
          <p:cNvSpPr/>
          <p:nvPr/>
        </p:nvSpPr>
        <p:spPr>
          <a:xfrm>
            <a:off x="4263617" y="607667"/>
            <a:ext cx="387798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7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塑膠垃圾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2E314FC9-336F-4F76-9CC0-6D7D344B9F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049" y="3683001"/>
            <a:ext cx="5515381" cy="31203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圖片 1">
            <a:extLst>
              <a:ext uri="{FF2B5EF4-FFF2-40B4-BE49-F238E27FC236}">
                <a16:creationId xmlns:a16="http://schemas.microsoft.com/office/drawing/2014/main" id="{4919456D-7E4F-4663-ADF9-5806410F97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3102" y="3919200"/>
            <a:ext cx="4392964" cy="2449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8420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12D8CD66-6E34-4232-868C-F61EC84AF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BA1EDB24-D25E-4498-9742-07355DA2B1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0E5C3020-0F81-4919-9D1F-B6ED9A8353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83ECD783-8E88-4D10-99BD-C579F0CA2A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29EDE005-2618-4634-B693-DAB7F60138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C4252634-CD2F-416D-80D4-1C184472B0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" name="圖片 3">
            <a:extLst>
              <a:ext uri="{FF2B5EF4-FFF2-40B4-BE49-F238E27FC236}">
                <a16:creationId xmlns:a16="http://schemas.microsoft.com/office/drawing/2014/main" id="{971F9FC5-6036-4007-9625-89363E7BD9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9693" b="7281"/>
          <a:stretch/>
        </p:blipFill>
        <p:spPr>
          <a:xfrm>
            <a:off x="20738" y="-9256"/>
            <a:ext cx="12191980" cy="68579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D70B1E62-CC94-409D-8EC9-9DC986BF4959}"/>
              </a:ext>
            </a:extLst>
          </p:cNvPr>
          <p:cNvSpPr/>
          <p:nvPr/>
        </p:nvSpPr>
        <p:spPr>
          <a:xfrm>
            <a:off x="1171852" y="248574"/>
            <a:ext cx="8750533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7200" dirty="0">
                <a:solidFill>
                  <a:srgbClr val="0070C0"/>
                </a:solidFill>
              </a:rPr>
              <a:t>冰山融化</a:t>
            </a:r>
            <a:endParaRPr lang="en-US" altLang="zh-TW" sz="7200" dirty="0">
              <a:solidFill>
                <a:srgbClr val="0070C0"/>
              </a:solidFill>
            </a:endParaRPr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r>
              <a:rPr lang="zh-TW" altLang="en-US" sz="4800" b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冰山融化會導致南北極動物滅絕、許多國家地區將被淹沒等災難</a:t>
            </a: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22643EF8-E520-419A-896F-26BBA05746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2561" y="3876145"/>
            <a:ext cx="4200251" cy="25939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id="{1E194EE9-B98C-4CF2-9C47-62D20FF23E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" y="4233333"/>
            <a:ext cx="4101879" cy="21783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40780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12D8CD66-6E34-4232-868C-F61EC84AF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BA1EDB24-D25E-4498-9742-07355DA2B1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0E5C3020-0F81-4919-9D1F-B6ED9A8353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83ECD783-8E88-4D10-99BD-C579F0CA2A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29EDE005-2618-4634-B693-DAB7F60138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C4252634-CD2F-416D-80D4-1C184472B0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" name="圖片 3">
            <a:extLst>
              <a:ext uri="{FF2B5EF4-FFF2-40B4-BE49-F238E27FC236}">
                <a16:creationId xmlns:a16="http://schemas.microsoft.com/office/drawing/2014/main" id="{ACDCCA14-295C-4170-B0CF-4A97DE8C56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D850D267-8F44-4DB7-AA5D-9E63E3871628}"/>
              </a:ext>
            </a:extLst>
          </p:cNvPr>
          <p:cNvSpPr/>
          <p:nvPr/>
        </p:nvSpPr>
        <p:spPr>
          <a:xfrm>
            <a:off x="168676" y="2157273"/>
            <a:ext cx="120233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7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或許無法恢復，</a:t>
            </a:r>
            <a:r>
              <a:rPr lang="zh-TW" altLang="en-US" sz="7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但可以改善。</a:t>
            </a:r>
          </a:p>
        </p:txBody>
      </p:sp>
    </p:spTree>
    <p:extLst>
      <p:ext uri="{BB962C8B-B14F-4D97-AF65-F5344CB8AC3E}">
        <p14:creationId xmlns:p14="http://schemas.microsoft.com/office/powerpoint/2010/main" val="36351071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12D8CD66-6E34-4232-868C-F61EC84AF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BA1EDB24-D25E-4498-9742-07355DA2B1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0E5C3020-0F81-4919-9D1F-B6ED9A8353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83ECD783-8E88-4D10-99BD-C579F0CA2A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29EDE005-2618-4634-B693-DAB7F60138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C4252634-CD2F-416D-80D4-1C184472B0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" name="內容版面配置區 5">
            <a:extLst>
              <a:ext uri="{FF2B5EF4-FFF2-40B4-BE49-F238E27FC236}">
                <a16:creationId xmlns:a16="http://schemas.microsoft.com/office/drawing/2014/main" id="{371422B1-E666-4A93-AEDC-4A23D3F6D6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91" r="1012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940AC8EB-3A5B-40CB-945D-13E77BF43E3C}"/>
              </a:ext>
            </a:extLst>
          </p:cNvPr>
          <p:cNvSpPr/>
          <p:nvPr/>
        </p:nvSpPr>
        <p:spPr>
          <a:xfrm>
            <a:off x="-2894120" y="796161"/>
            <a:ext cx="15183655" cy="424731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5400" b="1" dirty="0">
                <a:ln w="12700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方法</a:t>
            </a:r>
            <a:r>
              <a:rPr lang="en-US" altLang="zh-TW" sz="5400" b="1" dirty="0">
                <a:ln w="12700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pPr algn="ctr"/>
            <a:r>
              <a:rPr lang="en-US" altLang="zh-TW" sz="5400" b="1" dirty="0">
                <a:ln w="12700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</a:t>
            </a:r>
            <a:r>
              <a:rPr lang="zh-TW" altLang="en-US" sz="5400" b="1" dirty="0">
                <a:ln w="12700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隨手關燈</a:t>
            </a:r>
            <a:endParaRPr lang="en-US" altLang="zh-TW" sz="5400" b="1" dirty="0">
              <a:ln w="12700" cmpd="sng">
                <a:solidFill>
                  <a:schemeClr val="accent1">
                    <a:lumMod val="50000"/>
                  </a:schemeClr>
                </a:solidFill>
                <a:prstDash val="solid"/>
              </a:ln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zh-TW" altLang="en-US" sz="5400" b="1" dirty="0">
                <a:ln w="12700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</a:t>
            </a:r>
            <a:r>
              <a:rPr lang="en-US" altLang="zh-TW" sz="5400" b="1" dirty="0">
                <a:ln w="12700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</a:t>
            </a:r>
            <a:r>
              <a:rPr lang="zh-TW" altLang="en-US" sz="5400" b="1" dirty="0">
                <a:ln w="12700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超過</a:t>
            </a:r>
            <a:r>
              <a:rPr lang="en-US" altLang="zh-TW" sz="5400" b="1" dirty="0">
                <a:ln w="12700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30</a:t>
            </a:r>
            <a:r>
              <a:rPr lang="zh-TW" altLang="en-US" sz="5400" b="1" dirty="0">
                <a:ln w="12700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度才開冷氣</a:t>
            </a:r>
            <a:endParaRPr lang="en-US" altLang="zh-TW" sz="5400" b="1" dirty="0">
              <a:ln w="12700" cmpd="sng">
                <a:solidFill>
                  <a:schemeClr val="accent1">
                    <a:lumMod val="50000"/>
                  </a:schemeClr>
                </a:solidFill>
                <a:prstDash val="solid"/>
              </a:ln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zh-TW" altLang="en-US" sz="5400" b="1" dirty="0">
                <a:ln w="12700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</a:t>
            </a:r>
            <a:r>
              <a:rPr lang="en-US" altLang="zh-TW" sz="5400" b="1" dirty="0">
                <a:ln w="12700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</a:t>
            </a:r>
            <a:r>
              <a:rPr lang="zh-TW" altLang="en-US" sz="5400" b="1" dirty="0">
                <a:ln w="12700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多搭乘大眾運輸系統</a:t>
            </a:r>
            <a:endParaRPr lang="en-US" altLang="zh-TW" sz="5400" b="1" dirty="0">
              <a:ln w="12700" cmpd="sng">
                <a:solidFill>
                  <a:schemeClr val="accent1">
                    <a:lumMod val="50000"/>
                  </a:schemeClr>
                </a:solidFill>
                <a:prstDash val="solid"/>
              </a:ln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zh-TW" altLang="en-US" sz="54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B1CA2E2E-B185-494D-958A-DE3A57E20F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225" y="3968459"/>
            <a:ext cx="2669559" cy="26695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3865328A-7713-4578-9A11-7E16F11771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2723" y="4100529"/>
            <a:ext cx="3694189" cy="23768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2533D23F-AF72-4A54-A762-B6A8716553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23235" y="4385444"/>
            <a:ext cx="4107763" cy="20137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792237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12D8CD66-6E34-4232-868C-F61EC84AF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BA1EDB24-D25E-4498-9742-07355DA2B1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0E5C3020-0F81-4919-9D1F-B6ED9A8353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83ECD783-8E88-4D10-99BD-C579F0CA2A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29EDE005-2618-4634-B693-DAB7F60138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C4252634-CD2F-416D-80D4-1C184472B0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內容版面配置區 2">
            <a:extLst>
              <a:ext uri="{FF2B5EF4-FFF2-40B4-BE49-F238E27FC236}">
                <a16:creationId xmlns:a16="http://schemas.microsoft.com/office/drawing/2014/main" id="{16A13BB4-7060-45B2-9D82-1F5DB521E8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8952" b="1604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1D03351C-1B14-429E-B60F-CC95D6404C57}"/>
              </a:ext>
            </a:extLst>
          </p:cNvPr>
          <p:cNvSpPr/>
          <p:nvPr/>
        </p:nvSpPr>
        <p:spPr>
          <a:xfrm>
            <a:off x="2220787" y="2505670"/>
            <a:ext cx="79961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5400" b="1" dirty="0">
                <a:ln w="1270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讓我們一起保護極地生態</a:t>
            </a:r>
            <a:r>
              <a:rPr lang="en-US" altLang="zh-TW" sz="5400" b="1" dirty="0">
                <a:ln w="1270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4645321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12D8CD66-6E34-4232-868C-F61EC84AF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BA1EDB24-D25E-4498-9742-07355DA2B1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0E5C3020-0F81-4919-9D1F-B6ED9A8353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83ECD783-8E88-4D10-99BD-C579F0CA2A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29EDE005-2618-4634-B693-DAB7F60138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C4252634-CD2F-416D-80D4-1C184472B0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內容版面配置區 3">
            <a:extLst>
              <a:ext uri="{FF2B5EF4-FFF2-40B4-BE49-F238E27FC236}">
                <a16:creationId xmlns:a16="http://schemas.microsoft.com/office/drawing/2014/main" id="{73976006-909B-404B-AAA6-FD1C8A7250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5730"/>
          <a:stretch/>
        </p:blipFill>
        <p:spPr>
          <a:xfrm>
            <a:off x="-3155" y="-9256"/>
            <a:ext cx="12191980" cy="685799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1CC491BF-EA0F-4D30-9A47-7B6104463E3B}"/>
              </a:ext>
            </a:extLst>
          </p:cNvPr>
          <p:cNvSpPr/>
          <p:nvPr/>
        </p:nvSpPr>
        <p:spPr>
          <a:xfrm>
            <a:off x="158112" y="895620"/>
            <a:ext cx="11869445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極地特色</a:t>
            </a:r>
            <a:endParaRPr lang="en-US" altLang="zh-TW" sz="6600" dirty="0">
              <a:solidFill>
                <a:schemeClr val="bg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zh-TW" altLang="en-US" sz="66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  <a:r>
              <a:rPr lang="zh-TW" altLang="en-US" sz="6600" dirty="0"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極地晝夜的長短隨季節有很大的變化。在極地的申心點附近，半年全是白晝，而另半年則全是夜晚</a:t>
            </a:r>
            <a:r>
              <a:rPr lang="zh-TW" altLang="en-US" sz="6000" dirty="0"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。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BC8ED18D-520F-4BDE-AFBA-E9D19BF291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8010" y="-808043"/>
            <a:ext cx="4270181" cy="27541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908833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12D8CD66-6E34-4232-868C-F61EC84AF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BA1EDB24-D25E-4498-9742-07355DA2B1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0E5C3020-0F81-4919-9D1F-B6ED9A8353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83ECD783-8E88-4D10-99BD-C579F0CA2A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29EDE005-2618-4634-B693-DAB7F60138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C4252634-CD2F-416D-80D4-1C184472B0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矩形 6">
            <a:extLst>
              <a:ext uri="{FF2B5EF4-FFF2-40B4-BE49-F238E27FC236}">
                <a16:creationId xmlns:a16="http://schemas.microsoft.com/office/drawing/2014/main" id="{C689DDBF-5781-461A-B585-ECE71B64E909}"/>
              </a:ext>
            </a:extLst>
          </p:cNvPr>
          <p:cNvSpPr/>
          <p:nvPr/>
        </p:nvSpPr>
        <p:spPr>
          <a:xfrm>
            <a:off x="2858575" y="2967335"/>
            <a:ext cx="6474849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zh-TW" altLang="en-US" sz="5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謝謝大家</a:t>
            </a:r>
            <a:r>
              <a:rPr lang="en-US" altLang="zh-TW" sz="5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!!!</a:t>
            </a:r>
            <a:endParaRPr lang="zh-TW" altLang="en-US" sz="5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26" name="內容版面配置區 25">
            <a:extLst>
              <a:ext uri="{FF2B5EF4-FFF2-40B4-BE49-F238E27FC236}">
                <a16:creationId xmlns:a16="http://schemas.microsoft.com/office/drawing/2014/main" id="{9C8A5AA6-624C-47E7-8E85-9C3444ADC1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48574" y="-1177549"/>
            <a:ext cx="12854866" cy="8118863"/>
          </a:xfrm>
          <a:prstGeom prst="rect">
            <a:avLst/>
          </a:prstGeom>
        </p:spPr>
      </p:pic>
      <p:sp>
        <p:nvSpPr>
          <p:cNvPr id="27" name="文字方塊 26">
            <a:extLst>
              <a:ext uri="{FF2B5EF4-FFF2-40B4-BE49-F238E27FC236}">
                <a16:creationId xmlns:a16="http://schemas.microsoft.com/office/drawing/2014/main" id="{40E1B6DD-C2FE-4E94-A7B3-5E1A1F0E3D36}"/>
              </a:ext>
            </a:extLst>
          </p:cNvPr>
          <p:cNvSpPr txBox="1"/>
          <p:nvPr/>
        </p:nvSpPr>
        <p:spPr>
          <a:xfrm>
            <a:off x="816747" y="1660125"/>
            <a:ext cx="9122846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TW" altLang="en-US" sz="9600" b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謝謝大家</a:t>
            </a:r>
            <a:r>
              <a:rPr lang="en-US" altLang="zh-TW" sz="9600" b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!!!</a:t>
            </a:r>
            <a:endParaRPr lang="zh-TW" altLang="en-US" sz="9600" b="1" dirty="0"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pic>
        <p:nvPicPr>
          <p:cNvPr id="28" name="圖片 27">
            <a:extLst>
              <a:ext uri="{FF2B5EF4-FFF2-40B4-BE49-F238E27FC236}">
                <a16:creationId xmlns:a16="http://schemas.microsoft.com/office/drawing/2014/main" id="{F63310A3-F64A-4706-889E-414FD171F5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74631" y="2589101"/>
            <a:ext cx="3048000" cy="3048000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41982925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3D01916-74C8-4AE4-8E62-2E358041B6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0E4B83C8-2F3B-48E6-8997-C1C74D5AE5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zh-TW" altLang="en-US" dirty="0">
              <a:solidFill>
                <a:srgbClr val="FF0000"/>
              </a:solidFill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058B6995-2A9C-4C4D-B766-CEA51F758D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0615" y="1598799"/>
            <a:ext cx="6934200" cy="3518847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63E18B3F-CDD9-413F-A0AA-6B68AB5BE1D5}"/>
              </a:ext>
            </a:extLst>
          </p:cNvPr>
          <p:cNvSpPr/>
          <p:nvPr/>
        </p:nvSpPr>
        <p:spPr>
          <a:xfrm>
            <a:off x="4166581" y="5718999"/>
            <a:ext cx="15696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5400" b="1" cap="none" spc="0" dirty="0">
                <a:ln w="22225">
                  <a:solidFill>
                    <a:srgbClr val="FFC000"/>
                  </a:solidFill>
                  <a:prstDash val="solid"/>
                </a:ln>
                <a:solidFill>
                  <a:srgbClr val="FFFF00"/>
                </a:solidFill>
                <a:effectLst/>
              </a:rPr>
              <a:t>南極</a:t>
            </a:r>
          </a:p>
        </p:txBody>
      </p:sp>
      <p:sp>
        <p:nvSpPr>
          <p:cNvPr id="10" name="箭號: 向上 9">
            <a:extLst>
              <a:ext uri="{FF2B5EF4-FFF2-40B4-BE49-F238E27FC236}">
                <a16:creationId xmlns:a16="http://schemas.microsoft.com/office/drawing/2014/main" id="{4E1C488A-355F-4C18-AA4A-81B8E80D9431}"/>
              </a:ext>
            </a:extLst>
          </p:cNvPr>
          <p:cNvSpPr/>
          <p:nvPr/>
        </p:nvSpPr>
        <p:spPr>
          <a:xfrm>
            <a:off x="4785064" y="5214066"/>
            <a:ext cx="488272" cy="529786"/>
          </a:xfrm>
          <a:prstGeom prst="up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EBDAC080-06FE-435D-A492-9742EA844604}"/>
              </a:ext>
            </a:extLst>
          </p:cNvPr>
          <p:cNvSpPr/>
          <p:nvPr/>
        </p:nvSpPr>
        <p:spPr>
          <a:xfrm>
            <a:off x="4332883" y="214043"/>
            <a:ext cx="15696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5400" b="1" cap="none" spc="0" dirty="0">
                <a:ln w="12700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北極</a:t>
            </a:r>
          </a:p>
        </p:txBody>
      </p:sp>
      <p:sp>
        <p:nvSpPr>
          <p:cNvPr id="12" name="箭號: 向下 11">
            <a:extLst>
              <a:ext uri="{FF2B5EF4-FFF2-40B4-BE49-F238E27FC236}">
                <a16:creationId xmlns:a16="http://schemas.microsoft.com/office/drawing/2014/main" id="{AC30D0D0-DBBA-468A-A14E-DE6497E97570}"/>
              </a:ext>
            </a:extLst>
          </p:cNvPr>
          <p:cNvSpPr/>
          <p:nvPr/>
        </p:nvSpPr>
        <p:spPr>
          <a:xfrm>
            <a:off x="4884545" y="999079"/>
            <a:ext cx="466339" cy="413455"/>
          </a:xfrm>
          <a:prstGeom prst="down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04324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12D8CD66-6E34-4232-868C-F61EC84AF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BA1EDB24-D25E-4498-9742-07355DA2B1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0E5C3020-0F81-4919-9D1F-B6ED9A8353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83ECD783-8E88-4D10-99BD-C579F0CA2A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29EDE005-2618-4634-B693-DAB7F60138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C4252634-CD2F-416D-80D4-1C184472B0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內容版面配置區 3">
            <a:extLst>
              <a:ext uri="{FF2B5EF4-FFF2-40B4-BE49-F238E27FC236}">
                <a16:creationId xmlns:a16="http://schemas.microsoft.com/office/drawing/2014/main" id="{1F60D200-14A4-44DC-92FB-9FB3AED069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/>
          <a:stretch/>
        </p:blipFill>
        <p:spPr>
          <a:xfrm>
            <a:off x="-3155" y="10"/>
            <a:ext cx="12191980" cy="68579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8164C68C-A256-43E5-ADF0-AC751A868F8C}"/>
              </a:ext>
            </a:extLst>
          </p:cNvPr>
          <p:cNvSpPr/>
          <p:nvPr/>
        </p:nvSpPr>
        <p:spPr>
          <a:xfrm>
            <a:off x="4196292" y="32030"/>
            <a:ext cx="6096000" cy="160043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TW" altLang="en-US" sz="8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極地植物</a:t>
            </a:r>
          </a:p>
          <a:p>
            <a:endParaRPr lang="zh-TW" altLang="en-US" dirty="0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E6ABDE1A-5A4F-4B67-93FD-C87A89E62D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862" y="627528"/>
            <a:ext cx="2822830" cy="36058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63EBCD48-E2C6-440C-8D39-667BD464FBB2}"/>
              </a:ext>
            </a:extLst>
          </p:cNvPr>
          <p:cNvSpPr/>
          <p:nvPr/>
        </p:nvSpPr>
        <p:spPr>
          <a:xfrm>
            <a:off x="910431" y="4269274"/>
            <a:ext cx="6096000" cy="98488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TW" alt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北極野花</a:t>
            </a:r>
          </a:p>
          <a:p>
            <a:endParaRPr lang="zh-TW" altLang="en-US" dirty="0"/>
          </a:p>
        </p:txBody>
      </p:sp>
      <p:pic>
        <p:nvPicPr>
          <p:cNvPr id="15" name="圖片 14">
            <a:extLst>
              <a:ext uri="{FF2B5EF4-FFF2-40B4-BE49-F238E27FC236}">
                <a16:creationId xmlns:a16="http://schemas.microsoft.com/office/drawing/2014/main" id="{D29806CD-A5D6-467D-A7E9-3887C52C23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0665" y="1410503"/>
            <a:ext cx="2822830" cy="28228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86CD9C31-49DE-4367-A30D-BC5AA8812A86}"/>
              </a:ext>
            </a:extLst>
          </p:cNvPr>
          <p:cNvSpPr/>
          <p:nvPr/>
        </p:nvSpPr>
        <p:spPr>
          <a:xfrm>
            <a:off x="3797045" y="4269274"/>
            <a:ext cx="307007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北極罌粟花</a:t>
            </a:r>
            <a:r>
              <a:rPr lang="en-US" altLang="zh-TW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endParaRPr lang="zh-TW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28807A81-BC45-475E-A1FC-E851D64FCBC3}"/>
              </a:ext>
            </a:extLst>
          </p:cNvPr>
          <p:cNvSpPr/>
          <p:nvPr/>
        </p:nvSpPr>
        <p:spPr>
          <a:xfrm>
            <a:off x="8054133" y="4238495"/>
            <a:ext cx="141577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800" dirty="0">
                <a:solidFill>
                  <a:srgbClr val="002060"/>
                </a:solidFill>
              </a:rPr>
              <a:t>苔原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024223D3-8E31-47D0-846E-209971C5FF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38245" y="1577199"/>
            <a:ext cx="3715061" cy="24767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6532818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12D8CD66-6E34-4232-868C-F61EC84AF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BA1EDB24-D25E-4498-9742-07355DA2B1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0E5C3020-0F81-4919-9D1F-B6ED9A8353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83ECD783-8E88-4D10-99BD-C579F0CA2A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29EDE005-2618-4634-B693-DAB7F60138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C4252634-CD2F-416D-80D4-1C184472B0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內容版面配置區 3">
            <a:extLst>
              <a:ext uri="{FF2B5EF4-FFF2-40B4-BE49-F238E27FC236}">
                <a16:creationId xmlns:a16="http://schemas.microsoft.com/office/drawing/2014/main" id="{C1FBBF9E-B1B0-4FC6-B09B-BD29387E43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012" b="4273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4A109F3D-02FB-449D-9245-850B6CE70892}"/>
              </a:ext>
            </a:extLst>
          </p:cNvPr>
          <p:cNvSpPr/>
          <p:nvPr/>
        </p:nvSpPr>
        <p:spPr>
          <a:xfrm>
            <a:off x="3329126" y="2494625"/>
            <a:ext cx="695999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9600" b="1" dirty="0">
                <a:solidFill>
                  <a:srgbClr val="002060"/>
                </a:solidFill>
              </a:rPr>
              <a:t>極地動物</a:t>
            </a:r>
          </a:p>
        </p:txBody>
      </p:sp>
    </p:spTree>
    <p:extLst>
      <p:ext uri="{BB962C8B-B14F-4D97-AF65-F5344CB8AC3E}">
        <p14:creationId xmlns:p14="http://schemas.microsoft.com/office/powerpoint/2010/main" val="39708757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12D8CD66-6E34-4232-868C-F61EC84AF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BA1EDB24-D25E-4498-9742-07355DA2B1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E5C3020-0F81-4919-9D1F-B6ED9A8353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83ECD783-8E88-4D10-99BD-C579F0CA2A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29EDE005-2618-4634-B693-DAB7F60138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C4252634-CD2F-416D-80D4-1C184472B0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" name="內容版面配置區 8">
            <a:extLst>
              <a:ext uri="{FF2B5EF4-FFF2-40B4-BE49-F238E27FC236}">
                <a16:creationId xmlns:a16="http://schemas.microsoft.com/office/drawing/2014/main" id="{FF766205-D6AA-4FD1-B1F9-8F29D6CFFA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2414"/>
          <a:stretch/>
        </p:blipFill>
        <p:spPr>
          <a:xfrm>
            <a:off x="20" y="0"/>
            <a:ext cx="12191980" cy="6857990"/>
          </a:xfrm>
          <a:prstGeom prst="rect">
            <a:avLst/>
          </a:prstGeom>
          <a:effectLst>
            <a:outerShdw blurRad="50800" dist="50800" sx="1000" sy="1000" algn="ctr" rotWithShape="0">
              <a:srgbClr val="000000"/>
            </a:outerShdw>
          </a:effectLst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221E9A6B-50DE-467E-B898-7D99CC39ABE0}"/>
              </a:ext>
            </a:extLst>
          </p:cNvPr>
          <p:cNvSpPr/>
          <p:nvPr/>
        </p:nvSpPr>
        <p:spPr>
          <a:xfrm>
            <a:off x="5647205" y="1141892"/>
            <a:ext cx="2281395" cy="923330"/>
          </a:xfrm>
          <a:prstGeom prst="rect">
            <a:avLst/>
          </a:prstGeom>
          <a:noFill/>
          <a:effectLst>
            <a:glow rad="101600">
              <a:schemeClr val="accent2">
                <a:satMod val="175000"/>
                <a:alpha val="40000"/>
              </a:schemeClr>
            </a:glow>
            <a:outerShdw blurRad="76200" sy="-23000" kx="800400" algn="br" rotWithShape="0">
              <a:schemeClr val="bg2">
                <a:lumMod val="75000"/>
              </a:schemeClr>
            </a:outerShdw>
          </a:effectLst>
          <a:scene3d>
            <a:camera prst="perspectiveHeroicExtremeLeftFacing" fov="0">
              <a:rot lat="0" lon="0" rev="0"/>
            </a:camera>
            <a:lightRig rig="threePt" dir="t"/>
          </a:scene3d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zh-TW" altLang="en-US" sz="5400" b="1" spc="50" dirty="0">
                <a:ln w="0"/>
                <a:solidFill>
                  <a:schemeClr val="bg2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北極熊</a:t>
            </a: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424E4B40-8AE9-48E4-9411-5966A035C8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5138" y="-173392"/>
            <a:ext cx="4565636" cy="30702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823BEBF9-760B-4297-AEE8-DD81A652CC71}"/>
              </a:ext>
            </a:extLst>
          </p:cNvPr>
          <p:cNvSpPr/>
          <p:nvPr/>
        </p:nvSpPr>
        <p:spPr>
          <a:xfrm>
            <a:off x="8336176" y="2159945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zh-TW" altLang="en-US" sz="5400" b="1" cap="none" spc="0" dirty="0">
              <a:ln w="12700">
                <a:noFill/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EA07C4F7-D34C-4AD6-91FF-88CF66423D0B}"/>
              </a:ext>
            </a:extLst>
          </p:cNvPr>
          <p:cNvSpPr/>
          <p:nvPr/>
        </p:nvSpPr>
        <p:spPr>
          <a:xfrm>
            <a:off x="2806169" y="1992012"/>
            <a:ext cx="10386874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分布：北極</a:t>
            </a:r>
            <a:endParaRPr lang="en-US" altLang="zh-TW" sz="4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zh-TW" altLang="en-US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主要食物</a:t>
            </a:r>
            <a:r>
              <a:rPr lang="en-US" altLang="zh-TW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r>
              <a:rPr lang="zh-TW" altLang="en-US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海豹</a:t>
            </a:r>
            <a:endParaRPr lang="en-US" altLang="zh-TW" sz="4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zh-TW" altLang="en-US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面臨的問題：海冰減少、人類捕殺</a:t>
            </a:r>
            <a:endParaRPr lang="en-US" altLang="zh-TW" sz="4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altLang="zh-TW" sz="4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zh-TW" altLang="en-US" sz="4400" dirty="0">
              <a:solidFill>
                <a:srgbClr val="002060"/>
              </a:solidFill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ACEAB6C5-CE21-4A6D-8CBB-F7C6A0C1CB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384" y="4404451"/>
            <a:ext cx="5465012" cy="307940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696129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12D8CD66-6E34-4232-868C-F61EC84AF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BA1EDB24-D25E-4498-9742-07355DA2B1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0E5C3020-0F81-4919-9D1F-B6ED9A8353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83ECD783-8E88-4D10-99BD-C579F0CA2A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29EDE005-2618-4634-B693-DAB7F60138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C4252634-CD2F-416D-80D4-1C184472B0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AEB7264A-BCD6-43E7-A8FE-3261E89911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7454" b="996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2ACC5DAF-A133-4128-A8A5-B9352241EB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17" y="-142042"/>
            <a:ext cx="3964704" cy="2842618"/>
          </a:xfrm>
          <a:prstGeom prst="ellipse">
            <a:avLst/>
          </a:prstGeom>
          <a:ln w="63500" cap="rnd">
            <a:solidFill>
              <a:schemeClr val="tx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C2414D35-A0C0-4F97-95F4-758CDA3A1044}"/>
              </a:ext>
            </a:extLst>
          </p:cNvPr>
          <p:cNvSpPr/>
          <p:nvPr/>
        </p:nvSpPr>
        <p:spPr>
          <a:xfrm>
            <a:off x="5095328" y="245224"/>
            <a:ext cx="6310335" cy="92333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5400" b="1" dirty="0">
                <a:ln w="12700">
                  <a:solidFill>
                    <a:schemeClr val="accent1"/>
                  </a:solidFill>
                  <a:prstDash val="solid"/>
                </a:ln>
                <a:blipFill>
                  <a:blip r:embed="rId4"/>
                  <a:tile tx="0" ty="0" sx="100000" sy="100000" flip="none" algn="tl"/>
                </a:blipFill>
                <a:effectLst>
                  <a:outerShdw dist="38100" dir="2640000" algn="bl" rotWithShape="0">
                    <a:schemeClr val="accent1"/>
                  </a:outerShdw>
                </a:effectLst>
              </a:rPr>
              <a:t>北極狐</a:t>
            </a:r>
            <a:endParaRPr lang="zh-TW" altLang="en-US" sz="5400" b="1" cap="none" spc="0" dirty="0">
              <a:ln w="12700">
                <a:solidFill>
                  <a:schemeClr val="accent1"/>
                </a:solidFill>
                <a:prstDash val="solid"/>
              </a:ln>
              <a:blipFill>
                <a:blip r:embed="rId4"/>
                <a:tile tx="0" ty="0" sx="100000" sy="100000" flip="none" algn="tl"/>
              </a:blip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CE0B54CA-D2DD-4C39-826F-29AB82A4CFBB}"/>
              </a:ext>
            </a:extLst>
          </p:cNvPr>
          <p:cNvSpPr/>
          <p:nvPr/>
        </p:nvSpPr>
        <p:spPr>
          <a:xfrm>
            <a:off x="1118587" y="2842618"/>
            <a:ext cx="10880309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主要食物</a:t>
            </a:r>
            <a:r>
              <a:rPr lang="en-US" altLang="zh-TW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r>
              <a:rPr lang="zh-TW" altLang="en-US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旅鼠。</a:t>
            </a:r>
            <a:endParaRPr lang="en-US" altLang="zh-TW" sz="4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zh-TW" altLang="en-US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分布</a:t>
            </a:r>
            <a:r>
              <a:rPr lang="en-US" altLang="zh-TW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r>
              <a:rPr lang="zh-TW" altLang="en-US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北冰洋的沿岸地帶及一些島嶼上的苔原地帶。</a:t>
            </a:r>
            <a:endParaRPr lang="en-US" altLang="zh-TW" sz="4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zh-TW" altLang="en-US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面臨問題</a:t>
            </a:r>
            <a:r>
              <a:rPr lang="en-US" altLang="zh-TW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r>
              <a:rPr lang="zh-TW" altLang="en-US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毛皮被做成布料等</a:t>
            </a:r>
            <a:r>
              <a:rPr lang="en-US" altLang="zh-TW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</a:t>
            </a:r>
          </a:p>
          <a:p>
            <a:endParaRPr lang="en-US" altLang="zh-TW" sz="3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altLang="zh-TW" sz="3200" dirty="0">
              <a:solidFill>
                <a:srgbClr val="002060"/>
              </a:solidFill>
            </a:endParaRPr>
          </a:p>
          <a:p>
            <a:endParaRPr lang="en-US" altLang="zh-TW" sz="3200" dirty="0">
              <a:solidFill>
                <a:srgbClr val="002060"/>
              </a:solidFill>
            </a:endParaRPr>
          </a:p>
          <a:p>
            <a:endParaRPr lang="en-US" altLang="zh-TW" sz="3200" dirty="0">
              <a:solidFill>
                <a:srgbClr val="002060"/>
              </a:solidFill>
            </a:endParaRPr>
          </a:p>
          <a:p>
            <a:endParaRPr lang="zh-TW" altLang="en-US" sz="3200" dirty="0">
              <a:solidFill>
                <a:srgbClr val="002060"/>
              </a:solidFill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630530C1-1447-4308-B15C-ACD064A724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44031" y="1180364"/>
            <a:ext cx="2628900" cy="17335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060182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12D8CD66-6E34-4232-868C-F61EC84AF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BA1EDB24-D25E-4498-9742-07355DA2B1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0E5C3020-0F81-4919-9D1F-B6ED9A8353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83ECD783-8E88-4D10-99BD-C579F0CA2A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29EDE005-2618-4634-B693-DAB7F60138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C4252634-CD2F-416D-80D4-1C184472B0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內容版面配置區 3">
            <a:extLst>
              <a:ext uri="{FF2B5EF4-FFF2-40B4-BE49-F238E27FC236}">
                <a16:creationId xmlns:a16="http://schemas.microsoft.com/office/drawing/2014/main" id="{4370F6E1-FAC6-4DFD-9346-E0D329E85B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/>
          <a:stretch/>
        </p:blipFill>
        <p:spPr>
          <a:xfrm>
            <a:off x="20" y="-9256"/>
            <a:ext cx="12262084" cy="6857990"/>
          </a:xfrm>
          <a:prstGeom prst="rect">
            <a:avLst/>
          </a:prstGeom>
          <a:noFill/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69F654AA-DBA2-40F6-A9CD-8582A5E45A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049786">
            <a:off x="437770" y="479404"/>
            <a:ext cx="4284946" cy="325523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68D7357A-CA65-4247-817E-FEC2602DBBF9}"/>
              </a:ext>
            </a:extLst>
          </p:cNvPr>
          <p:cNvSpPr/>
          <p:nvPr/>
        </p:nvSpPr>
        <p:spPr>
          <a:xfrm>
            <a:off x="4936615" y="937705"/>
            <a:ext cx="6417141" cy="5587381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zh-TW" altLang="en-US" sz="6600" dirty="0">
                <a:ln w="0">
                  <a:solidFill>
                    <a:srgbClr val="00B0F0"/>
                  </a:solidFill>
                </a:ln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北極兔</a:t>
            </a:r>
            <a:r>
              <a:rPr lang="en-US" altLang="zh-TW" sz="6600" dirty="0">
                <a:ln w="0">
                  <a:solidFill>
                    <a:srgbClr val="00B0F0"/>
                  </a:solidFill>
                </a:ln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(</a:t>
            </a:r>
            <a:r>
              <a:rPr lang="zh-TW" altLang="en-US" sz="6600" dirty="0">
                <a:ln w="0">
                  <a:solidFill>
                    <a:srgbClr val="00B0F0"/>
                  </a:solidFill>
                </a:ln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雪兔</a:t>
            </a:r>
            <a:r>
              <a:rPr lang="en-US" altLang="zh-TW" sz="6600" dirty="0">
                <a:ln w="0">
                  <a:solidFill>
                    <a:srgbClr val="00B0F0"/>
                  </a:solidFill>
                </a:ln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)</a:t>
            </a:r>
            <a:endParaRPr lang="zh-TW" altLang="en-US" sz="6600" b="0" cap="none" spc="0" dirty="0">
              <a:ln w="0">
                <a:solidFill>
                  <a:srgbClr val="00B0F0"/>
                </a:solidFill>
              </a:ln>
              <a:solidFill>
                <a:srgbClr val="00206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9B6D9A15-F35A-40AE-B84A-D89677CA8F1D}"/>
              </a:ext>
            </a:extLst>
          </p:cNvPr>
          <p:cNvSpPr/>
          <p:nvPr/>
        </p:nvSpPr>
        <p:spPr>
          <a:xfrm>
            <a:off x="3383280" y="3149044"/>
            <a:ext cx="10780776" cy="6063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6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分布</a:t>
            </a:r>
            <a:r>
              <a:rPr lang="en-US" altLang="zh-TW" sz="6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r>
              <a:rPr lang="zh-TW" altLang="en-US" sz="6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北極苔原地帶</a:t>
            </a:r>
            <a:endParaRPr lang="en-US" altLang="zh-TW" sz="60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zh-TW" altLang="en-US" sz="6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主要食物</a:t>
            </a:r>
            <a:r>
              <a:rPr lang="en-US" altLang="zh-TW" sz="6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r>
              <a:rPr lang="zh-TW" altLang="en-US" sz="6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苔蘚、地衣，但</a:t>
            </a:r>
            <a:endParaRPr lang="en-US" altLang="zh-TW" sz="60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zh-TW" altLang="en-US" sz="6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在它們的胃中也發現魚類</a:t>
            </a:r>
            <a:endParaRPr lang="en-US" altLang="zh-TW" sz="60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zh-TW" altLang="en-US" sz="6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馴鹿肉。</a:t>
            </a:r>
          </a:p>
          <a:p>
            <a:endParaRPr lang="zh-TW" altLang="en-US" sz="6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zh-TW" altLang="en-US" sz="44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zh-TW" altLang="en-US" sz="4400" dirty="0">
              <a:solidFill>
                <a:srgbClr val="002060"/>
              </a:solidFill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78F92AAA-39C9-4332-85F1-1A451FD3BF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588" y="3683001"/>
            <a:ext cx="3356140" cy="22352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D602B42C-B3B4-4248-AB60-6BBDCF958895}"/>
              </a:ext>
            </a:extLst>
          </p:cNvPr>
          <p:cNvSpPr/>
          <p:nvPr/>
        </p:nvSpPr>
        <p:spPr>
          <a:xfrm>
            <a:off x="1100183" y="6340420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/>
              <a:t>地衣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0CD6B160-9B65-4EE4-B2A6-951C2FE47F15}"/>
              </a:ext>
            </a:extLst>
          </p:cNvPr>
          <p:cNvSpPr/>
          <p:nvPr/>
        </p:nvSpPr>
        <p:spPr>
          <a:xfrm>
            <a:off x="1164471" y="5878755"/>
            <a:ext cx="141577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800" dirty="0">
                <a:solidFill>
                  <a:srgbClr val="002060"/>
                </a:solidFill>
              </a:rPr>
              <a:t>地衣</a:t>
            </a:r>
          </a:p>
        </p:txBody>
      </p:sp>
    </p:spTree>
    <p:extLst>
      <p:ext uri="{BB962C8B-B14F-4D97-AF65-F5344CB8AC3E}">
        <p14:creationId xmlns:p14="http://schemas.microsoft.com/office/powerpoint/2010/main" val="35726215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12D8CD66-6E34-4232-868C-F61EC84AF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BA1EDB24-D25E-4498-9742-07355DA2B1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0E5C3020-0F81-4919-9D1F-B6ED9A8353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83ECD783-8E88-4D10-99BD-C579F0CA2A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29EDE005-2618-4634-B693-DAB7F60138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C4252634-CD2F-416D-80D4-1C184472B0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內容版面配置區 3">
            <a:extLst>
              <a:ext uri="{FF2B5EF4-FFF2-40B4-BE49-F238E27FC236}">
                <a16:creationId xmlns:a16="http://schemas.microsoft.com/office/drawing/2014/main" id="{B6C083B0-5389-49B5-98BB-2157AE7B5B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0688" b="9807"/>
          <a:stretch/>
        </p:blipFill>
        <p:spPr>
          <a:xfrm>
            <a:off x="20" y="22096"/>
            <a:ext cx="12191980" cy="685799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1018F5B6-B484-4348-B393-9C81A39A27A7}"/>
              </a:ext>
            </a:extLst>
          </p:cNvPr>
          <p:cNvSpPr/>
          <p:nvPr/>
        </p:nvSpPr>
        <p:spPr>
          <a:xfrm>
            <a:off x="6083531" y="881083"/>
            <a:ext cx="184730" cy="1446550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endParaRPr lang="zh-TW" altLang="en-US" sz="88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29B69FB9-6B4D-4249-8012-8DC3AEBB65F3}"/>
              </a:ext>
            </a:extLst>
          </p:cNvPr>
          <p:cNvSpPr/>
          <p:nvPr/>
        </p:nvSpPr>
        <p:spPr>
          <a:xfrm>
            <a:off x="3994951" y="1088070"/>
            <a:ext cx="5450889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6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皇帝企鵝</a:t>
            </a:r>
            <a:endParaRPr lang="zh-TW" altLang="en-US" sz="6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49EC242F-7D99-437B-A22C-1409A502DD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182" y="362764"/>
            <a:ext cx="2665989" cy="42802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B4C08758-9E7B-47C4-85C6-6A8B001234EF}"/>
              </a:ext>
            </a:extLst>
          </p:cNvPr>
          <p:cNvSpPr/>
          <p:nvPr/>
        </p:nvSpPr>
        <p:spPr>
          <a:xfrm>
            <a:off x="3536357" y="2196066"/>
            <a:ext cx="9381094" cy="36009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800" dirty="0">
                <a:solidFill>
                  <a:srgbClr val="002060"/>
                </a:solidFill>
              </a:rPr>
              <a:t>                                    </a:t>
            </a:r>
            <a:r>
              <a:rPr lang="zh-TW" altLang="en-US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烏賊</a:t>
            </a:r>
            <a:endParaRPr lang="en-US" altLang="zh-TW" sz="4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zh-TW" altLang="en-US" sz="5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分布：南極區域</a:t>
            </a:r>
            <a:endParaRPr lang="en-US" altLang="zh-TW" sz="5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altLang="zh-TW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zh-TW" altLang="en-US" sz="5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主要食物</a:t>
            </a:r>
            <a:r>
              <a:rPr lang="en-US" altLang="zh-TW" sz="5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r>
              <a:rPr lang="zh-TW" altLang="en-US" sz="5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南極磷蝦、腕族類、</a:t>
            </a:r>
            <a:endParaRPr lang="en-US" altLang="zh-TW" sz="5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zh-TW" altLang="en-US" sz="5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烏賊、小魚。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2B262DAC-8437-4A10-BA54-7836664D3E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182" y="4810125"/>
            <a:ext cx="2381250" cy="1362075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8F275BE3-20A7-4FD9-803F-48A667FBE95B}"/>
              </a:ext>
            </a:extLst>
          </p:cNvPr>
          <p:cNvSpPr/>
          <p:nvPr/>
        </p:nvSpPr>
        <p:spPr>
          <a:xfrm>
            <a:off x="727921" y="6172200"/>
            <a:ext cx="223651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000" dirty="0">
                <a:solidFill>
                  <a:srgbClr val="002060"/>
                </a:solidFill>
              </a:rPr>
              <a:t>南極磷蝦</a:t>
            </a:r>
          </a:p>
        </p:txBody>
      </p:sp>
      <p:pic>
        <p:nvPicPr>
          <p:cNvPr id="15" name="圖片 14">
            <a:extLst>
              <a:ext uri="{FF2B5EF4-FFF2-40B4-BE49-F238E27FC236}">
                <a16:creationId xmlns:a16="http://schemas.microsoft.com/office/drawing/2014/main" id="{603331E2-B6CE-4F71-8B66-A79406D3B5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72621" y="388165"/>
            <a:ext cx="2667000" cy="20002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86987532"/>
      </p:ext>
    </p:extLst>
  </p:cSld>
  <p:clrMapOvr>
    <a:masterClrMapping/>
  </p:clrMapOvr>
</p:sld>
</file>

<file path=ppt/theme/theme1.xml><?xml version="1.0" encoding="utf-8"?>
<a:theme xmlns:a="http://schemas.openxmlformats.org/drawingml/2006/main" name="切割線">
  <a:themeElements>
    <a:clrScheme name="切割線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切割線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切割線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</TotalTime>
  <Words>310</Words>
  <Application>Microsoft Office PowerPoint</Application>
  <PresentationFormat>寬螢幕</PresentationFormat>
  <Paragraphs>63</Paragraphs>
  <Slides>20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20</vt:i4>
      </vt:variant>
    </vt:vector>
  </HeadingPairs>
  <TitlesOfParts>
    <vt:vector size="25" baseType="lpstr">
      <vt:lpstr>微軟正黑體</vt:lpstr>
      <vt:lpstr>標楷體</vt:lpstr>
      <vt:lpstr>Century Gothic</vt:lpstr>
      <vt:lpstr>Wingdings 3</vt:lpstr>
      <vt:lpstr>切割線</vt:lpstr>
      <vt:lpstr>極地動物 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極地動物 </dc:title>
  <dc:creator>吳健福</dc:creator>
  <cp:lastModifiedBy>吳健福</cp:lastModifiedBy>
  <cp:revision>3</cp:revision>
  <dcterms:created xsi:type="dcterms:W3CDTF">2019-05-06T13:20:56Z</dcterms:created>
  <dcterms:modified xsi:type="dcterms:W3CDTF">2019-05-06T14:13:27Z</dcterms:modified>
</cp:coreProperties>
</file>