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0" r:id="rId3"/>
    <p:sldId id="268" r:id="rId4"/>
    <p:sldId id="258" r:id="rId5"/>
    <p:sldId id="277" r:id="rId6"/>
    <p:sldId id="278" r:id="rId7"/>
    <p:sldId id="265" r:id="rId8"/>
    <p:sldId id="269" r:id="rId9"/>
    <p:sldId id="273" r:id="rId10"/>
    <p:sldId id="261" r:id="rId11"/>
    <p:sldId id="262" r:id="rId12"/>
    <p:sldId id="263" r:id="rId13"/>
    <p:sldId id="271" r:id="rId14"/>
    <p:sldId id="272" r:id="rId15"/>
    <p:sldId id="274" r:id="rId16"/>
    <p:sldId id="275" r:id="rId17"/>
    <p:sldId id="276" r:id="rId18"/>
    <p:sldId id="259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6" d="100"/>
          <a:sy n="106" d="100"/>
        </p:scale>
        <p:origin x="-176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E5AB-E4E9-4729-A098-B65855EB59AD}" type="datetimeFigureOut">
              <a:rPr lang="zh-TW" altLang="en-US" smtClean="0"/>
              <a:pPr/>
              <a:t>2019/5/3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C8408-BA84-470B-A964-50634ECC9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rkerXyWh93w" TargetMode="Externa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RjSylAdMwWk" TargetMode="External"/><Relationship Id="rId5" Type="http://schemas.openxmlformats.org/officeDocument/2006/relationships/hyperlink" Target="http://www.youtube.com/watch?v=tbUaEiMGVAY" TargetMode="Externa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OqXgSs-wB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WMfaUgyShPY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" TargetMode="External"/><Relationship Id="rId4" Type="http://schemas.openxmlformats.org/officeDocument/2006/relationships/hyperlink" Target="http://www.youtube.com/watch?v=-nslLVhmQGs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El7aK49hFJ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BnSde-OvTfQ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/index.php?title=%E5%8E%9F%E7%94%9F%E7%94%9F%E6%85%8B%E7%B3%BB%E7%B5%B1&amp;action=edit&amp;redlink=1" TargetMode="External"/><Relationship Id="rId7" Type="http://schemas.openxmlformats.org/officeDocument/2006/relationships/hyperlink" Target="http://www.youtube.com/watch?v=J4D0aXBioDE" TargetMode="External"/><Relationship Id="rId2" Type="http://schemas.openxmlformats.org/officeDocument/2006/relationships/hyperlink" Target="https://zh.wikipedia.org/wiki/%E7%94%9F%E7%89%A9%E5%A4%9A%E6%A8%A3%E6%80%A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s://zh.wikipedia.org/wiki/%E4%B8%96%E7%95%8C%E7%99%BE%E5%A4%A7%E5%A4%96%E6%9D%A5%E5%85%A5%E4%BE%B5%E7%A7%8D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8%A5%BF%E5%8D%97" TargetMode="External"/><Relationship Id="rId13" Type="http://schemas.openxmlformats.org/officeDocument/2006/relationships/image" Target="../media/image7.jpeg"/><Relationship Id="rId3" Type="http://schemas.openxmlformats.org/officeDocument/2006/relationships/hyperlink" Target="https://zh.wikipedia.org/wiki/%E5%8F%B0%E7%81%A3" TargetMode="External"/><Relationship Id="rId7" Type="http://schemas.openxmlformats.org/officeDocument/2006/relationships/hyperlink" Target="https://zh.wikipedia.org/wiki/%E8%B4%B5%E5%B7%9E" TargetMode="External"/><Relationship Id="rId12" Type="http://schemas.openxmlformats.org/officeDocument/2006/relationships/hyperlink" Target="https://zh.wikipedia.org/wiki/%E9%BC%BB%E7%82%8E" TargetMode="External"/><Relationship Id="rId2" Type="http://schemas.openxmlformats.org/officeDocument/2006/relationships/hyperlink" Target="https://zh.wikipedia.org/wiki/%E8%B6%8A%E5%8D%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5%B9%BF%E8%A5%BF" TargetMode="External"/><Relationship Id="rId11" Type="http://schemas.openxmlformats.org/officeDocument/2006/relationships/hyperlink" Target="https://zh.wikipedia.org/wiki/%E7%9A%AE%E8%86%9A%E7%82%8E" TargetMode="External"/><Relationship Id="rId5" Type="http://schemas.openxmlformats.org/officeDocument/2006/relationships/hyperlink" Target="https://zh.wikipedia.org/wiki/%E4%BA%91%E5%8D%97" TargetMode="External"/><Relationship Id="rId15" Type="http://schemas.openxmlformats.org/officeDocument/2006/relationships/hyperlink" Target="http://www.youtube.com/watch?v=5TdqhljCXb4" TargetMode="External"/><Relationship Id="rId10" Type="http://schemas.openxmlformats.org/officeDocument/2006/relationships/hyperlink" Target="https://zh.wikipedia.org/wiki/%E9%81%8E%E6%95%8F" TargetMode="External"/><Relationship Id="rId4" Type="http://schemas.openxmlformats.org/officeDocument/2006/relationships/hyperlink" Target="https://zh.wikipedia.org/wiki/%E5%B9%BF%E4%B8%9C" TargetMode="External"/><Relationship Id="rId9" Type="http://schemas.openxmlformats.org/officeDocument/2006/relationships/hyperlink" Target="https://zh.wikipedia.org/wiki/%E8%8A%B1%E7%B2%89" TargetMode="External"/><Relationship Id="rId1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4643469"/>
          </a:xfrm>
        </p:spPr>
        <p:txBody>
          <a:bodyPr>
            <a:noAutofit/>
          </a:bodyPr>
          <a:lstStyle/>
          <a:p>
            <a:r>
              <a:rPr lang="en-US" altLang="zh-TW" sz="4800" dirty="0" smtClean="0">
                <a:latin typeface="華康少女文字W5(P)" pitchFamily="82" charset="-120"/>
                <a:ea typeface="華康少女文字W5(P)" pitchFamily="82" charset="-120"/>
              </a:rPr>
              <a:t>60119.60126</a:t>
            </a:r>
            <a:br>
              <a:rPr lang="en-US" altLang="zh-TW" sz="4800" dirty="0" smtClean="0">
                <a:latin typeface="華康少女文字W5(P)" pitchFamily="82" charset="-120"/>
                <a:ea typeface="華康少女文字W5(P)" pitchFamily="82" charset="-120"/>
              </a:rPr>
            </a:br>
            <a:r>
              <a:rPr lang="zh-TW" altLang="en-US" sz="4800" dirty="0" smtClean="0">
                <a:latin typeface="華康少女文字W5(P)" pitchFamily="82" charset="-120"/>
                <a:ea typeface="華康少女文字W5(P)" pitchFamily="82" charset="-120"/>
              </a:rPr>
              <a:t>自然報告</a:t>
            </a:r>
            <a:r>
              <a:rPr lang="en-US" altLang="zh-TW" sz="4800" dirty="0" smtClean="0">
                <a:latin typeface="華康少女文字W5(P)" pitchFamily="82" charset="-120"/>
                <a:ea typeface="華康少女文字W5(P)" pitchFamily="82" charset="-120"/>
              </a:rPr>
              <a:t>-</a:t>
            </a:r>
            <a:r>
              <a:rPr lang="zh-TW" altLang="en-US" sz="4800" dirty="0" smtClean="0">
                <a:latin typeface="華康少女文字W5(P)" pitchFamily="82" charset="-120"/>
                <a:ea typeface="華康少女文字W5(P)" pitchFamily="82" charset="-120"/>
              </a:rPr>
              <a:t>外來種入侵警報</a:t>
            </a:r>
            <a:endParaRPr lang="zh-TW" altLang="en-US" sz="48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4800" dirty="0" smtClean="0">
                <a:latin typeface="華康少女文字W5(P)" pitchFamily="82" charset="-120"/>
                <a:ea typeface="華康少女文字W5(P)" pitchFamily="82" charset="-120"/>
              </a:rPr>
              <a:t>     水仙            吉野櫻</a:t>
            </a: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r>
              <a:rPr lang="zh-TW" altLang="en-US" sz="4800" dirty="0" smtClean="0">
                <a:latin typeface="華康少女文字W5(P)" pitchFamily="82" charset="-120"/>
                <a:ea typeface="華康少女文字W5(P)" pitchFamily="82" charset="-120"/>
              </a:rPr>
              <a:t>               大花咸豐草</a:t>
            </a: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7170" name="AutoShape 2" descr="âæ°´ä»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72" name="AutoShape 4" descr="âæ°´ä»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74" name="AutoShape 6" descr="âæ°´ä»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7176" name="Picture 8" descr="âæ°´ä»âçå¾çæç´¢ç»æ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357430"/>
            <a:ext cx="2791156" cy="1857388"/>
          </a:xfrm>
          <a:prstGeom prst="rect">
            <a:avLst/>
          </a:prstGeom>
          <a:noFill/>
        </p:spPr>
      </p:pic>
      <p:sp>
        <p:nvSpPr>
          <p:cNvPr id="7178" name="AutoShape 10" descr="âåéæ«»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80" name="AutoShape 12" descr="âåéæ«»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82" name="AutoShape 14" descr="âåéæ«»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7184" name="Picture 16" descr="âåéæ«»âçå¾çæç´¢ç»æ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428868"/>
            <a:ext cx="2857520" cy="1901551"/>
          </a:xfrm>
          <a:prstGeom prst="rect">
            <a:avLst/>
          </a:prstGeom>
          <a:noFill/>
        </p:spPr>
      </p:pic>
      <p:sp>
        <p:nvSpPr>
          <p:cNvPr id="7186" name="AutoShape 18" descr="âå¤§è±å¸ä¸°è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88" name="AutoShape 20" descr="âå¤§è±å¸ä¸°è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90" name="AutoShape 22" descr="âå¤§è±å¸ä¸°è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7192" name="Picture 24" descr="âå¤§è±å¸ä¸°èâçå¾çæç´¢ç»æ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643446"/>
            <a:ext cx="2666987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動物</a:t>
            </a:r>
            <a:endParaRPr lang="zh-TW" altLang="en-US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714356"/>
            <a:ext cx="8001056" cy="52403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白尾八哥</a:t>
            </a:r>
            <a:endParaRPr lang="en-US" altLang="zh-TW" sz="44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zh-TW" altLang="en-US" sz="44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8194" name="AutoShape 2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196" name="AutoShape 4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198" name="AutoShape 6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00" name="AutoShape 8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02" name="AutoShape 10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04" name="AutoShape 12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06" name="AutoShape 14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08" name="AutoShape 16" descr="âç½å°¾å«å¥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8210" name="Picture 18" descr="âç½å°¾å«å¥âçå¾çæç´¢ç»æ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00174"/>
            <a:ext cx="3864676" cy="2571768"/>
          </a:xfrm>
          <a:prstGeom prst="rect">
            <a:avLst/>
          </a:prstGeom>
          <a:noFill/>
        </p:spPr>
      </p:pic>
      <p:pic>
        <p:nvPicPr>
          <p:cNvPr id="8212" name="Picture 20" descr="å¤ä¾é³¥ç¨®ååèé¹®æç¾¤å°æ¬åå¶ä»é·ºç§é³¥é¡æ£²å°çæé æå£åãåï¼é³¥åæä¾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355084"/>
            <a:ext cx="4000528" cy="2502916"/>
          </a:xfrm>
          <a:prstGeom prst="rect">
            <a:avLst/>
          </a:prstGeom>
          <a:noFill/>
        </p:spPr>
      </p:pic>
      <p:sp>
        <p:nvSpPr>
          <p:cNvPr id="14" name="矩形 13"/>
          <p:cNvSpPr/>
          <p:nvPr/>
        </p:nvSpPr>
        <p:spPr>
          <a:xfrm>
            <a:off x="142844" y="4429132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埃及聖䴉</a:t>
            </a:r>
            <a:endParaRPr lang="zh-TW" altLang="en-US" sz="44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8214" name="AutoShape 22" descr="âç´å´èéµ²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16" name="AutoShape 24" descr="âç´å´èéµ²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18" name="AutoShape 26" descr="âç´å´èéµ²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8220" name="Picture 28" descr="âç´å´èéµ²âçå¾çæç´¢ç»æ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500174"/>
            <a:ext cx="3714776" cy="2757507"/>
          </a:xfrm>
          <a:prstGeom prst="rect">
            <a:avLst/>
          </a:prstGeom>
          <a:noFill/>
        </p:spPr>
      </p:pic>
      <p:sp>
        <p:nvSpPr>
          <p:cNvPr id="19" name="矩形 18"/>
          <p:cNvSpPr/>
          <p:nvPr/>
        </p:nvSpPr>
        <p:spPr>
          <a:xfrm>
            <a:off x="4429124" y="1714488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紅嘴藍鵲</a:t>
            </a:r>
            <a:endParaRPr lang="zh-TW" altLang="en-US" sz="4400" dirty="0"/>
          </a:p>
        </p:txBody>
      </p:sp>
      <p:sp>
        <p:nvSpPr>
          <p:cNvPr id="21" name="矩形 20"/>
          <p:cNvSpPr/>
          <p:nvPr/>
        </p:nvSpPr>
        <p:spPr>
          <a:xfrm>
            <a:off x="4357686" y="6143644"/>
            <a:ext cx="4256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5"/>
              </a:rPr>
              <a:t>www.youtube.com/watch?v=rkerXyWh93w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endParaRPr lang="zh-TW" altLang="en-US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紅火蟻         </a:t>
            </a:r>
            <a:endParaRPr lang="en-US" altLang="zh-TW" sz="44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              </a:t>
            </a:r>
            <a:endParaRPr lang="en-US" altLang="zh-TW" sz="44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             </a:t>
            </a:r>
            <a:endParaRPr lang="en-US" altLang="zh-TW" sz="44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              </a:t>
            </a:r>
            <a:endParaRPr lang="en-US" altLang="zh-TW" sz="44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                      </a:t>
            </a:r>
            <a:endParaRPr lang="en-US" altLang="zh-TW" sz="44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         緬甸小鼠</a:t>
            </a:r>
            <a:endParaRPr lang="en-US" altLang="zh-TW" sz="44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TW" sz="44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714612" y="1285860"/>
            <a:ext cx="2643206" cy="2954200"/>
            <a:chOff x="293" y="1676"/>
            <a:chExt cx="1822" cy="1843"/>
          </a:xfrm>
        </p:grpSpPr>
        <p:pic>
          <p:nvPicPr>
            <p:cNvPr id="6" name="Picture 5" descr="紅火蟻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3" y="1676"/>
              <a:ext cx="1769" cy="1089"/>
            </a:xfrm>
            <a:prstGeom prst="rect">
              <a:avLst/>
            </a:prstGeom>
            <a:noFill/>
          </p:spPr>
        </p:pic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46" y="2877"/>
              <a:ext cx="1769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紅火蟻 </a:t>
              </a:r>
              <a:r>
                <a:rPr lang="en-US" altLang="zh-TW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(RIFA) </a:t>
              </a:r>
              <a:r>
                <a:rPr lang="zh-TW" altLang="en-US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與熱帶火蟻 </a:t>
              </a:r>
              <a:r>
                <a:rPr lang="en-US" altLang="zh-TW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(TFA) </a:t>
              </a:r>
              <a:r>
                <a:rPr lang="zh-TW" altLang="en-US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的工蟻 </a:t>
              </a:r>
              <a:r>
                <a:rPr lang="en-US" altLang="zh-TW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(W) </a:t>
              </a:r>
              <a:r>
                <a:rPr lang="zh-TW" altLang="en-US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與兵蟻 </a:t>
              </a:r>
              <a:r>
                <a:rPr lang="en-US" altLang="zh-TW" sz="14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(S)</a:t>
              </a:r>
            </a:p>
            <a:p>
              <a:pPr algn="ctr" eaLnBrk="0" hangingPunct="0"/>
              <a:endParaRPr lang="en-US" altLang="zh-TW" sz="14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5572132" y="1285860"/>
            <a:ext cx="2382837" cy="2352675"/>
            <a:chOff x="3696" y="2659"/>
            <a:chExt cx="1501" cy="1482"/>
          </a:xfrm>
        </p:grpSpPr>
        <p:pic>
          <p:nvPicPr>
            <p:cNvPr id="9" name="Picture 13" descr="紅火蟻丘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96" y="2659"/>
              <a:ext cx="1501" cy="1310"/>
            </a:xfrm>
            <a:prstGeom prst="rect">
              <a:avLst/>
            </a:prstGeom>
            <a:noFill/>
          </p:spPr>
        </p:pic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150" y="3929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600">
                  <a:ea typeface="標楷體" pitchFamily="65" charset="-120"/>
                </a:rPr>
                <a:t>紅火蟻坵</a:t>
              </a:r>
            </a:p>
          </p:txBody>
        </p:sp>
      </p:grpSp>
      <p:sp>
        <p:nvSpPr>
          <p:cNvPr id="11266" name="AutoShape 2" descr="âç·¬ç¸å°é¼ 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268" name="AutoShape 4" descr="âç·¬ç¸å°é¼ 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270" name="AutoShape 6" descr="âç·¬ç¸å°é¼ 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1272" name="Picture 8" descr="ç¸å³å¾ç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286256"/>
            <a:ext cx="2956574" cy="2214578"/>
          </a:xfrm>
          <a:prstGeom prst="rect">
            <a:avLst/>
          </a:prstGeom>
          <a:noFill/>
        </p:spPr>
      </p:pic>
      <p:sp>
        <p:nvSpPr>
          <p:cNvPr id="14" name="矩形 13">
            <a:hlinkClick r:id="rId5"/>
          </p:cNvPr>
          <p:cNvSpPr/>
          <p:nvPr/>
        </p:nvSpPr>
        <p:spPr>
          <a:xfrm>
            <a:off x="500034" y="5857892"/>
            <a:ext cx="4251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5"/>
              </a:rPr>
              <a:t>www.youtube.com/watch?v=tbUaEiMGVAY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1472" y="6357958"/>
            <a:ext cx="4304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6"/>
              </a:rPr>
              <a:t>www.youtube.com/watch?v=RjSylAdMwWk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zh-TW" altLang="en-US" sz="1400" dirty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zh-TW" altLang="en-US" sz="1400" dirty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zh-TW" altLang="en-US" sz="1400" dirty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1400" dirty="0">
                <a:ea typeface="標楷體" pitchFamily="65" charset="-120"/>
              </a:rPr>
              <a:t>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TW" sz="1400" dirty="0">
              <a:ea typeface="標楷體" pitchFamily="65" charset="-12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713958" y="1428736"/>
            <a:ext cx="8643592" cy="3497526"/>
            <a:chOff x="3614" y="1248"/>
            <a:chExt cx="4734" cy="1930"/>
          </a:xfrm>
        </p:grpSpPr>
        <p:pic>
          <p:nvPicPr>
            <p:cNvPr id="6" name="Picture 13" descr="美國螯蝦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14" y="1828"/>
              <a:ext cx="1800" cy="1350"/>
            </a:xfrm>
            <a:prstGeom prst="rect">
              <a:avLst/>
            </a:prstGeom>
            <a:noFill/>
          </p:spPr>
        </p:pic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3737" y="1248"/>
              <a:ext cx="4611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TW" altLang="en-US" sz="4400" dirty="0">
                  <a:latin typeface="華康少女文字W5(P)" pitchFamily="82" charset="-120"/>
                  <a:ea typeface="華康少女文字W5(P)" pitchFamily="82" charset="-120"/>
                </a:rPr>
                <a:t>美洲螯</a:t>
              </a:r>
              <a:r>
                <a:rPr lang="zh-TW" altLang="en-US" sz="4400" dirty="0" smtClean="0">
                  <a:latin typeface="華康少女文字W5(P)" pitchFamily="82" charset="-120"/>
                  <a:ea typeface="華康少女文字W5(P)" pitchFamily="82" charset="-120"/>
                </a:rPr>
                <a:t>蝦          牛蛙</a:t>
              </a:r>
              <a:endParaRPr lang="en-US" altLang="zh-TW" sz="4400" dirty="0" smtClean="0">
                <a:latin typeface="華康少女文字W5(P)" pitchFamily="82" charset="-120"/>
                <a:ea typeface="華康少女文字W5(P)" pitchFamily="82" charset="-120"/>
              </a:endParaRPr>
            </a:p>
          </p:txBody>
        </p:sp>
      </p:grpSp>
      <p:sp>
        <p:nvSpPr>
          <p:cNvPr id="9218" name="AutoShape 2" descr="âçè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220" name="AutoShape 4" descr="âçè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9222" name="Picture 6" descr="âçèâçå¾çæç´¢ç»æ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571744"/>
            <a:ext cx="3367397" cy="2362205"/>
          </a:xfrm>
          <a:prstGeom prst="rect">
            <a:avLst/>
          </a:prstGeom>
          <a:noFill/>
        </p:spPr>
      </p:pic>
      <p:sp>
        <p:nvSpPr>
          <p:cNvPr id="10" name="矩形 9">
            <a:hlinkClick r:id="rId4"/>
          </p:cNvPr>
          <p:cNvSpPr/>
          <p:nvPr/>
        </p:nvSpPr>
        <p:spPr>
          <a:xfrm>
            <a:off x="2285984" y="6072206"/>
            <a:ext cx="4227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4"/>
              </a:rPr>
              <a:t>www.youtube.com/watch?v=OqXgSs-wBpg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松材線蟲</a:t>
            </a:r>
            <a:endParaRPr lang="zh-TW" altLang="en-US" sz="44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6146" name="AutoShape 2" descr="âæ¾æç·è²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48" name="AutoShape 4" descr="âæ¾æç·è²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150" name="AutoShape 6" descr="âæ¾æç·è²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6152" name="Picture 8" descr="âæ¾æç·è²âçå¾çæç´¢ç»æ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14620"/>
            <a:ext cx="3929090" cy="2500330"/>
          </a:xfrm>
          <a:prstGeom prst="rect">
            <a:avLst/>
          </a:prstGeom>
          <a:noFill/>
        </p:spPr>
      </p:pic>
      <p:pic>
        <p:nvPicPr>
          <p:cNvPr id="6154" name="Picture 10" descr="âæ¾æç·è²âçå¾çæç´¢ç»æ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714620"/>
            <a:ext cx="3750475" cy="2428892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4143372" y="6215082"/>
            <a:ext cx="4335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4"/>
              </a:rPr>
              <a:t>www.youtube.com/watch?v=WMfaUgyShPY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裙帶菜</a:t>
            </a:r>
            <a:r>
              <a:rPr lang="en-US" altLang="zh-TW" sz="4400" dirty="0" smtClean="0">
                <a:latin typeface="華康少女文字W5(P)" pitchFamily="82" charset="-120"/>
                <a:ea typeface="華康少女文字W5(P)" pitchFamily="82" charset="-120"/>
              </a:rPr>
              <a:t>-</a:t>
            </a:r>
            <a:r>
              <a:rPr lang="zh-TW" altLang="en-US" sz="4400" b="1" dirty="0" smtClean="0">
                <a:latin typeface="華康少女文字W5(P)" pitchFamily="82" charset="-120"/>
                <a:ea typeface="華康少女文字W5(P)" pitchFamily="82" charset="-120"/>
              </a:rPr>
              <a:t>海帶芽          </a:t>
            </a:r>
            <a:r>
              <a:rPr lang="zh-TW" altLang="en-US" sz="4400" dirty="0" smtClean="0">
                <a:latin typeface="華康少女文字W5(P)" pitchFamily="82" charset="-120"/>
                <a:ea typeface="華康少女文字W5(P)" pitchFamily="82" charset="-120"/>
              </a:rPr>
              <a:t>豚草</a:t>
            </a:r>
          </a:p>
          <a:p>
            <a:pPr>
              <a:buNone/>
            </a:pPr>
            <a:endParaRPr lang="zh-TW" altLang="en-US" sz="4400" dirty="0" smtClean="0">
              <a:latin typeface="華康少女文字W5(P)" pitchFamily="82" charset="-120"/>
              <a:ea typeface="華康少女文字W5(P)" pitchFamily="82" charset="-120"/>
            </a:endParaRPr>
          </a:p>
        </p:txBody>
      </p:sp>
      <p:pic>
        <p:nvPicPr>
          <p:cNvPr id="4098" name="Picture 2" descr="âæ°´ä¸­è£å¸¶èâçå¾çæç´¢ç»æ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00306"/>
            <a:ext cx="3897575" cy="2919421"/>
          </a:xfrm>
          <a:prstGeom prst="rect">
            <a:avLst/>
          </a:prstGeom>
          <a:noFill/>
        </p:spPr>
      </p:pic>
      <p:sp>
        <p:nvSpPr>
          <p:cNvPr id="4100" name="AutoShape 4" descr="âè±è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4102" name="Picture 6" descr="âè±èâçå¾çæç´¢ç»æ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86314" y="2428868"/>
            <a:ext cx="3357588" cy="3474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4000" dirty="0" smtClean="0">
                <a:latin typeface="華康少女文字W5(P)" pitchFamily="82" charset="-120"/>
                <a:ea typeface="華康少女文字W5(P)" pitchFamily="82" charset="-120"/>
              </a:rPr>
              <a:t> 飛機草</a:t>
            </a:r>
            <a:r>
              <a:rPr lang="en-US" altLang="zh-TW" sz="4000" dirty="0" smtClean="0">
                <a:latin typeface="華康少女文字W5(P)" pitchFamily="82" charset="-120"/>
                <a:ea typeface="華康少女文字W5(P)" pitchFamily="82" charset="-120"/>
              </a:rPr>
              <a:t>-</a:t>
            </a:r>
            <a:r>
              <a:rPr lang="zh-TW" altLang="en-US" sz="4000" b="1" dirty="0" smtClean="0">
                <a:latin typeface="華康少女文字W5(P)" pitchFamily="82" charset="-120"/>
                <a:ea typeface="華康少女文字W5(P)" pitchFamily="82" charset="-120"/>
              </a:rPr>
              <a:t>香澤蘭</a:t>
            </a:r>
            <a:r>
              <a:rPr lang="zh-TW" altLang="en-US" sz="4000" dirty="0" smtClean="0">
                <a:latin typeface="華康少女文字W5(P)" pitchFamily="82" charset="-120"/>
                <a:ea typeface="華康少女文字W5(P)" pitchFamily="82" charset="-120"/>
              </a:rPr>
              <a:t> 、</a:t>
            </a:r>
            <a:r>
              <a:rPr lang="zh-TW" altLang="en-US" sz="4000" b="1" dirty="0" smtClean="0">
                <a:latin typeface="華康少女文字W5(P)" pitchFamily="82" charset="-120"/>
                <a:ea typeface="華康少女文字W5(P)" pitchFamily="82" charset="-120"/>
              </a:rPr>
              <a:t>暹羅草</a:t>
            </a:r>
            <a:endParaRPr lang="zh-TW" altLang="en-US" sz="40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3074" name="AutoShape 2" descr="âé¦æ¾¤è­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076" name="AutoShape 4" descr="âé¦æ¾¤è­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78" name="Picture 6" descr="âé¦æ¾¤è­âçå¾çæç´¢ç»æ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28868"/>
            <a:ext cx="4503407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4800" dirty="0" smtClean="0">
                <a:latin typeface="華康少女文字W5(P)" pitchFamily="82" charset="-120"/>
                <a:ea typeface="華康少女文字W5(P)" pitchFamily="82" charset="-120"/>
              </a:rPr>
              <a:t>蔗扁蛾               福壽螺</a:t>
            </a:r>
          </a:p>
          <a:p>
            <a:pPr>
              <a:buNone/>
            </a:pPr>
            <a:endParaRPr lang="zh-TW" altLang="en-US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050" name="AutoShape 2" descr="âèæè¾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052" name="Picture 4" descr="âèæè¾âçå¾çæç´¢ç»æ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86058"/>
            <a:ext cx="3065672" cy="2266953"/>
          </a:xfrm>
          <a:prstGeom prst="rect">
            <a:avLst/>
          </a:prstGeom>
          <a:noFill/>
        </p:spPr>
      </p:pic>
      <p:sp>
        <p:nvSpPr>
          <p:cNvPr id="2054" name="AutoShape 6" descr="âç¦å£½èº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056" name="Picture 8" descr="âç¦å£½èºâçå¾çæç´¢ç»æ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714620"/>
            <a:ext cx="3714776" cy="2357454"/>
          </a:xfrm>
          <a:prstGeom prst="rect">
            <a:avLst/>
          </a:prstGeom>
          <a:noFill/>
        </p:spPr>
      </p:pic>
      <p:sp>
        <p:nvSpPr>
          <p:cNvPr id="8" name="矩形 7">
            <a:hlinkClick r:id="rId4"/>
          </p:cNvPr>
          <p:cNvSpPr/>
          <p:nvPr/>
        </p:nvSpPr>
        <p:spPr>
          <a:xfrm>
            <a:off x="4500562" y="6215082"/>
            <a:ext cx="418358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5"/>
              </a:rPr>
              <a:t>www.youtube.com/watch?v</a:t>
            </a:r>
            <a:r>
              <a:rPr lang="en-US" altLang="zh-TW" dirty="0" smtClean="0">
                <a:solidFill>
                  <a:srgbClr val="0000FF"/>
                </a:solidFill>
              </a:rPr>
              <a:t>=-nslLVhmQGs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80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r>
              <a:rPr lang="zh-TW" altLang="en-US" sz="8000" dirty="0" smtClean="0">
                <a:latin typeface="華康少女文字W5(P)" pitchFamily="82" charset="-120"/>
                <a:ea typeface="華康少女文字W5(P)" pitchFamily="82" charset="-120"/>
              </a:rPr>
              <a:t>      謝謝大家</a:t>
            </a:r>
            <a:endParaRPr lang="zh-TW" altLang="en-US" sz="8000" dirty="0">
              <a:latin typeface="華康少女文字W5(P)" pitchFamily="82" charset="-120"/>
              <a:ea typeface="華康少女文字W5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kumimoji="0" lang="zh-TW" altLang="en-US" sz="3600" dirty="0">
                <a:latin typeface="華康少女文字W5(P)" pitchFamily="82" charset="-120"/>
                <a:ea typeface="華康少女文字W5(P)" pitchFamily="82" charset="-120"/>
              </a:rPr>
              <a:t>外來種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kumimoji="0" lang="zh-TW" altLang="en-US" sz="2800" dirty="0">
                <a:solidFill>
                  <a:srgbClr val="9900CC"/>
                </a:solidFill>
                <a:latin typeface="華康少女文字W5(P)" pitchFamily="82" charset="-120"/>
                <a:ea typeface="華康少女文字W5(P)" pitchFamily="82" charset="-120"/>
              </a:rPr>
              <a:t>從別處來</a:t>
            </a:r>
            <a:r>
              <a:rPr kumimoji="0" lang="en-US" altLang="zh-TW" sz="2800" dirty="0">
                <a:solidFill>
                  <a:srgbClr val="9900CC"/>
                </a:solidFill>
                <a:latin typeface="華康少女文字W5(P)" pitchFamily="82" charset="-120"/>
                <a:ea typeface="華康少女文字W5(P)" pitchFamily="82" charset="-120"/>
              </a:rPr>
              <a:t>,</a:t>
            </a:r>
            <a:r>
              <a:rPr kumimoji="0" lang="zh-TW" altLang="en-US" sz="2800" dirty="0">
                <a:solidFill>
                  <a:srgbClr val="9900CC"/>
                </a:solidFill>
                <a:latin typeface="華康少女文字W5(P)" pitchFamily="82" charset="-120"/>
                <a:ea typeface="華康少女文字W5(P)" pitchFamily="82" charset="-120"/>
              </a:rPr>
              <a:t>在這個地方落地生根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kumimoji="0" lang="zh-TW" altLang="en-US" sz="4000" dirty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90000"/>
              </a:lnSpc>
            </a:pPr>
            <a:r>
              <a:rPr kumimoji="0" lang="zh-TW" altLang="en-US" sz="3600" dirty="0">
                <a:latin typeface="華康少女文字W5(P)" pitchFamily="82" charset="-120"/>
                <a:ea typeface="華康少女文字W5(P)" pitchFamily="82" charset="-120"/>
              </a:rPr>
              <a:t>入侵種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TW" altLang="en-US" sz="2800" dirty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華康少女文字W5(P)" pitchFamily="82" charset="-120"/>
                <a:ea typeface="華康少女文字W5(P)" pitchFamily="82" charset="-120"/>
              </a:rPr>
              <a:t>  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TW" altLang="en-US" sz="2800" dirty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zh-TW" altLang="en-US" sz="2800" dirty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華康少女文字W5(P)" pitchFamily="82" charset="-120"/>
                <a:ea typeface="華康少女文字W5(P)" pitchFamily="82" charset="-120"/>
              </a:rPr>
              <a:t> 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800" dirty="0">
              <a:ea typeface="標楷體" pitchFamily="65" charset="-120"/>
            </a:endParaRPr>
          </a:p>
        </p:txBody>
      </p:sp>
      <p:sp>
        <p:nvSpPr>
          <p:cNvPr id="5" name="AutoShape 40"/>
          <p:cNvSpPr>
            <a:spLocks noChangeArrowheads="1"/>
          </p:cNvSpPr>
          <p:nvPr/>
        </p:nvSpPr>
        <p:spPr bwMode="auto">
          <a:xfrm>
            <a:off x="395288" y="4437063"/>
            <a:ext cx="1439862" cy="649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 dirty="0">
                <a:ea typeface="標楷體" pitchFamily="65" charset="-120"/>
              </a:rPr>
              <a:t>外來生物</a:t>
            </a:r>
          </a:p>
        </p:txBody>
      </p:sp>
      <p:sp>
        <p:nvSpPr>
          <p:cNvPr id="6" name="AutoShape 44"/>
          <p:cNvSpPr>
            <a:spLocks noChangeArrowheads="1"/>
          </p:cNvSpPr>
          <p:nvPr/>
        </p:nvSpPr>
        <p:spPr bwMode="auto">
          <a:xfrm>
            <a:off x="2627313" y="4437063"/>
            <a:ext cx="3095625" cy="649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 dirty="0">
                <a:ea typeface="標楷體" pitchFamily="65" charset="-120"/>
              </a:rPr>
              <a:t>原有生態系競爭及掠奪</a:t>
            </a:r>
          </a:p>
        </p:txBody>
      </p:sp>
      <p:sp>
        <p:nvSpPr>
          <p:cNvPr id="7" name="AutoShape 47"/>
          <p:cNvSpPr>
            <a:spLocks noChangeArrowheads="1"/>
          </p:cNvSpPr>
          <p:nvPr/>
        </p:nvSpPr>
        <p:spPr bwMode="auto">
          <a:xfrm>
            <a:off x="6443663" y="4365625"/>
            <a:ext cx="1439862" cy="7953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 dirty="0">
                <a:ea typeface="標楷體" pitchFamily="65" charset="-120"/>
              </a:rPr>
              <a:t>生物種類</a:t>
            </a:r>
          </a:p>
          <a:p>
            <a:pPr algn="ctr"/>
            <a:r>
              <a:rPr lang="zh-TW" altLang="en-US" sz="2400" dirty="0">
                <a:ea typeface="標楷體" pitchFamily="65" charset="-120"/>
              </a:rPr>
              <a:t>數目減少</a:t>
            </a:r>
          </a:p>
        </p:txBody>
      </p:sp>
      <p:sp>
        <p:nvSpPr>
          <p:cNvPr id="8" name="AutoShape 41"/>
          <p:cNvSpPr>
            <a:spLocks noChangeArrowheads="1"/>
          </p:cNvSpPr>
          <p:nvPr/>
        </p:nvSpPr>
        <p:spPr bwMode="auto">
          <a:xfrm>
            <a:off x="4356100" y="5589588"/>
            <a:ext cx="3311525" cy="649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>
                <a:ea typeface="標楷體" pitchFamily="65" charset="-120"/>
              </a:rPr>
              <a:t>環境農業人類造成傷害</a:t>
            </a:r>
          </a:p>
        </p:txBody>
      </p:sp>
      <p:sp>
        <p:nvSpPr>
          <p:cNvPr id="9" name="AutoShape 42"/>
          <p:cNvSpPr>
            <a:spLocks noChangeArrowheads="1"/>
          </p:cNvSpPr>
          <p:nvPr/>
        </p:nvSpPr>
        <p:spPr bwMode="auto">
          <a:xfrm>
            <a:off x="1979613" y="4581525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" name="AutoShape 49"/>
          <p:cNvSpPr>
            <a:spLocks noChangeArrowheads="1"/>
          </p:cNvSpPr>
          <p:nvPr/>
        </p:nvSpPr>
        <p:spPr bwMode="auto">
          <a:xfrm>
            <a:off x="5867400" y="4581525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" name="AutoShape 50"/>
          <p:cNvSpPr>
            <a:spLocks noChangeArrowheads="1"/>
          </p:cNvSpPr>
          <p:nvPr/>
        </p:nvSpPr>
        <p:spPr bwMode="auto">
          <a:xfrm>
            <a:off x="7956550" y="4652963"/>
            <a:ext cx="935038" cy="1368425"/>
          </a:xfrm>
          <a:prstGeom prst="curvedLeftArrow">
            <a:avLst>
              <a:gd name="adj1" fmla="val 29270"/>
              <a:gd name="adj2" fmla="val 58540"/>
              <a:gd name="adj3" fmla="val 33333"/>
            </a:avLst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定義</a:t>
            </a:r>
            <a:endParaRPr lang="zh-TW" altLang="en-US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指原來在當地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沒有自然分部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，經由人為無或有意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引進的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。</a:t>
            </a:r>
            <a:endParaRPr lang="en-US" altLang="zh-TW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    沒有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天敵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的控制，加上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繁殖力旺盛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，那麼外來種就會變成入侵者，很快會與原生物種發生競爭，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破壞當地生態平衡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，甚至造成對人類經濟的危害物種。</a:t>
            </a:r>
            <a:endParaRPr lang="zh-TW" altLang="en-US" dirty="0">
              <a:latin typeface="華康少女文字W5(P)" pitchFamily="82" charset="-120"/>
              <a:ea typeface="華康少女文字W5(P)" pitchFamily="82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對原生種傷害</a:t>
            </a:r>
            <a:endParaRPr lang="zh-TW" altLang="en-US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1.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有些具有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勾刺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，阻礙動物擴張領土</a:t>
            </a:r>
            <a:endParaRPr lang="en-US" altLang="zh-TW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2.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有些會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吃掉原生種的主食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，使原生種死亡</a:t>
            </a:r>
            <a:endParaRPr lang="en-US" altLang="zh-TW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3.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吃掉原生種的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蛋</a:t>
            </a:r>
            <a:endParaRPr lang="zh-TW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少女文字W5(P)" pitchFamily="82" charset="-120"/>
              <a:ea typeface="華康少女文字W5(P)" pitchFamily="82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外來種</a:t>
            </a: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-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植物</a:t>
            </a:r>
            <a:endParaRPr lang="zh-TW" altLang="en-US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357166"/>
            <a:ext cx="8445638" cy="5892164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銀合歡</a:t>
            </a: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:</a:t>
            </a:r>
            <a:endParaRPr lang="zh-TW" altLang="en-US" b="1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00232" y="857232"/>
            <a:ext cx="685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原產於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中美洲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，台灣於 </a:t>
            </a:r>
            <a:r>
              <a:rPr lang="en-US" altLang="zh-TW" sz="2800" dirty="0" smtClean="0">
                <a:latin typeface="華康少女文字W5(P)" pitchFamily="82" charset="-120"/>
                <a:ea typeface="華康少女文字W5(P)" pitchFamily="82" charset="-120"/>
              </a:rPr>
              <a:t>1640 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年代由荷蘭人引進，後又多次引進。</a:t>
            </a:r>
            <a:endParaRPr lang="zh-TW" altLang="en-US" sz="28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8794" y="1714488"/>
            <a:ext cx="70723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品系多，有薩爾瓦多銀合歡、夏威夷型銀合歡、秘魯型銀合歡。由於</a:t>
            </a:r>
            <a:r>
              <a:rPr lang="zh-TW" alt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排他性極強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，會取代原生物種，故被視為入侵物種</a:t>
            </a:r>
          </a:p>
          <a:p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台灣全島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海拔 </a:t>
            </a:r>
            <a:r>
              <a:rPr lang="en-US" altLang="zh-TW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3,000 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公尺以下之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山區、河邊、荒地、路旁</a:t>
            </a:r>
            <a:endParaRPr lang="zh-TW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00232" y="3929066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小樹枝帶有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稜角</a:t>
            </a:r>
            <a:endParaRPr lang="zh-TW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28794" y="4500570"/>
            <a:ext cx="70723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枝葉含特殊味道，葉子可用作餵飼牲畜，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繁殖能力強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，被稱為難以防除的雜木</a:t>
            </a:r>
            <a:endParaRPr lang="zh-TW" altLang="en-US" sz="28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pic>
        <p:nvPicPr>
          <p:cNvPr id="2050" name="Picture 2" descr="http://media3.picsearch.com/is?U46NftxCakOIsNtPYGZyrD8-wPkojx6s6JPIRy1yPdA&amp;height=2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2000232" cy="1549220"/>
          </a:xfrm>
          <a:prstGeom prst="rect">
            <a:avLst/>
          </a:prstGeom>
          <a:noFill/>
        </p:spPr>
      </p:pic>
      <p:sp>
        <p:nvSpPr>
          <p:cNvPr id="2052" name="AutoShape 4" descr="http://media5.picsearch.com/is?N_m-moh-qHI3k-HDBI-scdE9EEqwo1yAxzipL-Y1p28&amp;height=255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054" name="Picture 6" descr="http://media2.picsearch.com/is?-OUVtqvYOjvnErKADVGEODNZpPgrjMhdvWgU2rj5E5U&amp;height=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4857760"/>
            <a:ext cx="2000231" cy="1643074"/>
          </a:xfrm>
          <a:prstGeom prst="rect">
            <a:avLst/>
          </a:prstGeom>
          <a:noFill/>
        </p:spPr>
      </p:pic>
      <p:sp>
        <p:nvSpPr>
          <p:cNvPr id="11" name="矩形 10"/>
          <p:cNvSpPr/>
          <p:nvPr/>
        </p:nvSpPr>
        <p:spPr>
          <a:xfrm>
            <a:off x="2857488" y="5715016"/>
            <a:ext cx="4103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4"/>
              </a:rPr>
              <a:t>www.youtube.com/watch?v=El7aK49hFJA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布袋蓮</a:t>
            </a: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: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，是屬於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雨久花科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鳳眼蘭屬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的一種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漂浮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水中生物。</a:t>
            </a:r>
            <a:r>
              <a:rPr lang="zh-TW" altLang="en-US" sz="2800" b="1" dirty="0" smtClean="0">
                <a:latin typeface="華康少女文字W5(P)" pitchFamily="82" charset="-120"/>
                <a:ea typeface="華康少女文字W5(P)" pitchFamily="82" charset="-120"/>
              </a:rPr>
              <a:t>原產地：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巴西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。現今台灣全島低海拔之河流、溝渠、池塘、水田可見它的蹤影。</a:t>
            </a:r>
          </a:p>
          <a:p>
            <a:pPr>
              <a:buNone/>
            </a:pP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    花柱彎曲，被毛，柱頭被毛；花期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夏至秋季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。</a:t>
            </a:r>
          </a:p>
          <a:p>
            <a:pPr>
              <a:buNone/>
            </a:pP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    蒴果藏於花被管內，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結果率不高；種子多數，卵形，有稜</a:t>
            </a:r>
            <a:r>
              <a:rPr lang="zh-TW" altLang="en-US" sz="2800" dirty="0" smtClean="0">
                <a:solidFill>
                  <a:schemeClr val="tx1">
                    <a:lumMod val="95000"/>
                  </a:schemeClr>
                </a:solidFill>
                <a:latin typeface="華康少女文字W5(P)" pitchFamily="82" charset="-120"/>
                <a:ea typeface="華康少女文字W5(P)" pitchFamily="82" charset="-120"/>
              </a:rPr>
              <a:t>。</a:t>
            </a:r>
          </a:p>
        </p:txBody>
      </p:sp>
      <p:pic>
        <p:nvPicPr>
          <p:cNvPr id="1026" name="Picture 2" descr="http://media4.picsearch.com/is?ygnGEcFZyF0em4FBfvLkp1o9NNgw2n5yefhrQR2WN0g&amp;height=2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571876"/>
            <a:ext cx="3143272" cy="2143116"/>
          </a:xfrm>
          <a:prstGeom prst="rect">
            <a:avLst/>
          </a:prstGeom>
          <a:noFill/>
        </p:spPr>
      </p:pic>
      <p:pic>
        <p:nvPicPr>
          <p:cNvPr id="1028" name="Picture 4" descr="http://media3.picsearch.com/is?t_THhDn_cGWovkLGNINFBg38UYvUCkPMenp1uwodIw4&amp;height=2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95975" y="3571876"/>
            <a:ext cx="3248025" cy="2124075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4786314" y="6286520"/>
            <a:ext cx="419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4"/>
              </a:rPr>
              <a:t>www.youtube.com/watch?v=BnSde-OvTfQ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-71462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>
                <a:latin typeface="華康少女文字W5(P)" pitchFamily="82" charset="-120"/>
                <a:ea typeface="華康少女文字W5(P)" pitchFamily="82" charset="-120"/>
              </a:rPr>
              <a:t>小</a:t>
            </a: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花蔓澤蘭</a:t>
            </a: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: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生長速度奇快，奪取其它植物光合作用的能量，導致其他植物難以生長。需具有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向光性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，喜歡生長於光照充足的地方，一旦攀上樹木就會纏繞全株植物，阻礙寄主植物的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光合作用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，令寄主因缺少養分而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枯死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，嚴重破壞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2" tooltip="生物多樣性"/>
              </a:rPr>
              <a:t>多元化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的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3" tooltip="原生生態系統（页面不存在）"/>
              </a:rPr>
              <a:t>原生生態系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。被列入「</a:t>
            </a:r>
            <a:r>
              <a:rPr lang="zh-TW" altLang="en-US" sz="2800" u="sng" dirty="0" smtClean="0">
                <a:latin typeface="華康少女文字W5(P)" pitchFamily="82" charset="-120"/>
                <a:ea typeface="華康少女文字W5(P)" pitchFamily="82" charset="-120"/>
                <a:hlinkClick r:id="rId4"/>
              </a:rPr>
              <a:t>世界百大外來入侵種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。</a:t>
            </a:r>
            <a:endParaRPr lang="zh-TW" altLang="en-US" sz="2800" dirty="0">
              <a:latin typeface="華康少女文字W5(P)" pitchFamily="82" charset="-120"/>
              <a:ea typeface="華康少女文字W5(P)" pitchFamily="82" charset="-120"/>
            </a:endParaRPr>
          </a:p>
        </p:txBody>
      </p:sp>
      <p:pic>
        <p:nvPicPr>
          <p:cNvPr id="14338" name="Picture 2" descr="http://media2.picsearch.com/is?n4llN3_CCls3jTMzd5XgPoFbdYPj8fiwoaFzPqW-gSs&amp;height=24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643314"/>
            <a:ext cx="3048000" cy="2286001"/>
          </a:xfrm>
          <a:prstGeom prst="rect">
            <a:avLst/>
          </a:prstGeom>
          <a:noFill/>
        </p:spPr>
      </p:pic>
      <p:pic>
        <p:nvPicPr>
          <p:cNvPr id="14340" name="Picture 4" descr="http://media1.picsearch.com/is?iIXpN0hlCPHdTA7ulWmGLC0Z7BUrYD3ixHvFr0xPRmU&amp;height=24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3643314"/>
            <a:ext cx="3048000" cy="2286001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4643438" y="6215082"/>
            <a:ext cx="417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7"/>
              </a:rPr>
              <a:t>www.youtube.com/watch?v=J4D0aXBioDE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華康少女文字W5(P)" pitchFamily="82" charset="-120"/>
                <a:ea typeface="華康少女文字W5(P)" pitchFamily="82" charset="-120"/>
              </a:rPr>
              <a:t>銀膠菊</a:t>
            </a:r>
            <a:r>
              <a:rPr lang="en-US" altLang="zh-TW" dirty="0" smtClean="0">
                <a:latin typeface="華康少女文字W5(P)" pitchFamily="82" charset="-120"/>
                <a:ea typeface="華康少女文字W5(P)" pitchFamily="82" charset="-120"/>
              </a:rPr>
              <a:t>: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原產於中南美洲，現已散布至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2" tooltip="越南"/>
              </a:rPr>
              <a:t>越南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3" tooltip="台灣"/>
              </a:rPr>
              <a:t>台灣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以及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4" tooltip="廣東"/>
              </a:rPr>
              <a:t>廣東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5" tooltip="雲南"/>
              </a:rPr>
              <a:t>雲南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6" tooltip="廣西"/>
              </a:rPr>
              <a:t>廣西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7" tooltip="貴州"/>
              </a:rPr>
              <a:t>貴州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8" tooltip="西南"/>
              </a:rPr>
              <a:t>西南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等地，生長於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海拔</a:t>
            </a:r>
            <a:r>
              <a:rPr lang="en-US" altLang="zh-TW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90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米至</a:t>
            </a:r>
            <a:r>
              <a:rPr lang="en-US" altLang="zh-TW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1,500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米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的地區，多生於曠地、路旁、河邊和坡地。有「</a:t>
            </a:r>
            <a:r>
              <a:rPr lang="zh-TW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國際毒草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」之稱，釋出的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9" tooltip="花粉"/>
              </a:rPr>
              <a:t>花粉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會引起人體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10" tooltip="過敏"/>
              </a:rPr>
              <a:t>過敏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11" tooltip="皮膚炎"/>
              </a:rPr>
              <a:t>皮膚炎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、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  <a:hlinkClick r:id="rId12" tooltip="鼻炎"/>
              </a:rPr>
              <a:t>鼻炎</a:t>
            </a:r>
            <a:r>
              <a:rPr lang="zh-TW" altLang="en-US" sz="2800" dirty="0" smtClean="0">
                <a:latin typeface="華康少女文字W5(P)" pitchFamily="82" charset="-120"/>
                <a:ea typeface="華康少女文字W5(P)" pitchFamily="82" charset="-120"/>
              </a:rPr>
              <a:t>等，根據小鼠的細胞實驗，無致癌性，唯在高濃度時有細胞毒性上。</a:t>
            </a:r>
            <a:endParaRPr lang="en-US" altLang="zh-TW" sz="2800" dirty="0" smtClean="0">
              <a:latin typeface="華康少女文字W5(P)" pitchFamily="82" charset="-120"/>
              <a:ea typeface="華康少女文字W5(P)" pitchFamily="82" charset="-120"/>
            </a:endParaRPr>
          </a:p>
        </p:txBody>
      </p:sp>
      <p:pic>
        <p:nvPicPr>
          <p:cNvPr id="13314" name="Picture 2" descr="http://media4.picsearch.com/is?05TRm0yeQffNOJoVoP_RWkwYLDZIEkoT1Ppm1c0fACE&amp;height=19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00034" y="3929066"/>
            <a:ext cx="3214710" cy="2571768"/>
          </a:xfrm>
          <a:prstGeom prst="rect">
            <a:avLst/>
          </a:prstGeom>
          <a:noFill/>
        </p:spPr>
      </p:pic>
      <p:pic>
        <p:nvPicPr>
          <p:cNvPr id="13316" name="Picture 4" descr="http://media4.picsearch.com/is?gzQN507V6ik0kEMbb4_sQX-eo4fVELzqCMvpbNbPa0g&amp;height=25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346930" y="3658961"/>
            <a:ext cx="3154027" cy="2214578"/>
          </a:xfrm>
          <a:prstGeom prst="rect">
            <a:avLst/>
          </a:prstGeom>
          <a:noFill/>
        </p:spPr>
      </p:pic>
      <p:sp>
        <p:nvSpPr>
          <p:cNvPr id="6" name="矩形 5">
            <a:hlinkClick r:id="rId15"/>
          </p:cNvPr>
          <p:cNvSpPr/>
          <p:nvPr/>
        </p:nvSpPr>
        <p:spPr>
          <a:xfrm>
            <a:off x="4357686" y="6143644"/>
            <a:ext cx="4106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hlinkClick r:id="rId15"/>
              </a:rPr>
              <a:t>www.youtube.com/watch?v=5TdqhljCXb4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800" dirty="0" smtClean="0">
                <a:latin typeface="華康少女文字W5(P)" pitchFamily="82" charset="-120"/>
                <a:ea typeface="華康少女文字W5(P)" pitchFamily="82" charset="-120"/>
              </a:rPr>
              <a:t>加州蜜梨</a:t>
            </a:r>
            <a:r>
              <a:rPr lang="zh-TW" altLang="en-US" sz="4000" dirty="0" smtClean="0">
                <a:latin typeface="華康少女文字W5(P)" pitchFamily="82" charset="-120"/>
                <a:ea typeface="華康少女文字W5(P)" pitchFamily="82" charset="-120"/>
              </a:rPr>
              <a:t>    </a:t>
            </a:r>
            <a:endParaRPr lang="en-US" altLang="zh-TW" sz="40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少女文字W5(P)" pitchFamily="82" charset="-120"/>
                <a:ea typeface="華康少女文字W5(P)" pitchFamily="82" charset="-120"/>
              </a:rPr>
              <a:t>                  </a:t>
            </a:r>
            <a:r>
              <a:rPr lang="zh-TW" altLang="en-US" sz="4800" dirty="0" smtClean="0">
                <a:latin typeface="華康少女文字W5(P)" pitchFamily="82" charset="-120"/>
                <a:ea typeface="華康少女文字W5(P)" pitchFamily="82" charset="-120"/>
              </a:rPr>
              <a:t>美國櫻桃</a:t>
            </a:r>
            <a:endParaRPr lang="en-US" altLang="zh-TW" sz="48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en-US" altLang="zh-TW" sz="4000" dirty="0" smtClean="0">
              <a:latin typeface="華康少女文字W5(P)" pitchFamily="82" charset="-120"/>
              <a:ea typeface="華康少女文字W5(P)" pitchFamily="82" charset="-120"/>
            </a:endParaRPr>
          </a:p>
          <a:p>
            <a:pPr>
              <a:buNone/>
            </a:pPr>
            <a:endParaRPr lang="zh-TW" altLang="en-US" sz="4000" dirty="0">
              <a:solidFill>
                <a:schemeClr val="bg1">
                  <a:lumMod val="85000"/>
                  <a:lumOff val="15000"/>
                </a:schemeClr>
              </a:solidFill>
              <a:latin typeface="華康少女文字W5(P)" pitchFamily="82" charset="-120"/>
              <a:ea typeface="華康少女文字W5(P)" pitchFamily="82" charset="-120"/>
            </a:endParaRPr>
          </a:p>
        </p:txBody>
      </p:sp>
      <p:sp>
        <p:nvSpPr>
          <p:cNvPr id="5122" name="AutoShape 2" descr="âå å·èæ¢¨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124" name="Picture 4" descr="âå å·èæ¢¨âçå¾çæç´¢ç»æ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496"/>
            <a:ext cx="2466975" cy="1847851"/>
          </a:xfrm>
          <a:prstGeom prst="rect">
            <a:avLst/>
          </a:prstGeom>
          <a:noFill/>
        </p:spPr>
      </p:pic>
      <p:sp>
        <p:nvSpPr>
          <p:cNvPr id="5126" name="AutoShape 6" descr="âç¾åæ«»æ¡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128" name="AutoShape 8" descr="âç¾åæ«»æ¡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130" name="AutoShape 10" descr="âç¾åæ«»æ¡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132" name="AutoShape 12" descr="âç¾åæ«»æ¡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134" name="AutoShape 14" descr="âç¾åæ«»æ¡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136" name="AutoShape 16" descr="âç¾åæ«»æ¡âçå¾çæç´¢ç»æ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138" name="Picture 18" descr="âç¾åæ«»æ¡âçå¾çæç´¢ç»æ"/>
          <p:cNvPicPr>
            <a:picLocks noChangeAspect="1" noChangeArrowheads="1"/>
          </p:cNvPicPr>
          <p:nvPr/>
        </p:nvPicPr>
        <p:blipFill>
          <a:blip r:embed="rId3"/>
          <a:srcRect r="6731"/>
          <a:stretch>
            <a:fillRect/>
          </a:stretch>
        </p:blipFill>
        <p:spPr bwMode="auto">
          <a:xfrm>
            <a:off x="3643306" y="3500438"/>
            <a:ext cx="2214578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598</Words>
  <Application>Microsoft Office PowerPoint</Application>
  <PresentationFormat>如螢幕大小 (4:3)</PresentationFormat>
  <Paragraphs>74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60119.60126 自然報告-外來種入侵警報</vt:lpstr>
      <vt:lpstr>投影片 2</vt:lpstr>
      <vt:lpstr>定義</vt:lpstr>
      <vt:lpstr>對原生種傷害</vt:lpstr>
      <vt:lpstr>外來種-植物</vt:lpstr>
      <vt:lpstr>投影片 6</vt:lpstr>
      <vt:lpstr>投影片 7</vt:lpstr>
      <vt:lpstr>投影片 8</vt:lpstr>
      <vt:lpstr>投影片 9</vt:lpstr>
      <vt:lpstr>投影片 10</vt:lpstr>
      <vt:lpstr>動物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60119.60126 自然報告-外來種入侵警報</dc:title>
  <dc:creator>user</dc:creator>
  <cp:lastModifiedBy>user</cp:lastModifiedBy>
  <cp:revision>25</cp:revision>
  <dcterms:created xsi:type="dcterms:W3CDTF">2019-04-26T12:46:10Z</dcterms:created>
  <dcterms:modified xsi:type="dcterms:W3CDTF">2019-05-03T13:39:53Z</dcterms:modified>
</cp:coreProperties>
</file>