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34"/>
  </p:notesMasterIdLst>
  <p:handoutMasterIdLst>
    <p:handoutMasterId r:id="rId35"/>
  </p:handoutMasterIdLst>
  <p:sldIdLst>
    <p:sldId id="269" r:id="rId5"/>
    <p:sldId id="270" r:id="rId6"/>
    <p:sldId id="271" r:id="rId7"/>
    <p:sldId id="272" r:id="rId8"/>
    <p:sldId id="273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0" r:id="rId18"/>
    <p:sldId id="286" r:id="rId19"/>
    <p:sldId id="287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F9932AC-4ABE-4A07-A2C5-561DCBD0E1E9}">
          <p14:sldIdLst>
            <p14:sldId id="269"/>
            <p14:sldId id="270"/>
            <p14:sldId id="271"/>
            <p14:sldId id="272"/>
            <p14:sldId id="273"/>
            <p14:sldId id="276"/>
            <p14:sldId id="279"/>
            <p14:sldId id="280"/>
            <p14:sldId id="281"/>
            <p14:sldId id="282"/>
            <p14:sldId id="283"/>
            <p14:sldId id="284"/>
            <p14:sldId id="285"/>
            <p14:sldId id="290"/>
            <p14:sldId id="286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>
      <p:cViewPr varScale="1">
        <p:scale>
          <a:sx n="64" d="100"/>
          <a:sy n="64" d="100"/>
        </p:scale>
        <p:origin x="72" y="29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83028C-0BB7-4C61-9671-DFAF7F041764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2019年5月10日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D9DDF99-8551-4748-A0EB-D0AE734518EE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C971FF-EF28-4195-A575-329446EFAA5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488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/>
              <a:t>插入您國家/地區的地圖。</a:t>
            </a:r>
          </a:p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/>
              <a:t>插入您的國家/地區地理特色之一的圖片。</a:t>
            </a:r>
          </a:p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/>
              <a:t>插入說明您國家/地區季節的圖片。</a:t>
            </a:r>
          </a:p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/>
              <a:t>插入可在您國家/地區找到的動物或植物圖片。</a:t>
            </a:r>
          </a:p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/>
              <a:t>插入說明您國家/地區經濟一部分的圖片。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FB231-D18D-439B-A139-37EE026302E1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8A6C30-3C0C-4E9E-97ED-39D144FBA431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2842DF-7CDB-4D20-B247-903D943B3F4C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1927" y="3962400"/>
            <a:ext cx="7516442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1927" y="5486400"/>
            <a:ext cx="7516442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720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8780" y="6248400"/>
            <a:ext cx="578969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4766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6DF3C0B9-983E-4794-8504-BAF965E456F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33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DEF7-5355-4E34-AEC2-B3A31828582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408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63CE-F56E-4A9B-96FC-2E1CBAB1A20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333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441" y="1371600"/>
            <a:ext cx="5332611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45199" y="1371600"/>
            <a:ext cx="5332611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E3BDE-278B-4D2B-A12C-0E68748FA43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671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FE0F-44D5-46D4-93C3-F17CEDDE06A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131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387F-970C-4DCD-B852-559CF4FDAF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68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2770-C70C-4FA1-967B-0AD2F70A52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74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1852B-A338-4C66-9AC3-EBEA74685C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3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F98DF4-8D2C-42D9-97EC-9C8617E3E9CE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9A364-0284-49A6-83CB-5CF48AF8DD5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72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01270-5CD2-44EC-92AC-9420EC20849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61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60718" y="90488"/>
            <a:ext cx="2717092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441" y="90488"/>
            <a:ext cx="794813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56F4-798A-4C97-9F1A-E61D311E8D9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4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3500" y="90489"/>
            <a:ext cx="8024310" cy="1190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441" y="1371600"/>
            <a:ext cx="5332611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45199" y="1371600"/>
            <a:ext cx="5332611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758221" y="6248400"/>
            <a:ext cx="1726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688118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751060" y="6248400"/>
            <a:ext cx="1726750" cy="457200"/>
          </a:xfrm>
        </p:spPr>
        <p:txBody>
          <a:bodyPr/>
          <a:lstStyle>
            <a:lvl1pPr>
              <a:defRPr/>
            </a:lvl1pPr>
          </a:lstStyle>
          <a:p>
            <a:fld id="{B1A0DF44-5002-467D-A232-CA2E68F6C2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771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3500" y="90489"/>
            <a:ext cx="8024310" cy="1190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441" y="1371600"/>
            <a:ext cx="10868369" cy="2209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441" y="3733800"/>
            <a:ext cx="10868369" cy="2209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758221" y="6248400"/>
            <a:ext cx="1726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688118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751060" y="6248400"/>
            <a:ext cx="1726750" cy="457200"/>
          </a:xfrm>
        </p:spPr>
        <p:txBody>
          <a:bodyPr/>
          <a:lstStyle>
            <a:lvl1pPr>
              <a:defRPr/>
            </a:lvl1pPr>
          </a:lstStyle>
          <a:p>
            <a:fld id="{B8E241B4-B00E-4308-BCE1-B20F002D645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722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0CED-B7C9-4BD7-956B-2692C4C79D19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E17-B3F0-43AE-AC69-4C54F1EDEA5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098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E03-FE32-40BE-B498-316C17A4B069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2B03C-5B36-4030-B6D7-3F6B85252CB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5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FBBC-1269-4951-AAB5-A0464FE3D847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1BD17-C0B9-48BF-9037-541FD73262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37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7E07-3B8C-456C-BF53-70422A59B17A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5881-C12D-45DF-9F20-75E4008B9D6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91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7208-838B-40DB-9B54-4F3ADFED56BC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080E-6306-49D8-851E-1A4F62BEC42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3E08BC-106E-4A7A-B6F8-14FDC05E0E16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94BF-0DF4-48FF-ADED-CFB7AA214884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65B71-C1D2-4F54-800C-03BD235D92B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50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C0C5-E9F6-4781-9D25-A18499EDAD18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89285-5FC8-405F-BB8F-6436CBEBF2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450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3BD7-35EE-4CCF-9F00-26ED7CD03633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B1760-854D-4E07-B244-061AAFC7858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07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EDDD-3D6D-48C6-8804-0B4EC99A892C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5CF8-C9DF-4CE4-995F-873DD5AC48E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16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23E5-18DD-4FA1-B1E1-109A1A4DB68C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6629-F475-467B-91A1-9266142F73F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90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4013-B70D-49B1-B07D-14A6580D65D6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E77F-279A-4A52-8C4B-15FACAE78C9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915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1" y="1422400"/>
            <a:ext cx="12193057" cy="5435600"/>
            <a:chOff x="0" y="896"/>
            <a:chExt cx="5762" cy="3424"/>
          </a:xfrm>
        </p:grpSpPr>
        <p:grpSp>
          <p:nvGrpSpPr>
            <p:cNvPr id="747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47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7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</p:grpSp>
        <p:grpSp>
          <p:nvGrpSpPr>
            <p:cNvPr id="747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47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7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8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8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9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49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9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9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49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</p:grpSp>
      </p:grpSp>
      <p:sp>
        <p:nvSpPr>
          <p:cNvPr id="749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162" y="1768476"/>
            <a:ext cx="10360501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49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490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406294" y="6248400"/>
            <a:ext cx="3047206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7490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7490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5325" y="6248400"/>
            <a:ext cx="3047206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D6014C01-B6BD-478B-B370-BA76BE89629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55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05" grpId="0"/>
      <p:bldP spid="7490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9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9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9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9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32B0-7305-41EB-B227-0E0EC9725D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8064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ECC4C-909A-4D30-B81C-8629D23D58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0257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2063" y="1600200"/>
            <a:ext cx="5590777" cy="44989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5987" y="1600200"/>
            <a:ext cx="5590777" cy="44989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25D89-7B0C-4A91-A9BB-2B59683460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53115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A17F38-B560-4F3C-8E6B-36A1BC9BEFAF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E28A5-6AFC-4643-AB4D-4380484A91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77054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93C20-446B-4EA3-97B6-1A217BEC1A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75416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3A9BA-720D-4E39-99C7-3590DDF132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51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AC212-60E0-4418-B873-13DC2C4F0D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628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43ED2-D424-4CFC-8D03-384E737CA2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08387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01429-40EE-4927-88F5-5F5EEB897A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160974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40589" y="228601"/>
            <a:ext cx="2846175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2063" y="228601"/>
            <a:ext cx="8335379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6748-3A15-40DC-A1DF-E96ACA48C9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562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02062" y="228600"/>
            <a:ext cx="11384701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2063" y="1600200"/>
            <a:ext cx="5590777" cy="21732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5987" y="1600200"/>
            <a:ext cx="5590777" cy="21732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02063" y="3925889"/>
            <a:ext cx="5590777" cy="21732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5987" y="3925889"/>
            <a:ext cx="5590777" cy="21732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02063" y="6245225"/>
            <a:ext cx="3051438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3051438" cy="476250"/>
          </a:xfrm>
        </p:spPr>
        <p:txBody>
          <a:bodyPr/>
          <a:lstStyle>
            <a:lvl1pPr>
              <a:defRPr/>
            </a:lvl1pPr>
          </a:lstStyle>
          <a:p>
            <a:fld id="{C4C43FB1-49CB-43D1-8B60-3C9872B77E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7340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BB7E3A-8342-49DF-BBD1-83A4A51F6172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4A7D05-9BB2-487E-90FC-B7C128233C0A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99241D-0714-49BA-89FF-14F9B50813BF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6EAFD5-5833-4126-9FA1-30544B6A5A4F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E22A9F-ED9A-45C0-9E6A-1F36D294A737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966F0B8-55FB-422D-9F47-F06D9E75058D}" type="datetime2">
              <a:rPr lang="zh-TW" altLang="en-US" smtClean="0"/>
              <a:pPr/>
              <a:t>2019年5月10日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3500" y="90489"/>
            <a:ext cx="802431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371600"/>
            <a:ext cx="108683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58221" y="6248400"/>
            <a:ext cx="172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88118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1060" y="6248400"/>
            <a:ext cx="172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新細明體" panose="02020500000000000000" pitchFamily="18" charset="-120"/>
              </a:defRPr>
            </a:lvl1pPr>
          </a:lstStyle>
          <a:p>
            <a:fld id="{0D56EB9A-43E5-4C9C-B736-2DFFBAE4DA3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01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10733D-E151-453F-A5BB-80146BED460D}" type="datetimeFigureOut">
              <a:rPr lang="zh-TW" altLang="en-US"/>
              <a:pPr>
                <a:defRPr/>
              </a:pPr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FEF81E-8D1E-4B16-9C6C-DFC3FFE5DFF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9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1" y="1422400"/>
            <a:ext cx="12193057" cy="5435600"/>
            <a:chOff x="0" y="896"/>
            <a:chExt cx="5762" cy="3424"/>
          </a:xfrm>
        </p:grpSpPr>
        <p:grpSp>
          <p:nvGrpSpPr>
            <p:cNvPr id="737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37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7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</p:grpSp>
        <p:grpSp>
          <p:nvGrpSpPr>
            <p:cNvPr id="737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37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7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800"/>
              </a:p>
            </p:txBody>
          </p:sp>
          <p:sp>
            <p:nvSpPr>
              <p:cNvPr id="738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738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1800"/>
              </a:p>
            </p:txBody>
          </p:sp>
        </p:grpSp>
      </p:grpSp>
      <p:sp>
        <p:nvSpPr>
          <p:cNvPr id="738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062" y="228600"/>
            <a:ext cx="113847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8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063" y="6245225"/>
            <a:ext cx="3051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panose="020B0604020202020204" pitchFamily="34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738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panose="020B0604020202020204" pitchFamily="34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738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3051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panose="020B0604020202020204" pitchFamily="34" charset="0"/>
                <a:ea typeface="+mn-ea"/>
              </a:defRPr>
            </a:lvl1pPr>
          </a:lstStyle>
          <a:p>
            <a:fld id="{48059797-61D5-443E-90E3-5DFFA1CEB51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38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062" y="1600200"/>
            <a:ext cx="11384701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144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81" grpId="0"/>
      <p:bldP spid="7388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8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8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8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8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8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8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kumimoji="1"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umimoji="1"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kumimoji="1"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kumimoji="1"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MnuDztD_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28.jpeg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31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youtube.com/watch?v=B7oN1ms7H2M&amp;feature=youtu.be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A63ltlbg0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1xYp4j5O8D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Mcufejt2r0I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RYGnjqgd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PDu3R3YXglE" TargetMode="External"/><Relationship Id="rId5" Type="http://schemas.openxmlformats.org/officeDocument/2006/relationships/hyperlink" Target="https://www.youtube.com/watch?v=mM9VtVaZFf0" TargetMode="External"/><Relationship Id="rId4" Type="http://schemas.openxmlformats.org/officeDocument/2006/relationships/hyperlink" Target="https://www.youtube.com/watch?v=GRxYlT6x_j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7I6EHhOzhPs" TargetMode="External"/><Relationship Id="rId5" Type="http://schemas.openxmlformats.org/officeDocument/2006/relationships/hyperlink" Target="https://www.youtube.com/watch?v=rz3PHVT1m_0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CQUKI-MPl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29916" y="4005064"/>
            <a:ext cx="9341298" cy="108012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6600" dirty="0" smtClean="0"/>
              <a:t>台灣雪霸公園</a:t>
            </a:r>
            <a:endParaRPr lang="zh-TW" altLang="en-US" sz="66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>
              <a:lnSpc>
                <a:spcPct val="110000"/>
              </a:lnSpc>
            </a:pPr>
            <a:r>
              <a:rPr lang="zh-TW" altLang="en-US" sz="4400" smtClean="0"/>
              <a:t>蘇</a:t>
            </a:r>
            <a:r>
              <a:rPr lang="zh-TW" altLang="en-US" sz="4400" smtClean="0"/>
              <a:t>玠霖    林祐慶    陳泓銪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260648"/>
            <a:ext cx="8321622" cy="34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anose="03000509000000000000" pitchFamily="65" charset="-120"/>
              </a:rPr>
              <a:t>來自冰河時期的櫻花鉤吻鮭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95236" name="Picture 4" descr="lifecycle_d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557338"/>
            <a:ext cx="74168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alm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-24741188"/>
            <a:ext cx="32099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59" name="Group 3"/>
          <p:cNvGraphicFramePr>
            <a:graphicFrameLocks noGrp="1"/>
          </p:cNvGraphicFramePr>
          <p:nvPr/>
        </p:nvGraphicFramePr>
        <p:xfrm>
          <a:off x="4489450" y="-24741188"/>
          <a:ext cx="208280" cy="55458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41224054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河川魚類小檔案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903760"/>
                  </a:ext>
                </a:extLst>
              </a:tr>
              <a:tr h="136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</a:t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9928635"/>
                  </a:ext>
                </a:extLst>
              </a:tr>
            </a:tbl>
          </a:graphicData>
        </a:graphic>
      </p:graphicFrame>
      <p:pic>
        <p:nvPicPr>
          <p:cNvPr id="96266" name="Picture 10" descr="salm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-22407563"/>
            <a:ext cx="2476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 descr="salm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-24741188"/>
            <a:ext cx="32099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68" name="Group 12"/>
          <p:cNvGraphicFramePr>
            <a:graphicFrameLocks noGrp="1"/>
          </p:cNvGraphicFramePr>
          <p:nvPr/>
        </p:nvGraphicFramePr>
        <p:xfrm>
          <a:off x="4489450" y="-24741188"/>
          <a:ext cx="208280" cy="55458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4034839220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河川魚類小檔案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68858"/>
                  </a:ext>
                </a:extLst>
              </a:tr>
              <a:tr h="136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</a:t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4891060"/>
                  </a:ext>
                </a:extLst>
              </a:tr>
            </a:tbl>
          </a:graphicData>
        </a:graphic>
      </p:graphicFrame>
      <p:pic>
        <p:nvPicPr>
          <p:cNvPr id="96275" name="Picture 19" descr="salm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-22407563"/>
            <a:ext cx="2476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6" name="Picture 20" descr="salm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-24741188"/>
            <a:ext cx="32099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77" name="Group 21"/>
          <p:cNvGraphicFramePr>
            <a:graphicFrameLocks noGrp="1"/>
          </p:cNvGraphicFramePr>
          <p:nvPr/>
        </p:nvGraphicFramePr>
        <p:xfrm>
          <a:off x="4489450" y="-24741188"/>
          <a:ext cx="208280" cy="55458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777142030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河川魚類小檔案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365637"/>
                  </a:ext>
                </a:extLst>
              </a:tr>
              <a:tr h="136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</a:t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0054569"/>
                  </a:ext>
                </a:extLst>
              </a:tr>
            </a:tbl>
          </a:graphicData>
        </a:graphic>
      </p:graphicFrame>
      <p:pic>
        <p:nvPicPr>
          <p:cNvPr id="96284" name="Picture 28" descr="salm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-22407563"/>
            <a:ext cx="2476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85" name="Picture 29" descr="salm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-24741188"/>
            <a:ext cx="32099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86" name="Group 30"/>
          <p:cNvGraphicFramePr>
            <a:graphicFrameLocks noGrp="1"/>
          </p:cNvGraphicFramePr>
          <p:nvPr/>
        </p:nvGraphicFramePr>
        <p:xfrm>
          <a:off x="4489450" y="-24741188"/>
          <a:ext cx="208280" cy="55458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2886545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河川魚類小檔案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739931"/>
                  </a:ext>
                </a:extLst>
              </a:tr>
              <a:tr h="136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</a:t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0" lang="zh-TW" altLang="en-US" sz="1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390769"/>
                  </a:ext>
                </a:extLst>
              </a:tr>
            </a:tbl>
          </a:graphicData>
        </a:graphic>
      </p:graphicFrame>
      <p:pic>
        <p:nvPicPr>
          <p:cNvPr id="96293" name="Picture 37" descr="salm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-22407563"/>
            <a:ext cx="2476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96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anose="03000509000000000000" pitchFamily="65" charset="-120"/>
              </a:rPr>
              <a:t>來自冰河時期的櫻花鉤吻鮭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96297" name="Picture 41" descr="salm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3185" r="9056" b="12102"/>
          <a:stretch>
            <a:fillRect/>
          </a:stretch>
        </p:blipFill>
        <p:spPr bwMode="auto">
          <a:xfrm>
            <a:off x="2349500" y="1773239"/>
            <a:ext cx="394335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98" name="Picture 42" descr="salm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8543" r="6985" b="7982"/>
          <a:stretch>
            <a:fillRect/>
          </a:stretch>
        </p:blipFill>
        <p:spPr bwMode="auto">
          <a:xfrm>
            <a:off x="6238875" y="3482976"/>
            <a:ext cx="36576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anose="03000509000000000000" pitchFamily="65" charset="-120"/>
              </a:rPr>
              <a:t>來自冰河時期的櫻花鉤吻鮭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371600"/>
            <a:ext cx="8362950" cy="501015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櫻花鉤吻鮭的生命小檔案</a:t>
            </a:r>
            <a:r>
              <a:rPr kumimoji="1" lang="zh-TW" altLang="en-US">
                <a:solidFill>
                  <a:srgbClr val="00CC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kumimoji="1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　                                           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櫻花鉤吻鮭最早發現的紀錄是在民國六年，當時任台灣總督府技手的青木糾雄，在撒拉矛社（即現在的梨山）附近大甲溪本流，請其友人日本警員津崎代為採集標本。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櫻花鉤吻鮭活躍於清澈冰冷的水域，主要棲息於高山森林 溪流之深潭及攔砂壩下方深潭中。肉食性。只適合在</a:t>
            </a:r>
            <a:r>
              <a:rPr kumimoji="1"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18℃</a:t>
            </a:r>
            <a:r>
              <a:rPr kumimoji="1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以下水域生存。主要攝食蜉蝣、石蠅、石蠶、搖蚊等水生昆蟲或跌落水面之陸生 昆蟲。每年十月上旬至十一月下旬為其繁殖季節。生殖時游至淺水域中，展開擇地、求偶、配對、產卵等系列的生殖行為。</a:t>
            </a:r>
          </a:p>
          <a:p>
            <a:pPr>
              <a:lnSpc>
                <a:spcPct val="90000"/>
              </a:lnSpc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5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ea typeface="標楷體" panose="03000509000000000000" pitchFamily="65" charset="-120"/>
              </a:rPr>
              <a:t>探訪雪霸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06850" y="1341439"/>
            <a:ext cx="4392612" cy="1552575"/>
          </a:xfrm>
        </p:spPr>
        <p:txBody>
          <a:bodyPr/>
          <a:lstStyle/>
          <a:p>
            <a:r>
              <a:rPr lang="zh-TW" altLang="en-US" sz="4000">
                <a:ea typeface="標楷體" panose="03000509000000000000" pitchFamily="65" charset="-120"/>
              </a:rPr>
              <a:t>雪霸的範圍圖↓</a:t>
            </a:r>
          </a:p>
        </p:txBody>
      </p:sp>
      <p:pic>
        <p:nvPicPr>
          <p:cNvPr id="82952" name="Picture 8" descr="雪霸範圍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763" y="1989139"/>
            <a:ext cx="5832475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28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9613" y="12701"/>
            <a:ext cx="548322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雪霸植物特有種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22412" y="6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zh-TW" altLang="en-US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雪山黎蘆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0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99412" y="160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 b="1" u="sng" dirty="0">
                <a:solidFill>
                  <a:srgbClr val="5F2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↑雪山黎蘆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903412" y="19050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學名：</a:t>
            </a:r>
            <a:r>
              <a:rPr kumimoji="1" lang="en-US" altLang="zh-TW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Veratrum</a:t>
            </a:r>
            <a:r>
              <a:rPr kumimoji="1" lang="en-US" altLang="zh-TW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 </a:t>
            </a:r>
            <a:r>
              <a:rPr kumimoji="1" lang="en-US" altLang="zh-TW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shuehshanarum</a:t>
            </a:r>
            <a:r>
              <a:rPr kumimoji="1"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 S. S. Ying</a:t>
            </a:r>
          </a:p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百合科 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觀賞重點：綠色的花。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觀賞地點：雪東線步道雪山東峰前箭竹草原間。 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/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當您來到雪山主東峰登山步道中，有看到一種綠色花的黎蘆（大部份是暗紅色花朵的「 台灣黎蘆」），就可能是行程中最難得的驚喜！只有在盛夏的雪山地區才有緣與它見面喔！</a:t>
            </a:r>
          </a:p>
        </p:txBody>
      </p:sp>
    </p:spTree>
    <p:extLst>
      <p:ext uri="{BB962C8B-B14F-4D97-AF65-F5344CB8AC3E}">
        <p14:creationId xmlns:p14="http://schemas.microsoft.com/office/powerpoint/2010/main" val="298986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ea typeface="標楷體" panose="03000509000000000000" pitchFamily="65" charset="-120"/>
              </a:rPr>
              <a:t>探訪雪霸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>
                <a:solidFill>
                  <a:schemeClr val="tx2"/>
                </a:solidFill>
                <a:ea typeface="標楷體" panose="03000509000000000000" pitchFamily="65" charset="-120"/>
              </a:rPr>
              <a:t>分為四大部份</a:t>
            </a:r>
          </a:p>
          <a:p>
            <a:pPr lvl="1"/>
            <a:r>
              <a:rPr lang="zh-TW" altLang="en-US" sz="3200">
                <a:solidFill>
                  <a:schemeClr val="tx2"/>
                </a:solidFill>
                <a:ea typeface="標楷體" panose="03000509000000000000" pitchFamily="65" charset="-120"/>
              </a:rPr>
              <a:t>雪霸國家公園管理處</a:t>
            </a:r>
          </a:p>
          <a:p>
            <a:pPr lvl="1"/>
            <a:r>
              <a:rPr lang="zh-TW" altLang="en-US" sz="3200">
                <a:solidFill>
                  <a:schemeClr val="tx2"/>
                </a:solidFill>
                <a:ea typeface="標楷體" panose="03000509000000000000" pitchFamily="65" charset="-120"/>
              </a:rPr>
              <a:t>武陵遊憩區</a:t>
            </a:r>
          </a:p>
          <a:p>
            <a:pPr lvl="1"/>
            <a:r>
              <a:rPr lang="zh-TW" altLang="en-US" sz="3200">
                <a:solidFill>
                  <a:schemeClr val="tx2"/>
                </a:solidFill>
                <a:ea typeface="標楷體" panose="03000509000000000000" pitchFamily="65" charset="-120"/>
              </a:rPr>
              <a:t>觀霧遊憩區</a:t>
            </a:r>
          </a:p>
          <a:p>
            <a:pPr lvl="1"/>
            <a:r>
              <a:rPr lang="zh-TW" altLang="en-US" sz="3200">
                <a:solidFill>
                  <a:schemeClr val="tx2"/>
                </a:solidFill>
                <a:ea typeface="標楷體" panose="03000509000000000000" pitchFamily="65" charset="-120"/>
              </a:rPr>
              <a:t>雪見遊憩區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t="21909" r="18951" b="25986"/>
          <a:stretch>
            <a:fillRect/>
          </a:stretch>
        </p:blipFill>
        <p:spPr bwMode="auto">
          <a:xfrm>
            <a:off x="5302250" y="3141663"/>
            <a:ext cx="51355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503612" y="1"/>
            <a:ext cx="44958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4000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雪霸國家公園-山羌</a:t>
            </a:r>
            <a:endParaRPr kumimoji="0" lang="en-US" altLang="zh-TW" sz="4000" b="1" u="sng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6147" name="Picture 2052" descr="anima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33350"/>
            <a:ext cx="1898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2053"/>
          <p:cNvSpPr>
            <a:spLocks noChangeShapeType="1"/>
          </p:cNvSpPr>
          <p:nvPr/>
        </p:nvSpPr>
        <p:spPr bwMode="auto">
          <a:xfrm flipV="1">
            <a:off x="2093912" y="167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9" name="Rectangle 2054"/>
          <p:cNvSpPr>
            <a:spLocks noChangeArrowheads="1"/>
          </p:cNvSpPr>
          <p:nvPr/>
        </p:nvSpPr>
        <p:spPr bwMode="auto">
          <a:xfrm>
            <a:off x="1827212" y="2514600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FFFFFF"/>
                </a:solidFill>
              </a:rPr>
              <a:t>山羌(雌)</a:t>
            </a:r>
          </a:p>
        </p:txBody>
      </p:sp>
      <p:pic>
        <p:nvPicPr>
          <p:cNvPr id="6150" name="Picture 2055" descr="anima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04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2056"/>
          <p:cNvSpPr>
            <a:spLocks noChangeShapeType="1"/>
          </p:cNvSpPr>
          <p:nvPr/>
        </p:nvSpPr>
        <p:spPr bwMode="auto">
          <a:xfrm flipH="1" flipV="1">
            <a:off x="9447212" y="1981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52" name="Oval 2057"/>
          <p:cNvSpPr>
            <a:spLocks noChangeArrowheads="1"/>
          </p:cNvSpPr>
          <p:nvPr/>
        </p:nvSpPr>
        <p:spPr bwMode="auto">
          <a:xfrm>
            <a:off x="9066212" y="3124200"/>
            <a:ext cx="990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FFFFFF"/>
                </a:solidFill>
              </a:rPr>
              <a:t>山羌(雄)</a:t>
            </a:r>
            <a:br>
              <a:rPr lang="zh-TW" altLang="en-US" b="1">
                <a:solidFill>
                  <a:srgbClr val="FFFFFF"/>
                </a:solidFill>
              </a:rPr>
            </a:b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6153" name="副標題 2"/>
          <p:cNvSpPr>
            <a:spLocks/>
          </p:cNvSpPr>
          <p:nvPr/>
        </p:nvSpPr>
        <p:spPr bwMode="auto">
          <a:xfrm>
            <a:off x="2894012" y="1535114"/>
            <a:ext cx="6172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學 名：</a:t>
            </a:r>
            <a: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Muntiacus reevesi micrurus (Sclater)</a:t>
            </a:r>
            <a:b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kumimoji="0" lang="zh-TW" altLang="en-US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英 名：</a:t>
            </a:r>
            <a: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Formosan Reeve's muntjac</a:t>
            </a:r>
            <a:b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kumimoji="0" lang="zh-TW" altLang="en-US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分 類：</a:t>
            </a:r>
            <a: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ARTIODACTYLA </a:t>
            </a:r>
            <a:r>
              <a:rPr kumimoji="0" lang="zh-TW" altLang="en-US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偶蹄目／</a:t>
            </a:r>
            <a:r>
              <a:rPr kumimoji="0" lang="en-US" altLang="zh-TW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Cervidae </a:t>
            </a:r>
            <a:r>
              <a:rPr kumimoji="0" lang="zh-TW" altLang="en-US" sz="1600" b="1" i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鹿科</a:t>
            </a:r>
            <a:endParaRPr kumimoji="0" lang="zh-TW" altLang="en-US" sz="1600" b="1">
              <a:solidFill>
                <a:srgbClr val="C0504D"/>
              </a:solidFill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  <p:sp>
        <p:nvSpPr>
          <p:cNvPr id="6154" name="副標題 2"/>
          <p:cNvSpPr>
            <a:spLocks/>
          </p:cNvSpPr>
          <p:nvPr/>
        </p:nvSpPr>
        <p:spPr bwMode="auto">
          <a:xfrm>
            <a:off x="2894013" y="2667000"/>
            <a:ext cx="6143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2400" b="1" dirty="0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生態習性：本種為獨居性動物，全日均有</a:t>
            </a:r>
            <a:r>
              <a:rPr kumimoji="0" lang="zh-TW" altLang="en-US" sz="2400" b="1" dirty="0">
                <a:solidFill>
                  <a:srgbClr val="800080"/>
                </a:solidFill>
                <a:latin typeface="王漢宗中明體破音二" panose="040B0700000000000000" pitchFamily="82" charset="-120"/>
                <a:ea typeface="王漢宗中明體破音二" panose="040B0700000000000000" pitchFamily="82" charset="-120"/>
              </a:rPr>
              <a:t>活動，以日間活動較多，夜晚較少活動，但在凌晨時會有活動高峰。草食性，食物以細葉幼芽及嫩草為主</a:t>
            </a:r>
            <a:endParaRPr kumimoji="0" lang="zh-TW" altLang="en-US" sz="2400" b="1" dirty="0">
              <a:solidFill>
                <a:srgbClr val="C0504D"/>
              </a:solidFill>
              <a:latin typeface="王漢宗中明體破音二" panose="040B0700000000000000" pitchFamily="82" charset="-120"/>
              <a:ea typeface="王漢宗中明體破音二" panose="040B0700000000000000" pitchFamily="82" charset="-120"/>
            </a:endParaRPr>
          </a:p>
        </p:txBody>
      </p:sp>
      <p:sp>
        <p:nvSpPr>
          <p:cNvPr id="6155" name="副標題 2"/>
          <p:cNvSpPr>
            <a:spLocks/>
          </p:cNvSpPr>
          <p:nvPr/>
        </p:nvSpPr>
        <p:spPr bwMode="auto">
          <a:xfrm>
            <a:off x="2970213" y="4495800"/>
            <a:ext cx="644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zh-TW" altLang="en-US" sz="2400" b="1">
                <a:solidFill>
                  <a:srgbClr val="C0504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棲地分布：為台灣特有亞種，由低海拔至海拔 3,000 公尺之山區均有分布。 </a:t>
            </a:r>
          </a:p>
        </p:txBody>
      </p:sp>
    </p:spTree>
    <p:extLst>
      <p:ext uri="{BB962C8B-B14F-4D97-AF65-F5344CB8AC3E}">
        <p14:creationId xmlns:p14="http://schemas.microsoft.com/office/powerpoint/2010/main" val="22874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1979612" y="4572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雪霸動物特有種</a:t>
            </a:r>
            <a:br>
              <a:rPr lang="zh-TW" altLang="en-US" sz="4400" b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4400" b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拉氏清溪蟹</a:t>
            </a:r>
            <a:endParaRPr lang="zh-TW" altLang="en-US">
              <a:solidFill>
                <a:prstClr val="black"/>
              </a:solidFill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  <p:pic>
        <p:nvPicPr>
          <p:cNvPr id="9219" name="Picture 1027" descr="拉氏清溪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52400"/>
            <a:ext cx="2895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28"/>
          <p:cNvSpPr>
            <a:spLocks noChangeArrowheads="1"/>
          </p:cNvSpPr>
          <p:nvPr/>
        </p:nvSpPr>
        <p:spPr bwMode="auto">
          <a:xfrm>
            <a:off x="7618412" y="2286000"/>
            <a:ext cx="2438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660066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↑拉氏清溪蟹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221" name="Rectangle 1029"/>
          <p:cNvSpPr>
            <a:spLocks noChangeArrowheads="1"/>
          </p:cNvSpPr>
          <p:nvPr/>
        </p:nvSpPr>
        <p:spPr bwMode="auto">
          <a:xfrm>
            <a:off x="1522412" y="379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222" name="Rectangle 1030"/>
          <p:cNvSpPr>
            <a:spLocks noChangeArrowheads="1"/>
          </p:cNvSpPr>
          <p:nvPr/>
        </p:nvSpPr>
        <p:spPr bwMode="auto">
          <a:xfrm>
            <a:off x="1533525" y="2652713"/>
            <a:ext cx="88820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學名：</a:t>
            </a:r>
            <a:r>
              <a:rPr kumimoji="0" lang="en-US" altLang="zh-TW" sz="2800" b="1" i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Candidiopotamon rathbunae </a:t>
            </a:r>
            <a:r>
              <a:rPr kumimoji="0" lang="en-US" altLang="zh-TW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/>
            </a:r>
            <a:br>
              <a:rPr kumimoji="0" lang="en-US" altLang="zh-TW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溪蟹科</a:t>
            </a:r>
            <a:b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特 徵：</a:t>
            </a:r>
            <a:b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kumimoji="0" lang="zh-TW" altLang="en-US" sz="28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台灣淡水蟹中體型最大的非牠莫屬，分布於台灣本島除宜蘭縣之外的各縣市溪流中，是台灣分布範圍最廣的淡水蟹，從海岸、平原、丘陵，以至海拔一千多公尺的中海拔山區，都有其蹤跡，棲息於水質甚清徹的溪流石塊下或岩縫隙中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223" name="Rectangle 1031"/>
          <p:cNvSpPr>
            <a:spLocks noChangeArrowheads="1"/>
          </p:cNvSpPr>
          <p:nvPr/>
        </p:nvSpPr>
        <p:spPr bwMode="auto">
          <a:xfrm>
            <a:off x="1522412" y="55340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/>
        </p:nvSpPr>
        <p:spPr bwMode="auto">
          <a:xfrm>
            <a:off x="2436812" y="2895600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ts val="2800"/>
              <a:buFont typeface="Arial" charset="0"/>
              <a:buChar char="•"/>
              <a:defRPr/>
            </a:pPr>
            <a:endParaRPr lang="zh-TW" altLang="en-US" sz="28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0243" name="Text Box 1037"/>
          <p:cNvSpPr txBox="1">
            <a:spLocks noChangeArrowheads="1"/>
          </p:cNvSpPr>
          <p:nvPr/>
        </p:nvSpPr>
        <p:spPr bwMode="auto">
          <a:xfrm>
            <a:off x="2970212" y="1676401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244" name="Text Box 1038"/>
          <p:cNvSpPr txBox="1">
            <a:spLocks noChangeArrowheads="1"/>
          </p:cNvSpPr>
          <p:nvPr/>
        </p:nvSpPr>
        <p:spPr bwMode="auto">
          <a:xfrm>
            <a:off x="2970212" y="228601"/>
            <a:ext cx="5638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雪霸動物特有種</a:t>
            </a:r>
            <a:br>
              <a:rPr lang="zh-TW" altLang="en-US" sz="4400" b="1">
                <a:solidFill>
                  <a:srgbClr val="1F497D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4400" b="1">
                <a:solidFill>
                  <a:srgbClr val="6A54BA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長吻松鼠</a:t>
            </a:r>
          </a:p>
        </p:txBody>
      </p:sp>
      <p:sp>
        <p:nvSpPr>
          <p:cNvPr id="10245" name="Text Box 1039"/>
          <p:cNvSpPr txBox="1">
            <a:spLocks noChangeArrowheads="1"/>
          </p:cNvSpPr>
          <p:nvPr/>
        </p:nvSpPr>
        <p:spPr bwMode="auto">
          <a:xfrm>
            <a:off x="1827212" y="1828801"/>
            <a:ext cx="7239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學 名：</a:t>
            </a:r>
            <a:r>
              <a:rPr lang="en-US" altLang="zh-TW" sz="2400" b="1" i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Dremomys pernyi owstoni</a:t>
            </a:r>
            <a:br>
              <a:rPr lang="en-US" altLang="zh-TW" sz="2400" b="1" i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英 名：</a:t>
            </a:r>
            <a: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Formosan long-nosed squirrel</a:t>
            </a:r>
            <a:b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分 類：齧齒目</a:t>
            </a:r>
            <a: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RODENTIA/ 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松鼠科</a:t>
            </a:r>
            <a: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Sciuridae</a:t>
            </a:r>
            <a:b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/>
            </a:r>
            <a:b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/>
            </a:r>
            <a:b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生態習性：</a:t>
            </a:r>
            <a:b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為日行性動物，以清晨和黃昏時最為常見，雜食性。較喜歡在地面活動。 </a:t>
            </a:r>
            <a:b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/>
            </a:r>
            <a:b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棲地分布：</a:t>
            </a:r>
            <a:b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台灣特有亞種。分布於中、高海拔山區，以闊葉林為主。</a:t>
            </a:r>
          </a:p>
        </p:txBody>
      </p:sp>
      <p:pic>
        <p:nvPicPr>
          <p:cNvPr id="10246" name="Picture 1059" descr="長吻松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28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60"/>
          <p:cNvSpPr txBox="1">
            <a:spLocks noChangeArrowheads="1"/>
          </p:cNvSpPr>
          <p:nvPr/>
        </p:nvSpPr>
        <p:spPr bwMode="auto">
          <a:xfrm>
            <a:off x="8304212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6A54BA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↑長吻松鼠</a:t>
            </a:r>
          </a:p>
        </p:txBody>
      </p:sp>
    </p:spTree>
    <p:extLst>
      <p:ext uri="{BB962C8B-B14F-4D97-AF65-F5344CB8AC3E}">
        <p14:creationId xmlns:p14="http://schemas.microsoft.com/office/powerpoint/2010/main" val="38348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12963" y="7938"/>
            <a:ext cx="5197475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雪霸植物特有種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638425" y="7747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4000" b="1" dirty="0">
                <a:solidFill>
                  <a:srgbClr val="254061"/>
                </a:solidFill>
                <a:latin typeface="王漢宗波卡體一空陰" pitchFamily="18" charset="-120"/>
                <a:ea typeface="王漢宗波卡體一空陰" pitchFamily="18" charset="-120"/>
              </a:rPr>
              <a:t>  </a:t>
            </a:r>
            <a:r>
              <a:rPr kumimoji="1" lang="zh-TW" altLang="en-US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苗栗野豇</a:t>
            </a:r>
            <a:r>
              <a:rPr kumimoji="1" lang="en-US" altLang="zh-TW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(</a:t>
            </a:r>
            <a:r>
              <a:rPr kumimoji="1" lang="zh-TW" altLang="en-US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ㄐㄧㄤ</a:t>
            </a:r>
            <a:r>
              <a:rPr kumimoji="1" lang="en-US" altLang="zh-TW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)</a:t>
            </a:r>
            <a:r>
              <a:rPr kumimoji="1" lang="zh-TW" altLang="en-US" sz="4000" b="1" u="sng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豆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52401"/>
            <a:ext cx="2417763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793037" y="19177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 b="1" u="sng" dirty="0">
                <a:solidFill>
                  <a:srgbClr val="5F21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↑苗栗野豇豆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522412" y="1981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學名：</a:t>
            </a:r>
            <a:r>
              <a:rPr kumimoji="1" lang="en-US" altLang="zh-TW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Dumasia</a:t>
            </a:r>
            <a:r>
              <a:rPr kumimoji="1" lang="en-US" altLang="zh-TW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 </a:t>
            </a:r>
            <a:r>
              <a:rPr kumimoji="1" lang="en-US" altLang="zh-TW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miaoliensis</a:t>
            </a:r>
            <a:r>
              <a:rPr kumimoji="1"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 Liu &amp; Lu</a:t>
            </a:r>
          </a:p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蝶形花科 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觀賞重點：黃花、果實。  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觀賞地點：司馬限林道路旁、雪見遊憩區森林邊緣。</a:t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/>
            </a:r>
            <a:b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為台灣特有種。目前僅知分佈於園區的苗栗大湖及雪見地區，主要生長在陽光充足的林下或道路兩旁，因生育地區分佈狹隘，被列為本處重點保育植物之一。</a:t>
            </a:r>
          </a:p>
        </p:txBody>
      </p:sp>
    </p:spTree>
    <p:extLst>
      <p:ext uri="{BB962C8B-B14F-4D97-AF65-F5344CB8AC3E}">
        <p14:creationId xmlns:p14="http://schemas.microsoft.com/office/powerpoint/2010/main" val="410225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(</a:t>
            </a:r>
            <a:r>
              <a:rPr lang="zh-TW" altLang="en-US" dirty="0" smtClean="0"/>
              <a:t>台</a:t>
            </a:r>
            <a:r>
              <a:rPr lang="zh-TW" altLang="en-US" dirty="0"/>
              <a:t>灣</a:t>
            </a:r>
            <a:r>
              <a:rPr lang="en-US" altLang="zh-TW" dirty="0" smtClean="0"/>
              <a:t>/</a:t>
            </a:r>
            <a:r>
              <a:rPr lang="zh-TW" altLang="en-US" dirty="0" smtClean="0"/>
              <a:t>雪</a:t>
            </a:r>
            <a:r>
              <a:rPr lang="zh-TW" altLang="en-US" dirty="0"/>
              <a:t>霸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lnSpc>
                <a:spcPct val="110000"/>
              </a:lnSpc>
              <a:buNone/>
            </a:pPr>
            <a:r>
              <a:rPr lang="zh-TW" altLang="en-US" dirty="0" smtClean="0"/>
              <a:t>我們的國家是很漂亮的</a:t>
            </a:r>
            <a:r>
              <a:rPr lang="en-US" altLang="zh-TW" dirty="0" smtClean="0"/>
              <a:t>!/</a:t>
            </a:r>
            <a:r>
              <a:rPr lang="zh-TW" altLang="en-US" dirty="0" smtClean="0"/>
              <a:t>是在歐亞板塊和菲律賓海板塊形成的，鄰近的國家是中國</a:t>
            </a:r>
            <a:r>
              <a:rPr lang="en-US" altLang="zh-TW" dirty="0" smtClean="0"/>
              <a:t>and</a:t>
            </a:r>
            <a:r>
              <a:rPr lang="zh-TW" altLang="en-US" dirty="0" smtClean="0"/>
              <a:t>日本。</a:t>
            </a:r>
            <a:endParaRPr lang="zh-TW" altLang="en-US" dirty="0"/>
          </a:p>
          <a:p>
            <a:pPr rt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2636912"/>
            <a:ext cx="2619375" cy="1743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36" y="26369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/>
          </p:cNvSpPr>
          <p:nvPr/>
        </p:nvSpPr>
        <p:spPr>
          <a:xfrm>
            <a:off x="1979612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雪霸國家公園</a:t>
            </a:r>
            <a:b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當地原住民(簡介)</a:t>
            </a:r>
          </a:p>
        </p:txBody>
      </p:sp>
      <p:sp>
        <p:nvSpPr>
          <p:cNvPr id="15363" name="Rectangle 1027"/>
          <p:cNvSpPr txBox="1">
            <a:spLocks/>
          </p:cNvSpPr>
          <p:nvPr/>
        </p:nvSpPr>
        <p:spPr bwMode="auto">
          <a:xfrm>
            <a:off x="1979612" y="16002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大約在七千年前，古南島語系民族開始進行橫跨大洋的大遷徙，到了大約於五千至兩千年前的新石器時代期間，高山族在不同年代裡各自從南太平洋飄海過來，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散居於海拔</a:t>
            </a:r>
            <a:r>
              <a:rPr lang="en-US" altLang="zh-TW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2000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公尺以下，其中以海拔</a:t>
            </a:r>
            <a:r>
              <a:rPr lang="en-US" altLang="zh-TW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1000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至</a:t>
            </a:r>
            <a:r>
              <a:rPr lang="en-US" altLang="zh-TW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1500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公尺最多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。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TW" altLang="en-US" sz="2400" b="1">
              <a:solidFill>
                <a:srgbClr val="800080"/>
              </a:solidFill>
              <a:latin typeface="王漢宗波卡體一空陰" panose="02020600000000000000" pitchFamily="18" charset="-120"/>
              <a:ea typeface="王漢宗波卡體一空陰" panose="02020600000000000000" pitchFamily="18" charset="-120"/>
              <a:cs typeface="華康溜溜體W7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泰雅族分布地西麓住有賽夏族，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分布高度為海拔</a:t>
            </a:r>
            <a:r>
              <a:rPr lang="en-US" altLang="zh-TW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500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至</a:t>
            </a:r>
            <a:r>
              <a:rPr lang="en-US" altLang="zh-TW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1000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公尺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。</a:t>
            </a:r>
            <a:r>
              <a:rPr lang="zh-TW" altLang="en-US" sz="2400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/>
            </a:r>
            <a:br>
              <a:rPr lang="zh-TW" altLang="en-US" sz="2400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</a:br>
            <a:endParaRPr lang="zh-TW" altLang="en-US" sz="2400">
              <a:solidFill>
                <a:srgbClr val="800080"/>
              </a:solidFill>
              <a:latin typeface="王漢宗波卡體一空陰" panose="02020600000000000000" pitchFamily="18" charset="-120"/>
              <a:ea typeface="王漢宗波卡體一空陰" panose="02020600000000000000" pitchFamily="18" charset="-120"/>
              <a:cs typeface="華康溜溜體W7"/>
            </a:endParaRPr>
          </a:p>
        </p:txBody>
      </p:sp>
      <p:pic>
        <p:nvPicPr>
          <p:cNvPr id="15364" name="Picture 1031" descr="泰雅族群主要分布區域,台北縣烏來鄉,桃園縣復興鄉,新竹縣尖石鄉、五峰鄉,苗栗縣南庄鄉、泰安鄉,台中縣和平鄉,宜蘭線大同鄉、南澳鄉,花連縣秀林鄉、萬榮鄉、卓溪鄉(太魯閣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雪霸國家公園</a:t>
            </a:r>
            <a:br>
              <a:rPr kumimoji="1"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當地原住民1</a:t>
            </a:r>
            <a:r>
              <a:rPr kumimoji="1"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(</a:t>
            </a:r>
            <a:r>
              <a:rPr lang="zh-TW" altLang="en-US" sz="3600" dirty="0">
                <a:solidFill>
                  <a:schemeClr val="tx2"/>
                </a:solidFill>
                <a:latin typeface="王漢宗波卡體一空陰" pitchFamily="18" charset="-120"/>
                <a:ea typeface="王漢宗波卡體一空陰" pitchFamily="18" charset="-120"/>
              </a:rPr>
              <a:t>賽夏族)</a:t>
            </a:r>
            <a:endParaRPr lang="en-US" altLang="zh-TW" sz="3600" dirty="0">
              <a:solidFill>
                <a:schemeClr val="tx2"/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sp>
        <p:nvSpPr>
          <p:cNvPr id="16387" name="Rectangle 1027"/>
          <p:cNvSpPr txBox="1">
            <a:spLocks/>
          </p:cNvSpPr>
          <p:nvPr/>
        </p:nvSpPr>
        <p:spPr bwMode="auto">
          <a:xfrm>
            <a:off x="1903412" y="1600201"/>
            <a:ext cx="6096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賽夏族</a:t>
            </a:r>
            <a:r>
              <a:rPr lang="en-US" altLang="zh-TW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: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賽夏族人的姓氏制度很特殊，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以動物、植物、自然現象做為氏族的圖騰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，並加以運用在漢姓上面。如目前姓「風」的族人相傳是風的後代；「日」姓族人則是神話中射日英雄的後代；而「芎」姓表示他們的祖先來自長滿九芎樹林的地方。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這些姓氏說明了賽夏族人的圖騰觀念，也符合了氏族的需要，由於傳統姓氏轉換至漢姓的成功，賽夏族是台灣原住民族當中，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唯一能夠直接由漢姓看出氏族關係的族群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。</a:t>
            </a:r>
          </a:p>
        </p:txBody>
      </p:sp>
      <p:pic>
        <p:nvPicPr>
          <p:cNvPr id="16388" name="Picture 1038" descr="C:\Documents and Settings\user\My Documents\My Pictures\%e5%85%a8%e5%9c%8b%e8%b3%bd%e5%a4%8f%e6%97%8f%e4%ba%ba%e6%95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1600200"/>
            <a:ext cx="2473325" cy="35433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31" descr="c_saisiya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5029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40" descr="http://tw.wrs.yahoo.com/_ylt=A8tUwJi7_r5P_gcAIEZ21gt.;_ylu=X3oDMTBtdXFkOWthBHNlYwNmcC1hdHRyaWIEc2xrA2ZpbWc-/SIG=12d9gh6u3/EXP=1337945915/**http%3a//teacher.kcvs.kh.edu.tw/~cocenter/kc/images/s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5105400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2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751012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雪霸國家公園</a:t>
            </a:r>
            <a:b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</a:br>
            <a: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當地原住民2</a:t>
            </a:r>
            <a:r>
              <a:rPr kumimoji="1" lang="en-US" altLang="zh-TW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(</a:t>
            </a:r>
            <a:r>
              <a:rPr kumimoji="1" lang="zh-TW" altLang="en-US" sz="4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王漢宗波卡體一空陰" pitchFamily="18" charset="-120"/>
                <a:ea typeface="王漢宗波卡體一空陰" pitchFamily="18" charset="-120"/>
              </a:rPr>
              <a:t>泰雅族)</a:t>
            </a:r>
          </a:p>
        </p:txBody>
      </p:sp>
      <p:sp>
        <p:nvSpPr>
          <p:cNvPr id="17411" name="Rectangle 3"/>
          <p:cNvSpPr txBox="1">
            <a:spLocks/>
          </p:cNvSpPr>
          <p:nvPr/>
        </p:nvSpPr>
        <p:spPr bwMode="auto">
          <a:xfrm>
            <a:off x="1979612" y="14478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泰雅族:居住於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新竹縣五峰鄉的泰雅族</a:t>
            </a: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與賽夏族、</a:t>
            </a:r>
            <a:r>
              <a:rPr lang="zh-TW" altLang="en-US" sz="2400" b="1">
                <a:solidFill>
                  <a:srgbClr val="0000FF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尖石鄉的一部份泰雅族，以及苗栗縣泰安鄉的泰雅族都奉大霸尖山為祖先發祥之地。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800080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  <a:cs typeface="華康溜溜體W7"/>
              </a:rPr>
              <a:t>族人堅信太古時候，大霸尖山有一個佈滿苔蘚的巨岩，自然裂開而生出一男一女，結為夫妻，成為人類的始袓。因為地方狹小，後來分居於山下各地，繁衍子孫。</a:t>
            </a:r>
          </a:p>
        </p:txBody>
      </p:sp>
      <p:pic>
        <p:nvPicPr>
          <p:cNvPr id="17412" name="Picture 5" descr="a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3810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3733800"/>
            <a:ext cx="2187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74"/>
          <p:cNvSpPr>
            <a:spLocks noGrp="1"/>
          </p:cNvSpPr>
          <p:nvPr>
            <p:ph type="title" idx="4294967295"/>
          </p:nvPr>
        </p:nvSpPr>
        <p:spPr>
          <a:xfrm>
            <a:off x="1522412" y="304800"/>
            <a:ext cx="8229600" cy="1143000"/>
          </a:xfrm>
        </p:spPr>
        <p:txBody>
          <a:bodyPr/>
          <a:lstStyle/>
          <a:p>
            <a:r>
              <a:rPr kumimoji="1" lang="zh-TW" altLang="en-US" b="1" smtClean="0">
                <a:solidFill>
                  <a:schemeClr val="tx2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雪霸動物特有種</a:t>
            </a:r>
            <a:br>
              <a:rPr kumimoji="1" lang="zh-TW" altLang="en-US" b="1" smtClean="0">
                <a:solidFill>
                  <a:schemeClr val="tx2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sz="3600">
                <a:solidFill>
                  <a:schemeClr val="accent1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冠羽畫眉</a:t>
            </a:r>
          </a:p>
        </p:txBody>
      </p:sp>
      <p:pic>
        <p:nvPicPr>
          <p:cNvPr id="8195" name="圖片 5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2400"/>
            <a:ext cx="2557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3078"/>
          <p:cNvSpPr txBox="1">
            <a:spLocks noChangeArrowheads="1"/>
          </p:cNvSpPr>
          <p:nvPr/>
        </p:nvSpPr>
        <p:spPr bwMode="auto">
          <a:xfrm>
            <a:off x="1979612" y="2286001"/>
            <a:ext cx="7620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學 名：</a:t>
            </a:r>
            <a:r>
              <a:rPr lang="en-US" altLang="zh-TW" sz="2800" i="1" dirty="0" err="1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Yuhina</a:t>
            </a:r>
            <a:r>
              <a:rPr lang="en-US" altLang="zh-TW" sz="2800" i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 </a:t>
            </a:r>
            <a:r>
              <a:rPr lang="en-US" altLang="zh-TW" sz="2800" i="1" dirty="0" err="1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brunneiceps</a:t>
            </a:r>
            <a:r>
              <a:rPr lang="en-US" altLang="zh-TW" sz="2800" i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       </a:t>
            </a:r>
            <a:r>
              <a:rPr lang="zh-TW" altLang="en-US" sz="2800" i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/>
            </a:r>
            <a:br>
              <a:rPr lang="zh-TW" altLang="en-US" sz="2800" i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</a:br>
            <a:r>
              <a:rPr lang="zh-TW" altLang="en-US" sz="2800" b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形 態：</a:t>
            </a: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體長</a:t>
            </a:r>
            <a:r>
              <a:rPr lang="en-US" altLang="zh-TW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12</a:t>
            </a: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公分，小型畫眉科鳥類，頭上羽毛豎起呈冠羽狀，嘴細，略向下彎。翼短、圓，腳趾略長。雌雄羽色相近。</a:t>
            </a:r>
            <a:b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 </a:t>
            </a:r>
            <a:r>
              <a:rPr lang="zh-TW" altLang="en-US" sz="2800" b="1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分 布：</a:t>
            </a: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普遍留鳥，通常成群出現於中、高海拔之闊葉林、針闊葉混合林之中上層，分布於海拔</a:t>
            </a:r>
            <a:r>
              <a:rPr lang="en-US" altLang="zh-TW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1000-3100</a:t>
            </a: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公尺，冬季會移棲至較低海拔之山區，最低至海拔</a:t>
            </a:r>
            <a:r>
              <a:rPr lang="en-US" altLang="zh-TW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400</a:t>
            </a:r>
            <a: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  <a:t>公尺。</a:t>
            </a:r>
            <a:br>
              <a:rPr lang="zh-TW" altLang="en-US" sz="2800" dirty="0">
                <a:solidFill>
                  <a:srgbClr val="7030A0"/>
                </a:solidFill>
                <a:latin typeface="王漢宗波卡體一空陰" pitchFamily="18" charset="-120"/>
                <a:ea typeface="王漢宗波卡體一空陰" pitchFamily="18" charset="-120"/>
              </a:rPr>
            </a:br>
            <a:endParaRPr lang="zh-TW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王漢宗波卡體一空陰" pitchFamily="18" charset="-120"/>
              <a:ea typeface="王漢宗波卡體一空陰" pitchFamily="18" charset="-12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prstClr val="black"/>
              </a:solidFill>
              <a:latin typeface="Arial" charset="0"/>
              <a:ea typeface="新細明體" panose="02020500000000000000" pitchFamily="18" charset="-120"/>
            </a:endParaRPr>
          </a:p>
        </p:txBody>
      </p:sp>
      <p:sp>
        <p:nvSpPr>
          <p:cNvPr id="8197" name="Text Box 3081"/>
          <p:cNvSpPr txBox="1">
            <a:spLocks noChangeArrowheads="1"/>
          </p:cNvSpPr>
          <p:nvPr/>
        </p:nvSpPr>
        <p:spPr bwMode="auto">
          <a:xfrm>
            <a:off x="7999412" y="228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6A54BA"/>
                </a:solidFill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↑冠羽畫眉</a:t>
            </a:r>
          </a:p>
        </p:txBody>
      </p:sp>
    </p:spTree>
    <p:extLst>
      <p:ext uri="{BB962C8B-B14F-4D97-AF65-F5344CB8AC3E}">
        <p14:creationId xmlns:p14="http://schemas.microsoft.com/office/powerpoint/2010/main" val="29239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9462" grpId="0"/>
      <p:bldP spid="81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華康少女文字W7(P)" panose="02010600010101010101" pitchFamily="2" charset="-120"/>
              </a:rPr>
              <a:t>介紹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認識雪霸</a:t>
            </a:r>
            <a:r>
              <a:rPr lang="zh-TW" altLang="en-US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雪霸國家公園的生日是民國</a:t>
            </a:r>
            <a:r>
              <a:rPr lang="en-US" altLang="zh-TW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81</a:t>
            </a:r>
            <a:r>
              <a:rPr lang="zh-TW" altLang="en-US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年</a:t>
            </a:r>
            <a:r>
              <a:rPr lang="en-US" altLang="zh-TW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7</a:t>
            </a:r>
            <a:r>
              <a:rPr lang="zh-TW" altLang="en-US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月</a:t>
            </a:r>
            <a:r>
              <a:rPr lang="en-US" altLang="zh-TW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1</a:t>
            </a:r>
            <a:r>
              <a:rPr lang="zh-TW" altLang="en-US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日，它是台灣的第五座國家公園，也是高山型的國家公園，以雪山山脈為中心，周圍的新竹縣五峰鄉和尖石鄉、苗栗縣泰安鄉、台中縣和平鄉的山區都在雪霸的範圍內，差不多是台北市的 </a:t>
            </a:r>
            <a:r>
              <a:rPr lang="en-US" altLang="zh-TW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3</a:t>
            </a:r>
            <a:r>
              <a:rPr lang="zh-TW" altLang="en-US" dirty="0">
                <a:solidFill>
                  <a:srgbClr val="FFFF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倍那麼大。國家公園內地形高低起伏，景色非常引人入勝，而且還有豐富的動植物及人文資源，是個適合全家旅遊、</a:t>
            </a:r>
          </a:p>
        </p:txBody>
      </p:sp>
      <p:sp>
        <p:nvSpPr>
          <p:cNvPr id="2" name="矩形 1"/>
          <p:cNvSpPr/>
          <p:nvPr/>
        </p:nvSpPr>
        <p:spPr>
          <a:xfrm>
            <a:off x="-9829" y="4653136"/>
            <a:ext cx="531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https://www.youtube.com/watch?v=EDMnuDztD_o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華康少女文字W7(P)" panose="02010600010101010101" pitchFamily="2" charset="-120"/>
              </a:rPr>
              <a:t>介紹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ea typeface="華康少女文字W7(P)" panose="02010600010101010101" pitchFamily="2" charset="-120"/>
              </a:rPr>
              <a:t>邊玩邊學的大自然教室。</a:t>
            </a:r>
            <a:br>
              <a:rPr lang="zh-TW" altLang="en-US">
                <a:ea typeface="華康少女文字W7(P)" panose="02010600010101010101" pitchFamily="2" charset="-120"/>
              </a:rPr>
            </a:br>
            <a:r>
              <a:rPr lang="zh-TW" altLang="en-US">
                <a:ea typeface="華康少女文字W7(P)" panose="02010600010101010101" pitchFamily="2" charset="-120"/>
              </a:rPr>
              <a:t>許多高山和溪流圍繞成一圈就是雪霸的範圍，東邊從邊吉巖山開始往南跟喀拉業山、羅葉尾山、武佐野群山連一條線到大甲溪，再從大甲溪向西順流而下至志樂溪會合處沿著山的陵線經宇羅尾山、三錐山，然後往北經過小雪山、南坑山、盡尾山、東洗水山、北坑山一直到樂山，最後再從樂山向東邊經過觀霧、高嶺、境界山、南馬洋山又回到邊古巖山，小朋友，看一看雪霸的地圖，有沒有覺得它長得很像台灣黑熊的頭呢？</a:t>
            </a:r>
            <a:r>
              <a:rPr lang="zh-TW" altLang="en-US"/>
              <a:t/>
            </a:r>
            <a:br>
              <a:rPr lang="zh-TW" altLang="en-US"/>
            </a:b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5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華康少女文字W7(P)" panose="02010600010101010101" pitchFamily="2" charset="-120"/>
              </a:rPr>
              <a:t>介紹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雪霸的地形以高山及河谷為主。這裡的高山都在</a:t>
            </a:r>
            <a:r>
              <a:rPr lang="en-US" altLang="zh-TW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3000</a:t>
            </a:r>
            <a:r>
              <a:rPr lang="zh-TW" altLang="en-US"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公尺以上，其中，雪山是台灣第二高峰，大霸尖山又叫「世紀奇峰」。嘿！聰明的小朋友看到這裡就知道雪霸的名字是怎麼來的！答對了！就是「雪山」＋「大霸尖山」嘛！歡迎大家有空的時候來尋寶。以下是雪霸的基本資料，請大家看仔細嘍！</a:t>
            </a:r>
          </a:p>
          <a:p>
            <a:endParaRPr lang="en-US" altLang="zh-TW">
              <a:latin typeface="華康少女文字W7" panose="02010609010101010101" pitchFamily="49" charset="-120"/>
              <a:ea typeface="華康少女文字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53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/>
              <a:t>動物</a:t>
            </a:r>
          </a:p>
        </p:txBody>
      </p:sp>
      <p:pic>
        <p:nvPicPr>
          <p:cNvPr id="83972" name="Picture 4" descr="animal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262" y="981075"/>
            <a:ext cx="190500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" name="Picture 6" descr="animal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6487" y="981075"/>
            <a:ext cx="190500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6" name="Picture 8" descr="animal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1052513"/>
            <a:ext cx="190500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8" name="Picture 10" descr="animal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2837" y="981075"/>
            <a:ext cx="190500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0" name="Picture 12" descr="animal07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4923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animal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2" y="24209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2" name="Picture 14" descr="animal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2" y="2565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3" name="Picture 15" descr="animal07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4923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4" name="Picture 16" descr="animal07_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3933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 descr="animal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4292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6" name="Picture 18" descr="animal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2" y="40767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7" name="Picture 19" descr="animal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933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9" name="Picture 21" descr="animal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5429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2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ea typeface="華康少女文字W7" panose="02010609010101010101" pitchFamily="49" charset="-120"/>
              </a:rPr>
              <a:t>交通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由北部地區南下之車輛，可由國道１號高速公路下苗栗交流道接台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72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號快速道路，或經台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6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、台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3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線經汶水雪霸國家公園管理處進入大湖，再沿苗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61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線經中興檢查哨接司馬限林道經二本松進入雪見遊憩區，行程約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35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公里，車程約</a:t>
            </a:r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1.5</a:t>
            </a:r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小時。</a:t>
            </a:r>
          </a:p>
        </p:txBody>
      </p:sp>
    </p:spTree>
    <p:extLst>
      <p:ext uri="{BB962C8B-B14F-4D97-AF65-F5344CB8AC3E}">
        <p14:creationId xmlns:p14="http://schemas.microsoft.com/office/powerpoint/2010/main" val="397579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9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華康少女文字W7" panose="02010609010101010101" pitchFamily="49" charset="-120"/>
              </a:rPr>
              <a:t>謝謝大家</a:t>
            </a:r>
            <a:endParaRPr lang="zh-TW" altLang="en-US" sz="9600" dirty="0">
              <a:effectLst>
                <a:outerShdw blurRad="38100" dist="38100" dir="2700000" algn="tl">
                  <a:srgbClr val="C0C0C0"/>
                </a:outerShdw>
              </a:effectLst>
              <a:ea typeface="華康少女文字W7" panose="02010609010101010101" pitchFamily="49" charset="-120"/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7788" y="2359025"/>
            <a:ext cx="11384701" cy="44989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TW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編輯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:</a:t>
            </a:r>
            <a:r>
              <a:rPr lang="zh-TW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陳泓銪  蘇玠霖  林祐慶</a:t>
            </a:r>
            <a:endParaRPr lang="zh-TW" alt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華康少女文字W7" panose="02010609010101010101" pitchFamily="49" charset="-120"/>
              <a:ea typeface="華康少女文字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5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(</a:t>
            </a:r>
            <a:r>
              <a:rPr lang="zh-TW" altLang="en-US" dirty="0" smtClean="0"/>
              <a:t>台</a:t>
            </a:r>
            <a:r>
              <a:rPr lang="zh-TW" altLang="en-US" dirty="0"/>
              <a:t>灣</a:t>
            </a:r>
            <a:r>
              <a:rPr lang="en-US" altLang="zh-TW" dirty="0" smtClean="0"/>
              <a:t>/</a:t>
            </a:r>
            <a:r>
              <a:rPr lang="zh-TW" altLang="en-US" dirty="0" smtClean="0"/>
              <a:t>雪霸國家公</a:t>
            </a:r>
            <a:r>
              <a:rPr lang="zh-TW" altLang="en-US" dirty="0"/>
              <a:t>園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  <p:sp>
        <p:nvSpPr>
          <p:cNvPr id="2" name="內容預留位置 1"/>
          <p:cNvSpPr>
            <a:spLocks noGrp="1"/>
          </p:cNvSpPr>
          <p:nvPr>
            <p:ph sz="half" idx="1"/>
          </p:nvPr>
        </p:nvSpPr>
        <p:spPr>
          <a:xfrm>
            <a:off x="1341884" y="1700808"/>
            <a:ext cx="5328592" cy="1368152"/>
          </a:xfrm>
        </p:spPr>
        <p:txBody>
          <a:bodyPr rtlCol="0"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US" altLang="zh-TW" dirty="0">
                <a:hlinkClick r:id="rId3"/>
              </a:rPr>
              <a:t>https://www.youtube.com/watch?v=B7oN1ms7H2M&amp;feature=youtu.be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6660" y="274638"/>
            <a:ext cx="2952328" cy="20882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660" y="2708920"/>
            <a:ext cx="2952328" cy="19511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660" y="4941168"/>
            <a:ext cx="2952327" cy="1800225"/>
          </a:xfrm>
          <a:prstGeom prst="rect">
            <a:avLst/>
          </a:prstGeom>
        </p:spPr>
      </p:pic>
      <p:pic>
        <p:nvPicPr>
          <p:cNvPr id="1026" name="Picture 2" descr="ãå¯æå¤§ä¾¿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169568"/>
            <a:ext cx="2592288" cy="22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å¯æå¤§ä¾¿ãçåçæå°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70" y="3169568"/>
            <a:ext cx="2133600" cy="22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 smtClean="0"/>
              <a:t>雪霸國家公</a:t>
            </a:r>
            <a:r>
              <a:rPr lang="zh-TW" altLang="en-US" dirty="0"/>
              <a:t>園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45720" indent="0" algn="ctr" rtl="0">
              <a:lnSpc>
                <a:spcPct val="110000"/>
              </a:lnSpc>
              <a:buNone/>
            </a:pPr>
            <a:r>
              <a:rPr lang="zh-TW" altLang="en-US" dirty="0" smtClean="0"/>
              <a:t>雪霸國家公園是早上中午晚上幾乎都是在下雨的，所以要去爬山要帶雨具</a:t>
            </a:r>
            <a:endParaRPr lang="zh-TW" altLang="en-US" dirty="0"/>
          </a:p>
        </p:txBody>
      </p:sp>
      <p:sp>
        <p:nvSpPr>
          <p:cNvPr id="2" name="內容預留位置 1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1240160"/>
          </a:xfrm>
        </p:spPr>
        <p:txBody>
          <a:bodyPr rtlCol="0"/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www.youtube.com/watch?v=nrA63ltlbg0&amp;feature=youtu.be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26460" y="3244334"/>
            <a:ext cx="4444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https://www.youtube.com/watch?v=1xYp4j5O8DI</a:t>
            </a:r>
            <a:endParaRPr lang="zh-TW" altLang="en-US" dirty="0"/>
          </a:p>
        </p:txBody>
      </p:sp>
      <p:sp>
        <p:nvSpPr>
          <p:cNvPr id="6" name="AutoShape 2" descr="ãæ«»è±é¤å»é®­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892" y="3068960"/>
            <a:ext cx="3312368" cy="2232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500" y="3869028"/>
            <a:ext cx="3267779" cy="21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(</a:t>
            </a:r>
            <a:r>
              <a:rPr lang="zh-TW" altLang="en-US" dirty="0" smtClean="0"/>
              <a:t>您的國家</a:t>
            </a:r>
            <a:r>
              <a:rPr lang="en-US" altLang="zh-TW" dirty="0" smtClean="0"/>
              <a:t>/</a:t>
            </a:r>
            <a:r>
              <a:rPr lang="zh-TW" altLang="en-US" dirty="0" smtClean="0"/>
              <a:t>地區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的環境</a:t>
            </a:r>
            <a:endParaRPr lang="zh-TW" altLang="en-US" dirty="0"/>
          </a:p>
        </p:txBody>
      </p:sp>
      <p:sp>
        <p:nvSpPr>
          <p:cNvPr id="6" name="內容預留位置 5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45720" indent="0" rtl="0">
              <a:lnSpc>
                <a:spcPct val="110000"/>
              </a:lnSpc>
              <a:buNone/>
            </a:pPr>
            <a:r>
              <a:rPr lang="zh-TW" altLang="en-US" dirty="0" smtClean="0"/>
              <a:t>我們看到的動物是石虎</a:t>
            </a:r>
            <a:r>
              <a:rPr lang="en-US" altLang="zh-TW" dirty="0" smtClean="0"/>
              <a:t>and</a:t>
            </a:r>
            <a:r>
              <a:rPr lang="zh-TW" altLang="en-US" smtClean="0"/>
              <a:t>梅花</a:t>
            </a:r>
            <a:r>
              <a:rPr lang="zh-TW" altLang="en-US"/>
              <a:t>鹿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7614" y="2708920"/>
            <a:ext cx="3745282" cy="27201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896" y="2696344"/>
            <a:ext cx="4244318" cy="27187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94012" y="5602033"/>
            <a:ext cx="561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https://www.youtube.com/watch?v=Mcufejt2r0I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10000" dirty="0" smtClean="0"/>
              <a:t>影片</a:t>
            </a:r>
            <a:endParaRPr lang="zh-TW" altLang="en-US" sz="1000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880120"/>
          </a:xfrm>
        </p:spPr>
        <p:txBody>
          <a:bodyPr rtlCol="0">
            <a:normAutofit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US" altLang="zh-TW" dirty="0">
                <a:hlinkClick r:id="rId3"/>
              </a:rPr>
              <a:t>https://www.youtube.com/watch?v=1xRYGnjqgdA</a:t>
            </a:r>
            <a:endParaRPr lang="zh-TW" altLang="en-US" dirty="0"/>
          </a:p>
        </p:txBody>
      </p:sp>
      <p:sp>
        <p:nvSpPr>
          <p:cNvPr id="8" name="內容預留位置 7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880120"/>
          </a:xfrm>
        </p:spPr>
        <p:txBody>
          <a:bodyPr rtlCol="0">
            <a:normAutofit lnSpcReduction="10000"/>
          </a:bodyPr>
          <a:lstStyle/>
          <a:p>
            <a:r>
              <a:rPr lang="en-US" altLang="zh-TW" dirty="0">
                <a:hlinkClick r:id="rId4"/>
              </a:rPr>
              <a:t>https://www.youtube.com/watch?v=GRxYlT6x_jY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15883" y="2919438"/>
            <a:ext cx="592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https://www.youtube.com/watch?v=mM9VtVaZFf0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33279" y="3288770"/>
            <a:ext cx="5830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https://www.youtube.com/watch?v=PDu3R3YXglE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ea typeface="標楷體" panose="03000509000000000000" pitchFamily="65" charset="-120"/>
              </a:rPr>
              <a:t>雪霸國家公園</a:t>
            </a:r>
            <a:endParaRPr lang="zh-TW" altLang="en-US" sz="6000" dirty="0">
              <a:ea typeface="標楷體" panose="03000509000000000000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smtClean="0">
                <a:ea typeface="標楷體" panose="03000509000000000000" pitchFamily="65" charset="-120"/>
              </a:rPr>
              <a:t>生態豐富的國家公園</a:t>
            </a:r>
            <a:endParaRPr lang="zh-TW" altLang="en-US" sz="4800" dirty="0">
              <a:ea typeface="標楷體" panose="03000509000000000000" pitchFamily="65" charset="-120"/>
            </a:endParaRPr>
          </a:p>
        </p:txBody>
      </p:sp>
      <p:pic>
        <p:nvPicPr>
          <p:cNvPr id="57349" name="Picture 5" descr="圖片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9" y="32543"/>
            <a:ext cx="1067380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4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ea typeface="標楷體" panose="03000509000000000000" pitchFamily="65" charset="-120"/>
              </a:rPr>
              <a:t>雪霸的世紀奇峰</a:t>
            </a:r>
          </a:p>
        </p:txBody>
      </p:sp>
      <p:pic>
        <p:nvPicPr>
          <p:cNvPr id="68615" name="Picture 7" descr="tabygnsn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00" y="2211389"/>
            <a:ext cx="4278312" cy="3094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6" name="Picture 8" descr="tabygnsn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5851" y="2205038"/>
            <a:ext cx="4249737" cy="307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7" name="Picture 9" descr="msn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5445224"/>
            <a:ext cx="165618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87024" y="5472212"/>
            <a:ext cx="414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https://www.youtube.com/watch?v=rz3PHVT1m_0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86499" y="5446720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https://www.youtube.com/watch?v=7I6EHhOzhPs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1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anose="03000509000000000000" pitchFamily="65" charset="-120"/>
              </a:rPr>
              <a:t>雪霸的綿延山嶺</a:t>
            </a:r>
          </a:p>
        </p:txBody>
      </p:sp>
      <p:pic>
        <p:nvPicPr>
          <p:cNvPr id="73735" name="Picture 7" descr="圖片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9863" y="2563813"/>
            <a:ext cx="3751263" cy="254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9" name="Picture 11" descr="605px-Holy_ridge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940" y="1469747"/>
            <a:ext cx="4330700" cy="428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176640" y="1403173"/>
            <a:ext cx="524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2">
                    <a:lumMod val="25000"/>
                    <a:lumOff val="75000"/>
                  </a:schemeClr>
                </a:solidFill>
                <a:hlinkClick r:id="rId4"/>
              </a:rPr>
              <a:t>https://www.youtube.com/watch?v=CQUKI-MPlv8</a:t>
            </a:r>
            <a:endParaRPr lang="zh-TW" alt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世界國家/地區報告簡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0_TF03460629.potx" id="{917A34AB-1CD7-4827-934D-FB134F09D368}" vid="{CF37D2DE-DB0E-4EB4-9E90-B0A81B9B68B7}"/>
    </a:ext>
  </a:extLst>
</a:theme>
</file>

<file path=ppt/theme/theme2.xml><?xml version="1.0" encoding="utf-8"?>
<a:theme xmlns:a="http://schemas.openxmlformats.org/drawingml/2006/main" name="麥田設計範本">
  <a:themeElements>
    <a:clrScheme name="麥田設計範本 11">
      <a:dk1>
        <a:srgbClr val="1C1C1C"/>
      </a:dk1>
      <a:lt1>
        <a:srgbClr val="523E26"/>
      </a:lt1>
      <a:dk2>
        <a:srgbClr val="654A1D"/>
      </a:dk2>
      <a:lt2>
        <a:srgbClr val="2D2015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麥田設計範本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麥田設計範本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7">
        <a:dk1>
          <a:srgbClr val="003366"/>
        </a:dk1>
        <a:lt1>
          <a:srgbClr val="361B00"/>
        </a:lt1>
        <a:dk2>
          <a:srgbClr val="000099"/>
        </a:dk2>
        <a:lt2>
          <a:srgbClr val="333333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麥田設計範本 8">
        <a:dk1>
          <a:srgbClr val="777777"/>
        </a:dk1>
        <a:lt1>
          <a:srgbClr val="926C00"/>
        </a:lt1>
        <a:dk2>
          <a:srgbClr val="686B5D"/>
        </a:dk2>
        <a:lt2>
          <a:srgbClr val="4D4D4D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麥田設計範本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麥田設計範本 10">
        <a:dk1>
          <a:srgbClr val="111111"/>
        </a:dk1>
        <a:lt1>
          <a:srgbClr val="800000"/>
        </a:lt1>
        <a:dk2>
          <a:srgbClr val="66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麥田設計範本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mpass">
  <a:themeElements>
    <a:clrScheme name="Compass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世界國家地區報告簡報</Template>
  <TotalTime>249</TotalTime>
  <Words>1044</Words>
  <Application>Microsoft Office PowerPoint</Application>
  <PresentationFormat>自訂</PresentationFormat>
  <Paragraphs>105</Paragraphs>
  <Slides>29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29</vt:i4>
      </vt:variant>
    </vt:vector>
  </HeadingPairs>
  <TitlesOfParts>
    <vt:vector size="48" baseType="lpstr">
      <vt:lpstr>Microsoft JhengHei UI</vt:lpstr>
      <vt:lpstr>MS UI Gothic</vt:lpstr>
      <vt:lpstr>王漢宗中明體破音二</vt:lpstr>
      <vt:lpstr>王漢宗波卡體一空陰</vt:lpstr>
      <vt:lpstr>華康少女文字W7</vt:lpstr>
      <vt:lpstr>華康少女文字W7(P)</vt:lpstr>
      <vt:lpstr>華康溜溜體W7</vt:lpstr>
      <vt:lpstr>新細明體</vt:lpstr>
      <vt:lpstr>標楷體</vt:lpstr>
      <vt:lpstr>Arial</vt:lpstr>
      <vt:lpstr>Arial Black</vt:lpstr>
      <vt:lpstr>Calibri</vt:lpstr>
      <vt:lpstr>Century Gothic</vt:lpstr>
      <vt:lpstr>Tahoma</vt:lpstr>
      <vt:lpstr>Wingdings</vt:lpstr>
      <vt:lpstr>世界國家/地區報告簡報</vt:lpstr>
      <vt:lpstr>麥田設計範本</vt:lpstr>
      <vt:lpstr>Office 佈景主題</vt:lpstr>
      <vt:lpstr>Compass</vt:lpstr>
      <vt:lpstr>台灣雪霸公園</vt:lpstr>
      <vt:lpstr>(台灣/雪霸) </vt:lpstr>
      <vt:lpstr>(台灣/雪霸國家公園) </vt:lpstr>
      <vt:lpstr>雪霸國家公園</vt:lpstr>
      <vt:lpstr>(您的國家/地區) 的環境</vt:lpstr>
      <vt:lpstr> 影片</vt:lpstr>
      <vt:lpstr>雪霸國家公園</vt:lpstr>
      <vt:lpstr>雪霸的世紀奇峰</vt:lpstr>
      <vt:lpstr>雪霸的綿延山嶺</vt:lpstr>
      <vt:lpstr>來自冰河時期的櫻花鉤吻鮭</vt:lpstr>
      <vt:lpstr>來自冰河時期的櫻花鉤吻鮭</vt:lpstr>
      <vt:lpstr>來自冰河時期的櫻花鉤吻鮭</vt:lpstr>
      <vt:lpstr>探訪雪霸</vt:lpstr>
      <vt:lpstr>PowerPoint 簡報</vt:lpstr>
      <vt:lpstr>探訪雪霸</vt:lpstr>
      <vt:lpstr>PowerPoint 簡報</vt:lpstr>
      <vt:lpstr>PowerPoint 簡報</vt:lpstr>
      <vt:lpstr>PowerPoint 簡報</vt:lpstr>
      <vt:lpstr>PowerPoint 簡報</vt:lpstr>
      <vt:lpstr>PowerPoint 簡報</vt:lpstr>
      <vt:lpstr>雪霸國家公園 當地原住民1(賽夏族)</vt:lpstr>
      <vt:lpstr>雪霸國家公園 當地原住民2(泰雅族)</vt:lpstr>
      <vt:lpstr>雪霸動物特有種 冠羽畫眉</vt:lpstr>
      <vt:lpstr>介紹</vt:lpstr>
      <vt:lpstr>介紹</vt:lpstr>
      <vt:lpstr>介紹</vt:lpstr>
      <vt:lpstr>動物</vt:lpstr>
      <vt:lpstr>交通</vt:lpstr>
      <vt:lpstr>謝謝大家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台灣雪霸公園</dc:title>
  <dc:creator>5a88</dc:creator>
  <cp:lastModifiedBy>user</cp:lastModifiedBy>
  <cp:revision>19</cp:revision>
  <dcterms:created xsi:type="dcterms:W3CDTF">2019-05-01T03:33:07Z</dcterms:created>
  <dcterms:modified xsi:type="dcterms:W3CDTF">2019-05-10T03:15:14Z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