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notesMasterIdLst>
    <p:notesMasterId r:id="rId23"/>
  </p:notesMasterIdLst>
  <p:sldIdLst>
    <p:sldId id="256" r:id="rId3"/>
    <p:sldId id="257" r:id="rId4"/>
    <p:sldId id="258" r:id="rId5"/>
    <p:sldId id="262" r:id="rId6"/>
    <p:sldId id="259" r:id="rId7"/>
    <p:sldId id="260" r:id="rId8"/>
    <p:sldId id="261" r:id="rId9"/>
    <p:sldId id="263" r:id="rId10"/>
    <p:sldId id="264" r:id="rId11"/>
    <p:sldId id="267" r:id="rId12"/>
    <p:sldId id="268" r:id="rId13"/>
    <p:sldId id="269" r:id="rId14"/>
    <p:sldId id="270" r:id="rId15"/>
    <p:sldId id="271" r:id="rId16"/>
    <p:sldId id="272" r:id="rId17"/>
    <p:sldId id="273" r:id="rId18"/>
    <p:sldId id="274" r:id="rId19"/>
    <p:sldId id="275" r:id="rId20"/>
    <p:sldId id="276" r:id="rId21"/>
    <p:sldId id="26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A7822-E5FF-43F6-B2F5-B04EB1A08A01}" type="datetimeFigureOut">
              <a:rPr lang="zh-TW" altLang="en-US" smtClean="0"/>
              <a:t>2019/5/6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6994C-C980-4385-8A60-9D3BEAC826DE}" type="slidenum">
              <a:rPr lang="zh-TW" altLang="en-US" smtClean="0"/>
              <a:t>‹#›</a:t>
            </a:fld>
            <a:endParaRPr lang="zh-TW" altLang="en-US"/>
          </a:p>
        </p:txBody>
      </p:sp>
    </p:spTree>
    <p:extLst>
      <p:ext uri="{BB962C8B-B14F-4D97-AF65-F5344CB8AC3E}">
        <p14:creationId xmlns:p14="http://schemas.microsoft.com/office/powerpoint/2010/main" val="401253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187B44-DB6F-4CA0-BB99-A9601B3E932F}"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379360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9" name="直線接點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pPr defTabSz="914400"/>
            <a:endParaRPr lang="en-US" sz="1800">
              <a:solidFill>
                <a:prstClr val="black"/>
              </a:solidFill>
            </a:endParaRPr>
          </a:p>
        </p:txBody>
      </p:sp>
      <p:sp>
        <p:nvSpPr>
          <p:cNvPr id="12" name="標題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zh-TW" altLang="en-US" smtClean="0"/>
              <a:t>按一下以編輯母片標題樣式</a:t>
            </a:r>
            <a:endParaRPr kumimoji="0" lang="en-US"/>
          </a:p>
        </p:txBody>
      </p:sp>
      <p:sp>
        <p:nvSpPr>
          <p:cNvPr id="25" name="副標題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31" name="日期版面配置區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D33DE0D7-57B9-4021-BA73-72D9E9AD06A6}" type="datetimeFigureOut">
              <a:rPr lang="zh-TW" altLang="en-US"/>
              <a:pPr/>
              <a:t>2019/5/6</a:t>
            </a:fld>
            <a:endParaRPr lang="zh-TW" altLang="en-US"/>
          </a:p>
        </p:txBody>
      </p:sp>
      <p:sp>
        <p:nvSpPr>
          <p:cNvPr id="18" name="頁尾版面配置區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zh-TW" altLang="en-US"/>
          </a:p>
        </p:txBody>
      </p:sp>
      <p:sp>
        <p:nvSpPr>
          <p:cNvPr id="29" name="投影片編號版面配置區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ACBE3B8B-091B-496D-AF8A-DA55B791DF52}" type="slidenum">
              <a:rPr lang="zh-TW" altLang="en-US"/>
              <a:pPr/>
              <a:t>‹#›</a:t>
            </a:fld>
            <a:endParaRPr lang="zh-TW" altLang="en-US"/>
          </a:p>
        </p:txBody>
      </p:sp>
    </p:spTree>
    <p:extLst>
      <p:ext uri="{BB962C8B-B14F-4D97-AF65-F5344CB8AC3E}">
        <p14:creationId xmlns:p14="http://schemas.microsoft.com/office/powerpoint/2010/main" val="244032758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D33DE0D7-57B9-4021-BA73-72D9E9AD06A6}" type="datetimeFigureOut">
              <a:rPr lang="zh-TW" altLang="en-US" smtClean="0">
                <a:solidFill>
                  <a:srgbClr val="B13F9A"/>
                </a:solidFill>
              </a:rPr>
              <a:pPr/>
              <a:t>2019/5/6</a:t>
            </a:fld>
            <a:endParaRPr lang="zh-TW" altLang="en-US">
              <a:solidFill>
                <a:srgbClr val="B13F9A"/>
              </a:solidFill>
            </a:endParaRPr>
          </a:p>
        </p:txBody>
      </p:sp>
      <p:sp>
        <p:nvSpPr>
          <p:cNvPr id="5" name="頁尾版面配置區 4"/>
          <p:cNvSpPr>
            <a:spLocks noGrp="1"/>
          </p:cNvSpPr>
          <p:nvPr>
            <p:ph type="ftr" sz="quarter" idx="11"/>
          </p:nvPr>
        </p:nvSpPr>
        <p:spPr/>
        <p:txBody>
          <a:bodyPr/>
          <a:lstStyle>
            <a:extLst/>
          </a:lstStyle>
          <a:p>
            <a:endParaRPr lang="zh-TW" altLang="en-US">
              <a:solidFill>
                <a:srgbClr val="B13F9A"/>
              </a:solidFill>
            </a:endParaRPr>
          </a:p>
        </p:txBody>
      </p:sp>
      <p:sp>
        <p:nvSpPr>
          <p:cNvPr id="6" name="投影片編號版面配置區 5"/>
          <p:cNvSpPr>
            <a:spLocks noGrp="1"/>
          </p:cNvSpPr>
          <p:nvPr>
            <p:ph type="sldNum" sz="quarter" idx="12"/>
          </p:nvPr>
        </p:nvSpPr>
        <p:spPr/>
        <p:txBody>
          <a:bodyPr/>
          <a:lstStyle>
            <a:extLst/>
          </a:lstStyle>
          <a:p>
            <a:fld id="{ACBE3B8B-091B-496D-AF8A-DA55B791DF52}" type="slidenum">
              <a:rPr lang="zh-TW" altLang="en-US" smtClean="0">
                <a:solidFill>
                  <a:srgbClr val="B13F9A"/>
                </a:solidFill>
              </a:rPr>
              <a:pPr/>
              <a:t>‹#›</a:t>
            </a:fld>
            <a:endParaRPr lang="zh-TW" altLang="en-US">
              <a:solidFill>
                <a:srgbClr val="B13F9A"/>
              </a:solidFill>
            </a:endParaRPr>
          </a:p>
        </p:txBody>
      </p:sp>
    </p:spTree>
    <p:extLst>
      <p:ext uri="{BB962C8B-B14F-4D97-AF65-F5344CB8AC3E}">
        <p14:creationId xmlns:p14="http://schemas.microsoft.com/office/powerpoint/2010/main" val="1145911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D33DE0D7-57B9-4021-BA73-72D9E9AD06A6}" type="datetimeFigureOut">
              <a:rPr lang="zh-TW" altLang="en-US" smtClean="0">
                <a:solidFill>
                  <a:srgbClr val="B13F9A"/>
                </a:solidFill>
              </a:rPr>
              <a:pPr/>
              <a:t>2019/5/6</a:t>
            </a:fld>
            <a:endParaRPr lang="zh-TW" altLang="en-US">
              <a:solidFill>
                <a:srgbClr val="B13F9A"/>
              </a:solidFill>
            </a:endParaRPr>
          </a:p>
        </p:txBody>
      </p:sp>
      <p:sp>
        <p:nvSpPr>
          <p:cNvPr id="5" name="頁尾版面配置區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zh-TW" altLang="en-US">
              <a:solidFill>
                <a:srgbClr val="B13F9A"/>
              </a:solidFill>
            </a:endParaRPr>
          </a:p>
        </p:txBody>
      </p:sp>
      <p:sp>
        <p:nvSpPr>
          <p:cNvPr id="6" name="投影片編號版面配置區 5"/>
          <p:cNvSpPr>
            <a:spLocks noGrp="1"/>
          </p:cNvSpPr>
          <p:nvPr>
            <p:ph type="sldNum" sz="quarter" idx="12"/>
          </p:nvPr>
        </p:nvSpPr>
        <p:spPr>
          <a:xfrm>
            <a:off x="8978603" y="6555112"/>
            <a:ext cx="784448" cy="228600"/>
          </a:xfrm>
        </p:spPr>
        <p:txBody>
          <a:bodyPr/>
          <a:lstStyle>
            <a:extLst/>
          </a:lstStyle>
          <a:p>
            <a:fld id="{ACBE3B8B-091B-496D-AF8A-DA55B791DF52}" type="slidenum">
              <a:rPr lang="zh-TW" altLang="en-US" smtClean="0">
                <a:solidFill>
                  <a:srgbClr val="B13F9A"/>
                </a:solidFill>
              </a:rPr>
              <a:pPr/>
              <a:t>‹#›</a:t>
            </a:fld>
            <a:endParaRPr lang="zh-TW" altLang="en-US">
              <a:solidFill>
                <a:srgbClr val="B13F9A"/>
              </a:solidFill>
            </a:endParaRPr>
          </a:p>
        </p:txBody>
      </p:sp>
    </p:spTree>
    <p:extLst>
      <p:ext uri="{BB962C8B-B14F-4D97-AF65-F5344CB8AC3E}">
        <p14:creationId xmlns:p14="http://schemas.microsoft.com/office/powerpoint/2010/main" val="12610329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320040"/>
            <a:ext cx="9656064"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D33DE0D7-57B9-4021-BA73-72D9E9AD06A6}" type="datetimeFigureOut">
              <a:rPr lang="zh-TW" altLang="en-US" smtClean="0">
                <a:solidFill>
                  <a:srgbClr val="B13F9A"/>
                </a:solidFill>
              </a:rPr>
              <a:pPr/>
              <a:t>2019/5/6</a:t>
            </a:fld>
            <a:endParaRPr lang="zh-TW" altLang="en-US">
              <a:solidFill>
                <a:srgbClr val="B13F9A"/>
              </a:solidFill>
            </a:endParaRPr>
          </a:p>
        </p:txBody>
      </p:sp>
      <p:sp>
        <p:nvSpPr>
          <p:cNvPr id="6" name="頁尾版面配置區 5"/>
          <p:cNvSpPr>
            <a:spLocks noGrp="1"/>
          </p:cNvSpPr>
          <p:nvPr>
            <p:ph type="ftr" sz="quarter" idx="11"/>
          </p:nvPr>
        </p:nvSpPr>
        <p:spPr/>
        <p:txBody>
          <a:bodyPr/>
          <a:lstStyle>
            <a:extLst/>
          </a:lstStyle>
          <a:p>
            <a:endParaRPr lang="zh-TW" altLang="en-US">
              <a:solidFill>
                <a:srgbClr val="B13F9A"/>
              </a:solidFill>
            </a:endParaRPr>
          </a:p>
        </p:txBody>
      </p:sp>
      <p:sp>
        <p:nvSpPr>
          <p:cNvPr id="7" name="投影片編號版面配置區 6"/>
          <p:cNvSpPr>
            <a:spLocks noGrp="1"/>
          </p:cNvSpPr>
          <p:nvPr>
            <p:ph type="sldNum" sz="quarter" idx="12"/>
          </p:nvPr>
        </p:nvSpPr>
        <p:spPr/>
        <p:txBody>
          <a:bodyPr/>
          <a:lstStyle>
            <a:extLst/>
          </a:lstStyle>
          <a:p>
            <a:fld id="{ACBE3B8B-091B-496D-AF8A-DA55B791DF52}" type="slidenum">
              <a:rPr lang="zh-TW" altLang="en-US" smtClean="0">
                <a:solidFill>
                  <a:srgbClr val="B13F9A"/>
                </a:solidFill>
              </a:rPr>
              <a:pPr/>
              <a:t>‹#›</a:t>
            </a:fld>
            <a:endParaRPr lang="zh-TW" altLang="en-US">
              <a:solidFill>
                <a:srgbClr val="B13F9A"/>
              </a:solidFill>
            </a:endParaRPr>
          </a:p>
        </p:txBody>
      </p:sp>
    </p:spTree>
    <p:extLst>
      <p:ext uri="{BB962C8B-B14F-4D97-AF65-F5344CB8AC3E}">
        <p14:creationId xmlns:p14="http://schemas.microsoft.com/office/powerpoint/2010/main" val="1879264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320040"/>
            <a:ext cx="9656064"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D33DE0D7-57B9-4021-BA73-72D9E9AD06A6}" type="datetimeFigureOut">
              <a:rPr lang="zh-TW" altLang="en-US" smtClean="0">
                <a:solidFill>
                  <a:srgbClr val="B13F9A"/>
                </a:solidFill>
              </a:rPr>
              <a:pPr/>
              <a:t>2019/5/6</a:t>
            </a:fld>
            <a:endParaRPr lang="zh-TW" altLang="en-US">
              <a:solidFill>
                <a:srgbClr val="B13F9A"/>
              </a:solidFill>
            </a:endParaRPr>
          </a:p>
        </p:txBody>
      </p:sp>
      <p:sp>
        <p:nvSpPr>
          <p:cNvPr id="8" name="頁尾版面配置區 7"/>
          <p:cNvSpPr>
            <a:spLocks noGrp="1"/>
          </p:cNvSpPr>
          <p:nvPr>
            <p:ph type="ftr" sz="quarter" idx="11"/>
          </p:nvPr>
        </p:nvSpPr>
        <p:spPr/>
        <p:txBody>
          <a:bodyPr/>
          <a:lstStyle>
            <a:extLst/>
          </a:lstStyle>
          <a:p>
            <a:endParaRPr lang="zh-TW" altLang="en-US">
              <a:solidFill>
                <a:srgbClr val="B13F9A"/>
              </a:solidFill>
            </a:endParaRPr>
          </a:p>
        </p:txBody>
      </p:sp>
      <p:sp>
        <p:nvSpPr>
          <p:cNvPr id="9" name="投影片編號版面配置區 8"/>
          <p:cNvSpPr>
            <a:spLocks noGrp="1"/>
          </p:cNvSpPr>
          <p:nvPr>
            <p:ph type="sldNum" sz="quarter" idx="12"/>
          </p:nvPr>
        </p:nvSpPr>
        <p:spPr/>
        <p:txBody>
          <a:bodyPr/>
          <a:lstStyle>
            <a:extLst/>
          </a:lstStyle>
          <a:p>
            <a:fld id="{ACBE3B8B-091B-496D-AF8A-DA55B791DF52}" type="slidenum">
              <a:rPr lang="zh-TW" altLang="en-US" smtClean="0">
                <a:solidFill>
                  <a:srgbClr val="B13F9A"/>
                </a:solidFill>
              </a:rPr>
              <a:pPr/>
              <a:t>‹#›</a:t>
            </a:fld>
            <a:endParaRPr lang="zh-TW" altLang="en-US">
              <a:solidFill>
                <a:srgbClr val="B13F9A"/>
              </a:solidFill>
            </a:endParaRPr>
          </a:p>
        </p:txBody>
      </p:sp>
    </p:spTree>
    <p:extLst>
      <p:ext uri="{BB962C8B-B14F-4D97-AF65-F5344CB8AC3E}">
        <p14:creationId xmlns:p14="http://schemas.microsoft.com/office/powerpoint/2010/main" val="996009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09600" y="320040"/>
            <a:ext cx="9656064" cy="1143000"/>
          </a:xfrm>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D33DE0D7-57B9-4021-BA73-72D9E9AD06A6}" type="datetimeFigureOut">
              <a:rPr lang="zh-TW" altLang="en-US" smtClean="0">
                <a:solidFill>
                  <a:srgbClr val="B13F9A"/>
                </a:solidFill>
              </a:rPr>
              <a:pPr/>
              <a:t>2019/5/6</a:t>
            </a:fld>
            <a:endParaRPr lang="zh-TW" altLang="en-US">
              <a:solidFill>
                <a:srgbClr val="B13F9A"/>
              </a:solidFill>
            </a:endParaRPr>
          </a:p>
        </p:txBody>
      </p:sp>
      <p:sp>
        <p:nvSpPr>
          <p:cNvPr id="4" name="頁尾版面配置區 3"/>
          <p:cNvSpPr>
            <a:spLocks noGrp="1"/>
          </p:cNvSpPr>
          <p:nvPr>
            <p:ph type="ftr" sz="quarter" idx="11"/>
          </p:nvPr>
        </p:nvSpPr>
        <p:spPr/>
        <p:txBody>
          <a:bodyPr/>
          <a:lstStyle>
            <a:extLst/>
          </a:lstStyle>
          <a:p>
            <a:endParaRPr lang="zh-TW" altLang="en-US">
              <a:solidFill>
                <a:srgbClr val="B13F9A"/>
              </a:solidFill>
            </a:endParaRPr>
          </a:p>
        </p:txBody>
      </p:sp>
      <p:sp>
        <p:nvSpPr>
          <p:cNvPr id="5" name="投影片編號版面配置區 4"/>
          <p:cNvSpPr>
            <a:spLocks noGrp="1"/>
          </p:cNvSpPr>
          <p:nvPr>
            <p:ph type="sldNum" sz="quarter" idx="12"/>
          </p:nvPr>
        </p:nvSpPr>
        <p:spPr/>
        <p:txBody>
          <a:bodyPr/>
          <a:lstStyle>
            <a:extLst/>
          </a:lstStyle>
          <a:p>
            <a:fld id="{ACBE3B8B-091B-496D-AF8A-DA55B791DF52}" type="slidenum">
              <a:rPr lang="zh-TW" altLang="en-US" smtClean="0">
                <a:solidFill>
                  <a:srgbClr val="B13F9A"/>
                </a:solidFill>
              </a:rPr>
              <a:pPr/>
              <a:t>‹#›</a:t>
            </a:fld>
            <a:endParaRPr lang="zh-TW" altLang="en-US">
              <a:solidFill>
                <a:srgbClr val="B13F9A"/>
              </a:solidFill>
            </a:endParaRPr>
          </a:p>
        </p:txBody>
      </p:sp>
    </p:spTree>
    <p:extLst>
      <p:ext uri="{BB962C8B-B14F-4D97-AF65-F5344CB8AC3E}">
        <p14:creationId xmlns:p14="http://schemas.microsoft.com/office/powerpoint/2010/main" val="2076665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D33DE0D7-57B9-4021-BA73-72D9E9AD06A6}" type="datetimeFigureOut">
              <a:rPr lang="zh-TW" altLang="en-US" smtClean="0">
                <a:solidFill>
                  <a:srgbClr val="B13F9A"/>
                </a:solidFill>
              </a:rPr>
              <a:pPr/>
              <a:t>2019/5/6</a:t>
            </a:fld>
            <a:endParaRPr lang="zh-TW" altLang="en-US">
              <a:solidFill>
                <a:srgbClr val="B13F9A"/>
              </a:solidFill>
            </a:endParaRPr>
          </a:p>
        </p:txBody>
      </p:sp>
      <p:sp>
        <p:nvSpPr>
          <p:cNvPr id="3" name="頁尾版面配置區 2"/>
          <p:cNvSpPr>
            <a:spLocks noGrp="1"/>
          </p:cNvSpPr>
          <p:nvPr>
            <p:ph type="ftr" sz="quarter" idx="11"/>
          </p:nvPr>
        </p:nvSpPr>
        <p:spPr/>
        <p:txBody>
          <a:bodyPr/>
          <a:lstStyle>
            <a:lvl1pPr>
              <a:defRPr>
                <a:solidFill>
                  <a:schemeClr val="tx2"/>
                </a:solidFill>
              </a:defRPr>
            </a:lvl1pPr>
            <a:extLst/>
          </a:lstStyle>
          <a:p>
            <a:endParaRPr lang="zh-TW" altLang="en-US">
              <a:solidFill>
                <a:srgbClr val="B13F9A"/>
              </a:solidFill>
            </a:endParaRPr>
          </a:p>
        </p:txBody>
      </p:sp>
      <p:sp>
        <p:nvSpPr>
          <p:cNvPr id="4" name="投影片編號版面配置區 3"/>
          <p:cNvSpPr>
            <a:spLocks noGrp="1"/>
          </p:cNvSpPr>
          <p:nvPr>
            <p:ph type="sldNum" sz="quarter" idx="12"/>
          </p:nvPr>
        </p:nvSpPr>
        <p:spPr/>
        <p:txBody>
          <a:bodyPr/>
          <a:lstStyle>
            <a:extLst/>
          </a:lstStyle>
          <a:p>
            <a:fld id="{ACBE3B8B-091B-496D-AF8A-DA55B791DF52}" type="slidenum">
              <a:rPr lang="zh-TW" altLang="en-US" smtClean="0">
                <a:solidFill>
                  <a:srgbClr val="B13F9A"/>
                </a:solidFill>
              </a:rPr>
              <a:pPr/>
              <a:t>‹#›</a:t>
            </a:fld>
            <a:endParaRPr lang="zh-TW" altLang="en-US">
              <a:solidFill>
                <a:srgbClr val="B13F9A"/>
              </a:solidFill>
            </a:endParaRPr>
          </a:p>
        </p:txBody>
      </p:sp>
    </p:spTree>
    <p:extLst>
      <p:ext uri="{BB962C8B-B14F-4D97-AF65-F5344CB8AC3E}">
        <p14:creationId xmlns:p14="http://schemas.microsoft.com/office/powerpoint/2010/main" val="2618322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D33DE0D7-57B9-4021-BA73-72D9E9AD06A6}" type="datetimeFigureOut">
              <a:rPr lang="zh-TW" altLang="en-US" smtClean="0">
                <a:solidFill>
                  <a:srgbClr val="B13F9A"/>
                </a:solidFill>
              </a:rPr>
              <a:pPr/>
              <a:t>2019/5/6</a:t>
            </a:fld>
            <a:endParaRPr lang="zh-TW" altLang="en-US">
              <a:solidFill>
                <a:srgbClr val="B13F9A"/>
              </a:solidFill>
            </a:endParaRPr>
          </a:p>
        </p:txBody>
      </p:sp>
      <p:sp>
        <p:nvSpPr>
          <p:cNvPr id="6" name="頁尾版面配置區 5"/>
          <p:cNvSpPr>
            <a:spLocks noGrp="1"/>
          </p:cNvSpPr>
          <p:nvPr>
            <p:ph type="ftr" sz="quarter" idx="11"/>
          </p:nvPr>
        </p:nvSpPr>
        <p:spPr/>
        <p:txBody>
          <a:bodyPr/>
          <a:lstStyle>
            <a:extLst/>
          </a:lstStyle>
          <a:p>
            <a:endParaRPr lang="zh-TW" altLang="en-US">
              <a:solidFill>
                <a:srgbClr val="B13F9A"/>
              </a:solidFill>
            </a:endParaRPr>
          </a:p>
        </p:txBody>
      </p:sp>
      <p:sp>
        <p:nvSpPr>
          <p:cNvPr id="7" name="投影片編號版面配置區 6"/>
          <p:cNvSpPr>
            <a:spLocks noGrp="1"/>
          </p:cNvSpPr>
          <p:nvPr>
            <p:ph type="sldNum" sz="quarter" idx="12"/>
          </p:nvPr>
        </p:nvSpPr>
        <p:spPr/>
        <p:txBody>
          <a:bodyPr/>
          <a:lstStyle>
            <a:extLst/>
          </a:lstStyle>
          <a:p>
            <a:fld id="{ACBE3B8B-091B-496D-AF8A-DA55B791DF52}" type="slidenum">
              <a:rPr lang="zh-TW" altLang="en-US" smtClean="0">
                <a:solidFill>
                  <a:srgbClr val="B13F9A"/>
                </a:solidFill>
              </a:rPr>
              <a:pPr/>
              <a:t>‹#›</a:t>
            </a:fld>
            <a:endParaRPr lang="zh-TW" altLang="en-US">
              <a:solidFill>
                <a:srgbClr val="B13F9A"/>
              </a:solidFill>
            </a:endParaRPr>
          </a:p>
        </p:txBody>
      </p:sp>
    </p:spTree>
    <p:extLst>
      <p:ext uri="{BB962C8B-B14F-4D97-AF65-F5344CB8AC3E}">
        <p14:creationId xmlns:p14="http://schemas.microsoft.com/office/powerpoint/2010/main" val="1869564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sz="1800">
              <a:solidFill>
                <a:prstClr val="white"/>
              </a:solidFill>
            </a:endParaRPr>
          </a:p>
        </p:txBody>
      </p:sp>
      <p:sp>
        <p:nvSpPr>
          <p:cNvPr id="9" name="矩形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a:endParaRPr lang="en-US" sz="1800">
              <a:solidFill>
                <a:prstClr val="white"/>
              </a:solidFill>
            </a:endParaRPr>
          </a:p>
        </p:txBody>
      </p:sp>
      <p:sp>
        <p:nvSpPr>
          <p:cNvPr id="2" name="標題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smtClean="0"/>
              <a:t>按一下以編輯母片標題樣式</a:t>
            </a:r>
            <a:endParaRPr kumimoji="0" lang="en-US" dirty="0"/>
          </a:p>
        </p:txBody>
      </p:sp>
      <p:sp>
        <p:nvSpPr>
          <p:cNvPr id="4" name="文字版面配置區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smtClean="0"/>
              <a:t>按一下以編輯母片文字樣式</a:t>
            </a:r>
          </a:p>
        </p:txBody>
      </p:sp>
      <p:sp>
        <p:nvSpPr>
          <p:cNvPr id="5" name="日期版面配置區 4"/>
          <p:cNvSpPr>
            <a:spLocks noGrp="1"/>
          </p:cNvSpPr>
          <p:nvPr>
            <p:ph type="dt" sz="half" idx="10"/>
          </p:nvPr>
        </p:nvSpPr>
        <p:spPr/>
        <p:txBody>
          <a:bodyPr/>
          <a:lstStyle>
            <a:extLst/>
          </a:lstStyle>
          <a:p>
            <a:fld id="{D33DE0D7-57B9-4021-BA73-72D9E9AD06A6}" type="datetimeFigureOut">
              <a:rPr lang="zh-TW" altLang="en-US" smtClean="0">
                <a:solidFill>
                  <a:srgbClr val="F4E7ED"/>
                </a:solidFill>
              </a:rPr>
              <a:pPr/>
              <a:t>2019/5/6</a:t>
            </a:fld>
            <a:endParaRPr lang="zh-TW" altLang="en-US">
              <a:solidFill>
                <a:srgbClr val="F4E7ED"/>
              </a:solidFill>
            </a:endParaRPr>
          </a:p>
        </p:txBody>
      </p:sp>
      <p:sp>
        <p:nvSpPr>
          <p:cNvPr id="6" name="頁尾版面配置區 5"/>
          <p:cNvSpPr>
            <a:spLocks noGrp="1"/>
          </p:cNvSpPr>
          <p:nvPr>
            <p:ph type="ftr" sz="quarter" idx="11"/>
          </p:nvPr>
        </p:nvSpPr>
        <p:spPr/>
        <p:txBody>
          <a:bodyPr/>
          <a:lstStyle>
            <a:extLst/>
          </a:lstStyle>
          <a:p>
            <a:endParaRPr lang="zh-TW" altLang="en-US">
              <a:solidFill>
                <a:srgbClr val="F4E7ED"/>
              </a:solidFill>
            </a:endParaRPr>
          </a:p>
        </p:txBody>
      </p:sp>
      <p:sp>
        <p:nvSpPr>
          <p:cNvPr id="7" name="投影片編號版面配置區 6"/>
          <p:cNvSpPr>
            <a:spLocks noGrp="1"/>
          </p:cNvSpPr>
          <p:nvPr>
            <p:ph type="sldNum" sz="quarter" idx="12"/>
          </p:nvPr>
        </p:nvSpPr>
        <p:spPr/>
        <p:txBody>
          <a:bodyPr/>
          <a:lstStyle>
            <a:extLst/>
          </a:lstStyle>
          <a:p>
            <a:fld id="{ACBE3B8B-091B-496D-AF8A-DA55B791DF52}" type="slidenum">
              <a:rPr lang="zh-TW" altLang="en-US" smtClean="0">
                <a:solidFill>
                  <a:srgbClr val="F4E7ED"/>
                </a:solidFill>
              </a:rPr>
              <a:pPr/>
              <a:t>‹#›</a:t>
            </a:fld>
            <a:endParaRPr lang="zh-TW" altLang="en-US">
              <a:solidFill>
                <a:srgbClr val="F4E7ED"/>
              </a:solidFill>
            </a:endParaRPr>
          </a:p>
        </p:txBody>
      </p:sp>
      <p:sp>
        <p:nvSpPr>
          <p:cNvPr id="10" name="圖片版面配置區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392440355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D33DE0D7-57B9-4021-BA73-72D9E9AD06A6}" type="datetimeFigureOut">
              <a:rPr lang="zh-TW" altLang="en-US" smtClean="0">
                <a:solidFill>
                  <a:srgbClr val="B13F9A"/>
                </a:solidFill>
              </a:rPr>
              <a:pPr/>
              <a:t>2019/5/6</a:t>
            </a:fld>
            <a:endParaRPr lang="zh-TW" altLang="en-US">
              <a:solidFill>
                <a:srgbClr val="B13F9A"/>
              </a:solidFill>
            </a:endParaRPr>
          </a:p>
        </p:txBody>
      </p:sp>
      <p:sp>
        <p:nvSpPr>
          <p:cNvPr id="5" name="頁尾版面配置區 4"/>
          <p:cNvSpPr>
            <a:spLocks noGrp="1"/>
          </p:cNvSpPr>
          <p:nvPr>
            <p:ph type="ftr" sz="quarter" idx="11"/>
          </p:nvPr>
        </p:nvSpPr>
        <p:spPr/>
        <p:txBody>
          <a:bodyPr/>
          <a:lstStyle>
            <a:extLst/>
          </a:lstStyle>
          <a:p>
            <a:endParaRPr lang="zh-TW" altLang="en-US">
              <a:solidFill>
                <a:srgbClr val="B13F9A"/>
              </a:solidFill>
            </a:endParaRPr>
          </a:p>
        </p:txBody>
      </p:sp>
      <p:sp>
        <p:nvSpPr>
          <p:cNvPr id="6" name="投影片編號版面配置區 5"/>
          <p:cNvSpPr>
            <a:spLocks noGrp="1"/>
          </p:cNvSpPr>
          <p:nvPr>
            <p:ph type="sldNum" sz="quarter" idx="12"/>
          </p:nvPr>
        </p:nvSpPr>
        <p:spPr/>
        <p:txBody>
          <a:bodyPr/>
          <a:lstStyle>
            <a:extLst/>
          </a:lstStyle>
          <a:p>
            <a:fld id="{ACBE3B8B-091B-496D-AF8A-DA55B791DF52}" type="slidenum">
              <a:rPr lang="zh-TW" altLang="en-US" smtClean="0">
                <a:solidFill>
                  <a:srgbClr val="B13F9A"/>
                </a:solidFill>
              </a:rPr>
              <a:pPr/>
              <a:t>‹#›</a:t>
            </a:fld>
            <a:endParaRPr lang="zh-TW" altLang="en-US">
              <a:solidFill>
                <a:srgbClr val="B13F9A"/>
              </a:solidFill>
            </a:endParaRPr>
          </a:p>
        </p:txBody>
      </p:sp>
    </p:spTree>
    <p:extLst>
      <p:ext uri="{BB962C8B-B14F-4D97-AF65-F5344CB8AC3E}">
        <p14:creationId xmlns:p14="http://schemas.microsoft.com/office/powerpoint/2010/main" val="3627612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274956"/>
            <a:ext cx="2032000" cy="5851525"/>
          </a:xfrm>
        </p:spPr>
        <p:txBody>
          <a:bodyPr vert="eaVert" ancho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274643"/>
            <a:ext cx="80264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5657088" y="6557946"/>
            <a:ext cx="2669952" cy="226902"/>
          </a:xfrm>
        </p:spPr>
        <p:txBody>
          <a:bodyPr/>
          <a:lstStyle>
            <a:extLst/>
          </a:lstStyle>
          <a:p>
            <a:fld id="{D33DE0D7-57B9-4021-BA73-72D9E9AD06A6}" type="datetimeFigureOut">
              <a:rPr lang="zh-TW" altLang="en-US" smtClean="0">
                <a:solidFill>
                  <a:srgbClr val="B13F9A"/>
                </a:solidFill>
              </a:rPr>
              <a:pPr/>
              <a:t>2019/5/6</a:t>
            </a:fld>
            <a:endParaRPr lang="zh-TW" altLang="en-US">
              <a:solidFill>
                <a:srgbClr val="B13F9A"/>
              </a:solidFill>
            </a:endParaRPr>
          </a:p>
        </p:txBody>
      </p:sp>
      <p:sp>
        <p:nvSpPr>
          <p:cNvPr id="5" name="頁尾版面配置區 4"/>
          <p:cNvSpPr>
            <a:spLocks noGrp="1"/>
          </p:cNvSpPr>
          <p:nvPr>
            <p:ph type="ftr" sz="quarter" idx="11"/>
          </p:nvPr>
        </p:nvSpPr>
        <p:spPr>
          <a:xfrm>
            <a:off x="609600" y="6556248"/>
            <a:ext cx="4876800" cy="228600"/>
          </a:xfrm>
        </p:spPr>
        <p:txBody>
          <a:bodyPr/>
          <a:lstStyle>
            <a:extLst/>
          </a:lstStyle>
          <a:p>
            <a:endParaRPr lang="zh-TW" altLang="en-US">
              <a:solidFill>
                <a:srgbClr val="B13F9A"/>
              </a:solidFill>
            </a:endParaRPr>
          </a:p>
        </p:txBody>
      </p:sp>
      <p:sp>
        <p:nvSpPr>
          <p:cNvPr id="6" name="投影片編號版面配置區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ACBE3B8B-091B-496D-AF8A-DA55B791DF52}" type="slidenum">
              <a:rPr lang="zh-TW" altLang="en-US" smtClean="0">
                <a:solidFill>
                  <a:srgbClr val="B13F9A"/>
                </a:solidFill>
              </a:rPr>
              <a:pPr/>
              <a:t>‹#›</a:t>
            </a:fld>
            <a:endParaRPr lang="zh-TW" altLang="en-US">
              <a:solidFill>
                <a:srgbClr val="B13F9A"/>
              </a:solidFill>
            </a:endParaRPr>
          </a:p>
        </p:txBody>
      </p:sp>
    </p:spTree>
    <p:extLst>
      <p:ext uri="{BB962C8B-B14F-4D97-AF65-F5344CB8AC3E}">
        <p14:creationId xmlns:p14="http://schemas.microsoft.com/office/powerpoint/2010/main" val="85704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5/6/2019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sz="1800">
              <a:solidFill>
                <a:prstClr val="white"/>
              </a:solidFill>
            </a:endParaRPr>
          </a:p>
        </p:txBody>
      </p:sp>
      <p:sp>
        <p:nvSpPr>
          <p:cNvPr id="3" name="標題版面配置區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zh-TW" altLang="en-US" smtClean="0"/>
              <a:t>按一下以編輯母片標題樣式</a:t>
            </a:r>
            <a:endParaRPr kumimoji="0" lang="en-US"/>
          </a:p>
        </p:txBody>
      </p:sp>
      <p:sp>
        <p:nvSpPr>
          <p:cNvPr id="31" name="文字版面配置區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7" name="日期版面配置區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pPr defTabSz="914400"/>
            <a:fld id="{D33DE0D7-57B9-4021-BA73-72D9E9AD06A6}" type="datetimeFigureOut">
              <a:rPr lang="zh-TW" altLang="en-US" smtClean="0">
                <a:solidFill>
                  <a:srgbClr val="B13F9A"/>
                </a:solidFill>
              </a:rPr>
              <a:pPr defTabSz="914400"/>
              <a:t>2019/5/6</a:t>
            </a:fld>
            <a:endParaRPr lang="zh-TW" altLang="en-US">
              <a:solidFill>
                <a:srgbClr val="B13F9A"/>
              </a:solidFill>
            </a:endParaRPr>
          </a:p>
        </p:txBody>
      </p:sp>
      <p:sp>
        <p:nvSpPr>
          <p:cNvPr id="4" name="頁尾版面配置區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pPr defTabSz="914400"/>
            <a:endParaRPr lang="zh-TW" altLang="en-US">
              <a:solidFill>
                <a:srgbClr val="B13F9A"/>
              </a:solidFill>
            </a:endParaRPr>
          </a:p>
        </p:txBody>
      </p:sp>
      <p:sp>
        <p:nvSpPr>
          <p:cNvPr id="16" name="投影片編號版面配置區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defTabSz="914400"/>
            <a:fld id="{ACBE3B8B-091B-496D-AF8A-DA55B791DF52}" type="slidenum">
              <a:rPr lang="zh-TW" altLang="en-US" smtClean="0">
                <a:solidFill>
                  <a:srgbClr val="B13F9A"/>
                </a:solidFill>
              </a:rPr>
              <a:pPr defTabSz="914400"/>
              <a:t>‹#›</a:t>
            </a:fld>
            <a:endParaRPr lang="zh-TW" altLang="en-US">
              <a:solidFill>
                <a:srgbClr val="B13F9A"/>
              </a:solidFill>
            </a:endParaRPr>
          </a:p>
        </p:txBody>
      </p:sp>
    </p:spTree>
    <p:extLst>
      <p:ext uri="{BB962C8B-B14F-4D97-AF65-F5344CB8AC3E}">
        <p14:creationId xmlns:p14="http://schemas.microsoft.com/office/powerpoint/2010/main" val="235722875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2.xml"/><Relationship Id="rId4" Type="http://schemas.openxmlformats.org/officeDocument/2006/relationships/hyperlink" Target="https://www.youtube.com/watch?v=pRpu0J5VDJ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2.xml"/><Relationship Id="rId5" Type="http://schemas.openxmlformats.org/officeDocument/2006/relationships/image" Target="../media/image9.jfif"/><Relationship Id="rId4" Type="http://schemas.openxmlformats.org/officeDocument/2006/relationships/image" Target="../media/image8.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C1F9A36-09DD-44A0-B994-478D19DD03F9}"/>
              </a:ext>
            </a:extLst>
          </p:cNvPr>
          <p:cNvSpPr>
            <a:spLocks noGrp="1"/>
          </p:cNvSpPr>
          <p:nvPr>
            <p:ph type="ctrTitle"/>
          </p:nvPr>
        </p:nvSpPr>
        <p:spPr>
          <a:xfrm>
            <a:off x="2589212" y="1085295"/>
            <a:ext cx="8915399" cy="2262781"/>
          </a:xfrm>
        </p:spPr>
        <p:txBody>
          <a:bodyPr>
            <a:normAutofit/>
          </a:bodyPr>
          <a:lstStyle/>
          <a:p>
            <a:r>
              <a:rPr lang="zh-TW" altLang="en-US" sz="6600" dirty="0"/>
              <a:t>雪霸國家公園</a:t>
            </a:r>
          </a:p>
        </p:txBody>
      </p:sp>
      <p:sp>
        <p:nvSpPr>
          <p:cNvPr id="3" name="副標題 2">
            <a:extLst>
              <a:ext uri="{FF2B5EF4-FFF2-40B4-BE49-F238E27FC236}">
                <a16:creationId xmlns="" xmlns:a16="http://schemas.microsoft.com/office/drawing/2014/main" id="{2D47B0DB-18D2-4D70-B91B-482FE98CA91C}"/>
              </a:ext>
            </a:extLst>
          </p:cNvPr>
          <p:cNvSpPr>
            <a:spLocks noGrp="1"/>
          </p:cNvSpPr>
          <p:nvPr>
            <p:ph type="subTitle" idx="1"/>
          </p:nvPr>
        </p:nvSpPr>
        <p:spPr>
          <a:xfrm>
            <a:off x="2695744" y="3587772"/>
            <a:ext cx="8915399" cy="1126283"/>
          </a:xfrm>
        </p:spPr>
        <p:txBody>
          <a:bodyPr>
            <a:normAutofit/>
          </a:bodyPr>
          <a:lstStyle/>
          <a:p>
            <a:r>
              <a:rPr lang="zh-TW" altLang="en-US" sz="4000" dirty="0"/>
              <a:t>簡介及動植物略述</a:t>
            </a:r>
          </a:p>
        </p:txBody>
      </p:sp>
    </p:spTree>
    <p:extLst>
      <p:ext uri="{BB962C8B-B14F-4D97-AF65-F5344CB8AC3E}">
        <p14:creationId xmlns:p14="http://schemas.microsoft.com/office/powerpoint/2010/main" val="72147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solidFill>
                  <a:srgbClr val="7030A0"/>
                </a:solidFill>
                <a:latin typeface="細明體_HKSCS" pitchFamily="18" charset="-120"/>
                <a:ea typeface="細明體_HKSCS" pitchFamily="18" charset="-120"/>
              </a:rPr>
              <a:t>雪霸國家公園資源</a:t>
            </a:r>
            <a:endParaRPr lang="zh-TW" altLang="en-US" dirty="0"/>
          </a:p>
        </p:txBody>
      </p:sp>
      <p:sp>
        <p:nvSpPr>
          <p:cNvPr id="7" name="內容版面配置區 6"/>
          <p:cNvSpPr>
            <a:spLocks noGrp="1"/>
          </p:cNvSpPr>
          <p:nvPr>
            <p:ph idx="1"/>
          </p:nvPr>
        </p:nvSpPr>
        <p:spPr/>
        <p:txBody>
          <a:bodyPr/>
          <a:lstStyle/>
          <a:p>
            <a:r>
              <a:rPr lang="zh-TW" altLang="en-US" dirty="0" smtClean="0"/>
              <a:t>溪流</a:t>
            </a:r>
            <a:endParaRPr lang="en-US" altLang="zh-TW" dirty="0" smtClean="0"/>
          </a:p>
          <a:p>
            <a:r>
              <a:rPr lang="zh-TW" altLang="en-US" dirty="0" smtClean="0"/>
              <a:t>森林</a:t>
            </a:r>
            <a:endParaRPr lang="en-US" altLang="zh-TW" dirty="0" smtClean="0"/>
          </a:p>
          <a:p>
            <a:r>
              <a:rPr lang="zh-TW" altLang="en-US" dirty="0" smtClean="0"/>
              <a:t>高山</a:t>
            </a:r>
            <a:endParaRPr lang="en-US" altLang="zh-TW" dirty="0" smtClean="0"/>
          </a:p>
          <a:p>
            <a:r>
              <a:rPr lang="zh-TW" altLang="en-US" dirty="0" smtClean="0"/>
              <a:t>湖泊</a:t>
            </a:r>
            <a:endParaRPr lang="en-US" altLang="zh-TW" dirty="0" smtClean="0"/>
          </a:p>
          <a:p>
            <a:r>
              <a:rPr lang="zh-TW" altLang="en-US" dirty="0"/>
              <a:t>草原</a:t>
            </a:r>
            <a:endParaRPr lang="en-US" altLang="zh-TW" dirty="0" smtClean="0"/>
          </a:p>
          <a:p>
            <a:endParaRPr lang="en-US" altLang="zh-TW" dirty="0"/>
          </a:p>
          <a:p>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2204864"/>
            <a:ext cx="2915816"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840" y="2204864"/>
            <a:ext cx="3096344"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12313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a:xfrm>
            <a:off x="1847529" y="1196752"/>
            <a:ext cx="8230993" cy="696626"/>
          </a:xfrm>
        </p:spPr>
        <p:txBody>
          <a:bodyPr>
            <a:noAutofit/>
          </a:bodyPr>
          <a:lstStyle/>
          <a:p>
            <a:r>
              <a:rPr lang="zh-TW" altLang="en-US" sz="6000" dirty="0">
                <a:solidFill>
                  <a:srgbClr val="7030A0"/>
                </a:solidFill>
                <a:latin typeface="細明體_HKSCS" pitchFamily="18" charset="-120"/>
                <a:ea typeface="細明體_HKSCS" pitchFamily="18" charset="-120"/>
              </a:rPr>
              <a:t>雪霸國家公園</a:t>
            </a:r>
            <a:r>
              <a:rPr lang="en-US" altLang="zh-TW" sz="7200" dirty="0">
                <a:solidFill>
                  <a:srgbClr val="7030A0"/>
                </a:solidFill>
                <a:latin typeface="細明體_HKSCS" pitchFamily="18" charset="-120"/>
                <a:ea typeface="細明體_HKSCS" pitchFamily="18" charset="-120"/>
              </a:rPr>
              <a:t/>
            </a:r>
            <a:br>
              <a:rPr lang="en-US" altLang="zh-TW" sz="7200" dirty="0">
                <a:solidFill>
                  <a:srgbClr val="7030A0"/>
                </a:solidFill>
                <a:latin typeface="細明體_HKSCS" pitchFamily="18" charset="-120"/>
                <a:ea typeface="細明體_HKSCS" pitchFamily="18" charset="-120"/>
              </a:rPr>
            </a:br>
            <a:r>
              <a:rPr lang="zh-TW" altLang="en-US" sz="6000" dirty="0">
                <a:solidFill>
                  <a:srgbClr val="7030A0"/>
                </a:solidFill>
                <a:latin typeface="細明體_HKSCS" pitchFamily="18" charset="-120"/>
                <a:ea typeface="細明體_HKSCS" pitchFamily="18" charset="-120"/>
              </a:rPr>
              <a:t>簡介</a:t>
            </a:r>
          </a:p>
        </p:txBody>
      </p:sp>
      <p:sp>
        <p:nvSpPr>
          <p:cNvPr id="11" name="文字版面配置區 10"/>
          <p:cNvSpPr>
            <a:spLocks noGrp="1"/>
          </p:cNvSpPr>
          <p:nvPr>
            <p:ph type="body" idx="2"/>
          </p:nvPr>
        </p:nvSpPr>
        <p:spPr>
          <a:xfrm>
            <a:off x="12516544" y="1340769"/>
            <a:ext cx="3008313" cy="3429025"/>
          </a:xfrm>
        </p:spPr>
        <p:txBody>
          <a:bodyPr/>
          <a:lstStyle/>
          <a:p>
            <a:endParaRPr lang="zh-TW" altLang="en-US" dirty="0"/>
          </a:p>
        </p:txBody>
      </p:sp>
      <p:sp>
        <p:nvSpPr>
          <p:cNvPr id="10" name="內容版面配置區 9"/>
          <p:cNvSpPr>
            <a:spLocks noGrp="1"/>
          </p:cNvSpPr>
          <p:nvPr>
            <p:ph sz="half" idx="1"/>
          </p:nvPr>
        </p:nvSpPr>
        <p:spPr>
          <a:xfrm>
            <a:off x="1847528" y="2420888"/>
            <a:ext cx="5111750" cy="4761728"/>
          </a:xfrm>
        </p:spPr>
        <p:txBody>
          <a:bodyPr/>
          <a:lstStyle/>
          <a:p>
            <a:pPr marL="0" indent="0">
              <a:buNone/>
            </a:pPr>
            <a:endParaRPr lang="zh-TW" altLang="en-US" dirty="0">
              <a:solidFill>
                <a:srgbClr val="0066FF"/>
              </a:solidFill>
            </a:endParaRPr>
          </a:p>
          <a:p>
            <a:pPr marL="0" indent="0">
              <a:buNone/>
            </a:pPr>
            <a:endParaRPr lang="en-US" altLang="zh-TW" dirty="0" smtClean="0">
              <a:solidFill>
                <a:srgbClr val="0066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592" y="2636912"/>
            <a:ext cx="3672408" cy="3717032"/>
          </a:xfrm>
          <a:prstGeom prst="rect">
            <a:avLst/>
          </a:prstGeom>
          <a:solidFill>
            <a:schemeClr val="accent1">
              <a:lumMod val="20000"/>
              <a:lumOff val="80000"/>
            </a:schemeClr>
          </a:solidFill>
          <a:ln w="9525">
            <a:solidFill>
              <a:schemeClr val="accent6">
                <a:lumMod val="60000"/>
                <a:lumOff val="40000"/>
              </a:schemeClr>
            </a:solidFill>
            <a:miter lim="800000"/>
            <a:headEnd/>
            <a:tailEnd/>
          </a:ln>
          <a:effectLst/>
        </p:spPr>
      </p:pic>
      <p:sp>
        <p:nvSpPr>
          <p:cNvPr id="2" name="矩形 1"/>
          <p:cNvSpPr/>
          <p:nvPr/>
        </p:nvSpPr>
        <p:spPr>
          <a:xfrm>
            <a:off x="1951096" y="2636912"/>
            <a:ext cx="4572000" cy="3539430"/>
          </a:xfrm>
          <a:prstGeom prst="rect">
            <a:avLst/>
          </a:prstGeom>
        </p:spPr>
        <p:txBody>
          <a:bodyPr>
            <a:spAutoFit/>
          </a:bodyPr>
          <a:lstStyle/>
          <a:p>
            <a:pPr defTabSz="914400"/>
            <a:r>
              <a:rPr lang="zh-TW" altLang="en-US" sz="2800" dirty="0">
                <a:solidFill>
                  <a:srgbClr val="AC66BB"/>
                </a:solidFill>
                <a:effectLst>
                  <a:outerShdw blurRad="38100" dist="38100" dir="2700000" algn="tl">
                    <a:srgbClr val="FFFFFF"/>
                  </a:outerShdw>
                </a:effectLst>
              </a:rPr>
              <a:t>雪山標高三八八四公尺，是本省第二高峰，聳立在苗栗縣泰安鄉梅園村與台中縣和平鄉的交界。斜貫台灣西部，中央山脈西側，呈東北－西南走向，東北端由三貂角開始，向南沿伸到濁水溪北岸，長約一百八十公里</a:t>
            </a:r>
            <a:endParaRPr lang="zh-TW" altLang="en-US" sz="2800" dirty="0">
              <a:solidFill>
                <a:prstClr val="black"/>
              </a:solidFill>
            </a:endParaRPr>
          </a:p>
        </p:txBody>
      </p:sp>
    </p:spTree>
    <p:extLst>
      <p:ext uri="{BB962C8B-B14F-4D97-AF65-F5344CB8AC3E}">
        <p14:creationId xmlns:p14="http://schemas.microsoft.com/office/powerpoint/2010/main" val="7866555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39816" y="116632"/>
            <a:ext cx="7239000" cy="1143000"/>
          </a:xfrm>
        </p:spPr>
        <p:txBody>
          <a:bodyPr>
            <a:normAutofit/>
          </a:bodyPr>
          <a:lstStyle/>
          <a:p>
            <a:r>
              <a:rPr lang="zh-TW" altLang="en-US" sz="5400" dirty="0">
                <a:solidFill>
                  <a:srgbClr val="CC3399"/>
                </a:solidFill>
                <a:ea typeface="微軟正黑體" pitchFamily="34" charset="-120"/>
              </a:rPr>
              <a:t>植物</a:t>
            </a:r>
          </a:p>
        </p:txBody>
      </p:sp>
      <p:sp>
        <p:nvSpPr>
          <p:cNvPr id="3" name="內容版面配置區 2"/>
          <p:cNvSpPr>
            <a:spLocks noGrp="1"/>
          </p:cNvSpPr>
          <p:nvPr>
            <p:ph idx="1"/>
          </p:nvPr>
        </p:nvSpPr>
        <p:spPr/>
        <p:txBody>
          <a:bodyPr>
            <a:normAutofit fontScale="92500" lnSpcReduction="10000"/>
          </a:bodyPr>
          <a:lstStyle/>
          <a:p>
            <a:r>
              <a:rPr lang="zh-TW" altLang="en-US" sz="2800" dirty="0">
                <a:latin typeface="微軟正黑體" pitchFamily="34" charset="-120"/>
                <a:ea typeface="微軟正黑體" pitchFamily="34" charset="-120"/>
              </a:rPr>
              <a:t>雪霸位於海拔</a:t>
            </a:r>
            <a:r>
              <a:rPr lang="zh-TW" altLang="en-US" sz="2800" dirty="0">
                <a:solidFill>
                  <a:schemeClr val="accent2"/>
                </a:solidFill>
                <a:effectLst>
                  <a:outerShdw blurRad="38100" dist="38100" dir="2700000" algn="tl">
                    <a:srgbClr val="FFFFFF"/>
                  </a:outerShdw>
                </a:effectLst>
              </a:rPr>
              <a:t>三八八四</a:t>
            </a:r>
            <a:r>
              <a:rPr lang="zh-TW" altLang="en-US" sz="2800" dirty="0">
                <a:latin typeface="微軟正黑體" pitchFamily="34" charset="-120"/>
                <a:ea typeface="微軟正黑體" pitchFamily="34" charset="-120"/>
              </a:rPr>
              <a:t>公尺左右，山區地勢起伏大，除了極小區域為建築開發用地外，主要為針葉樹造林和中高海拔的原生林地。</a:t>
            </a:r>
          </a:p>
          <a:p>
            <a:endParaRPr lang="zh-TW" altLang="en-US" sz="2800" dirty="0">
              <a:latin typeface="微軟正黑體" pitchFamily="34" charset="-120"/>
              <a:ea typeface="微軟正黑體" pitchFamily="34" charset="-120"/>
            </a:endParaRPr>
          </a:p>
          <a:p>
            <a:r>
              <a:rPr lang="zh-TW" altLang="en-US" sz="2800" dirty="0">
                <a:latin typeface="微軟正黑體" pitchFamily="34" charset="-120"/>
                <a:ea typeface="微軟正黑體" pitchFamily="34" charset="-120"/>
              </a:rPr>
              <a:t>在所調查的植物名錄中，裸子植物大多是人工造林所植，所佔數量也是最多；人工林下及周邊則多為自然生長的原生植物</a:t>
            </a:r>
            <a:r>
              <a:rPr lang="en-US" altLang="zh-TW" sz="2800" dirty="0">
                <a:latin typeface="微軟正黑體" pitchFamily="34" charset="-120"/>
                <a:ea typeface="微軟正黑體" pitchFamily="34" charset="-120"/>
              </a:rPr>
              <a:t>!</a:t>
            </a:r>
          </a:p>
          <a:p>
            <a:endParaRPr lang="en-US" altLang="zh-TW" sz="2800" dirty="0">
              <a:latin typeface="微軟正黑體" pitchFamily="34" charset="-120"/>
              <a:ea typeface="微軟正黑體" pitchFamily="34" charset="-120"/>
            </a:endParaRPr>
          </a:p>
          <a:p>
            <a:r>
              <a:rPr lang="zh-TW" altLang="en-US" sz="2800" dirty="0">
                <a:latin typeface="微軟正黑體" pitchFamily="34" charset="-120"/>
                <a:ea typeface="微軟正黑體" pitchFamily="34" charset="-120"/>
              </a:rPr>
              <a:t>蕨類植物</a:t>
            </a:r>
            <a:r>
              <a:rPr lang="en-US" altLang="zh-TW" sz="2800" dirty="0">
                <a:latin typeface="微軟正黑體" pitchFamily="34" charset="-120"/>
                <a:ea typeface="微軟正黑體" pitchFamily="34" charset="-120"/>
              </a:rPr>
              <a:t>--10</a:t>
            </a:r>
            <a:r>
              <a:rPr lang="zh-TW" altLang="en-US" sz="2800" dirty="0">
                <a:latin typeface="微軟正黑體" pitchFamily="34" charset="-120"/>
                <a:ea typeface="微軟正黑體" pitchFamily="34" charset="-120"/>
              </a:rPr>
              <a:t>種</a:t>
            </a:r>
          </a:p>
          <a:p>
            <a:r>
              <a:rPr lang="zh-TW" altLang="en-US" sz="2800" dirty="0">
                <a:latin typeface="微軟正黑體" pitchFamily="34" charset="-120"/>
                <a:ea typeface="微軟正黑體" pitchFamily="34" charset="-120"/>
              </a:rPr>
              <a:t>裸子植物</a:t>
            </a:r>
            <a:r>
              <a:rPr lang="en-US" altLang="zh-TW" sz="2800" dirty="0">
                <a:latin typeface="微軟正黑體" pitchFamily="34" charset="-120"/>
                <a:ea typeface="微軟正黑體" pitchFamily="34" charset="-120"/>
              </a:rPr>
              <a:t>--5</a:t>
            </a:r>
            <a:r>
              <a:rPr lang="zh-TW" altLang="en-US" sz="2800" dirty="0">
                <a:latin typeface="微軟正黑體" pitchFamily="34" charset="-120"/>
                <a:ea typeface="微軟正黑體" pitchFamily="34" charset="-120"/>
              </a:rPr>
              <a:t>種</a:t>
            </a:r>
          </a:p>
          <a:p>
            <a:r>
              <a:rPr lang="zh-TW" altLang="en-US" sz="2800" dirty="0">
                <a:latin typeface="微軟正黑體" pitchFamily="34" charset="-120"/>
                <a:ea typeface="微軟正黑體" pitchFamily="34" charset="-120"/>
              </a:rPr>
              <a:t>單子葉植物</a:t>
            </a:r>
            <a:r>
              <a:rPr lang="en-US" altLang="zh-TW" sz="2800" dirty="0">
                <a:latin typeface="微軟正黑體" pitchFamily="34" charset="-120"/>
                <a:ea typeface="微軟正黑體" pitchFamily="34" charset="-120"/>
              </a:rPr>
              <a:t>--2</a:t>
            </a:r>
            <a:r>
              <a:rPr lang="zh-TW" altLang="en-US" sz="2800" dirty="0">
                <a:latin typeface="微軟正黑體" pitchFamily="34" charset="-120"/>
                <a:ea typeface="微軟正黑體" pitchFamily="34" charset="-120"/>
              </a:rPr>
              <a:t>種</a:t>
            </a:r>
          </a:p>
          <a:p>
            <a:r>
              <a:rPr lang="zh-TW" altLang="en-US" sz="2800" dirty="0">
                <a:latin typeface="微軟正黑體" pitchFamily="34" charset="-120"/>
                <a:ea typeface="微軟正黑體" pitchFamily="34" charset="-120"/>
              </a:rPr>
              <a:t>雙子葉植物</a:t>
            </a:r>
            <a:r>
              <a:rPr lang="en-US" altLang="zh-TW" sz="2800" dirty="0">
                <a:latin typeface="微軟正黑體" pitchFamily="34" charset="-120"/>
                <a:ea typeface="微軟正黑體" pitchFamily="34" charset="-120"/>
              </a:rPr>
              <a:t>--83</a:t>
            </a:r>
            <a:r>
              <a:rPr lang="zh-TW" altLang="en-US" sz="2800" dirty="0">
                <a:latin typeface="微軟正黑體" pitchFamily="34" charset="-120"/>
                <a:ea typeface="微軟正黑體" pitchFamily="34" charset="-120"/>
              </a:rPr>
              <a:t>種</a:t>
            </a:r>
          </a:p>
          <a:p>
            <a:endParaRPr lang="zh-TW" altLang="en-US" dirty="0"/>
          </a:p>
        </p:txBody>
      </p:sp>
    </p:spTree>
    <p:extLst>
      <p:ext uri="{BB962C8B-B14F-4D97-AF65-F5344CB8AC3E}">
        <p14:creationId xmlns:p14="http://schemas.microsoft.com/office/powerpoint/2010/main" val="645888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47728" y="260648"/>
            <a:ext cx="7239000" cy="1143000"/>
          </a:xfrm>
        </p:spPr>
        <p:txBody>
          <a:bodyPr>
            <a:normAutofit/>
          </a:bodyPr>
          <a:lstStyle/>
          <a:p>
            <a:r>
              <a:rPr lang="zh-TW" altLang="en-US" sz="5400" dirty="0">
                <a:solidFill>
                  <a:schemeClr val="accent6">
                    <a:lumMod val="75000"/>
                  </a:schemeClr>
                </a:solidFill>
                <a:ea typeface="微軟正黑體" pitchFamily="34" charset="-120"/>
              </a:rPr>
              <a:t>植物</a:t>
            </a:r>
            <a:r>
              <a:rPr lang="zh-TW" altLang="en-US" sz="5400" dirty="0">
                <a:solidFill>
                  <a:schemeClr val="accent6">
                    <a:lumMod val="75000"/>
                  </a:schemeClr>
                </a:solidFill>
                <a:ea typeface="標楷體" pitchFamily="65" charset="-120"/>
              </a:rPr>
              <a:t>的生態</a:t>
            </a:r>
            <a:endParaRPr lang="zh-TW" altLang="en-US" sz="5400" dirty="0">
              <a:solidFill>
                <a:schemeClr val="accent6">
                  <a:lumMod val="75000"/>
                </a:schemeClr>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8128" y="1988840"/>
            <a:ext cx="4426080" cy="490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85" y="1988840"/>
            <a:ext cx="3999235" cy="487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9204012" y="6422962"/>
            <a:ext cx="646331" cy="369332"/>
          </a:xfrm>
          <a:prstGeom prst="rect">
            <a:avLst/>
          </a:prstGeom>
        </p:spPr>
        <p:txBody>
          <a:bodyPr wrap="none">
            <a:spAutoFit/>
          </a:bodyPr>
          <a:lstStyle/>
          <a:p>
            <a:pPr defTabSz="914400"/>
            <a:r>
              <a:rPr lang="zh-TW" altLang="en-US" dirty="0">
                <a:solidFill>
                  <a:srgbClr val="99FFCC"/>
                </a:solidFill>
              </a:rPr>
              <a:t>水麻</a:t>
            </a:r>
          </a:p>
        </p:txBody>
      </p:sp>
      <p:sp>
        <p:nvSpPr>
          <p:cNvPr id="5" name="矩形 4"/>
          <p:cNvSpPr/>
          <p:nvPr/>
        </p:nvSpPr>
        <p:spPr>
          <a:xfrm>
            <a:off x="4943873" y="6422962"/>
            <a:ext cx="954107" cy="400110"/>
          </a:xfrm>
          <a:prstGeom prst="rect">
            <a:avLst/>
          </a:prstGeom>
        </p:spPr>
        <p:txBody>
          <a:bodyPr wrap="none">
            <a:spAutoFit/>
          </a:bodyPr>
          <a:lstStyle/>
          <a:p>
            <a:pPr defTabSz="914400"/>
            <a:r>
              <a:rPr lang="zh-TW" altLang="en-US" sz="2000" dirty="0">
                <a:solidFill>
                  <a:srgbClr val="99FFCC"/>
                </a:solidFill>
              </a:rPr>
              <a:t>山櫻花</a:t>
            </a:r>
          </a:p>
        </p:txBody>
      </p:sp>
    </p:spTree>
    <p:extLst>
      <p:ext uri="{BB962C8B-B14F-4D97-AF65-F5344CB8AC3E}">
        <p14:creationId xmlns:p14="http://schemas.microsoft.com/office/powerpoint/2010/main" val="36880497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7083" y="-27384"/>
            <a:ext cx="7239000" cy="1106718"/>
          </a:xfrm>
        </p:spPr>
        <p:txBody>
          <a:bodyPr>
            <a:normAutofit/>
          </a:bodyPr>
          <a:lstStyle/>
          <a:p>
            <a:r>
              <a:rPr lang="zh-TW" altLang="en-US" sz="4000" dirty="0">
                <a:solidFill>
                  <a:srgbClr val="7030A0"/>
                </a:solidFill>
                <a:ea typeface="微軟正黑體" pitchFamily="34" charset="-120"/>
              </a:rPr>
              <a:t>植物</a:t>
            </a:r>
            <a:r>
              <a:rPr lang="zh-TW" altLang="en-US" sz="4000" dirty="0">
                <a:solidFill>
                  <a:srgbClr val="7030A0"/>
                </a:solidFill>
                <a:ea typeface="標楷體" pitchFamily="65" charset="-120"/>
              </a:rPr>
              <a:t>的生態</a:t>
            </a:r>
            <a:endParaRPr lang="zh-TW" altLang="en-US" sz="4000" dirty="0">
              <a:solidFill>
                <a:srgbClr val="7030A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7362" y="1412776"/>
            <a:ext cx="399932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937" y="1412776"/>
            <a:ext cx="400526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093137"/>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srgbClr val="0066FF"/>
                </a:solidFill>
              </a:rPr>
              <a:t>動物生態</a:t>
            </a:r>
          </a:p>
        </p:txBody>
      </p:sp>
      <p:sp>
        <p:nvSpPr>
          <p:cNvPr id="3" name="內容版面配置區 2"/>
          <p:cNvSpPr>
            <a:spLocks noGrp="1"/>
          </p:cNvSpPr>
          <p:nvPr>
            <p:ph idx="1"/>
          </p:nvPr>
        </p:nvSpPr>
        <p:spPr/>
        <p:txBody>
          <a:bodyPr>
            <a:noAutofit/>
          </a:bodyPr>
          <a:lstStyle/>
          <a:p>
            <a:r>
              <a:rPr lang="zh-TW" altLang="en-US" sz="4000" dirty="0">
                <a:solidFill>
                  <a:schemeClr val="accent3">
                    <a:lumMod val="75000"/>
                  </a:schemeClr>
                </a:solidFill>
              </a:rPr>
              <a:t>雪霸國家公園之動物資源豐富，</a:t>
            </a:r>
            <a:r>
              <a:rPr lang="zh-TW" altLang="en-US" sz="4000" dirty="0">
                <a:solidFill>
                  <a:srgbClr val="FFC000"/>
                </a:solidFill>
              </a:rPr>
              <a:t>有</a:t>
            </a:r>
            <a:r>
              <a:rPr lang="en-US" altLang="zh-TW" sz="4000" dirty="0">
                <a:solidFill>
                  <a:srgbClr val="FFC000"/>
                </a:solidFill>
              </a:rPr>
              <a:t>32</a:t>
            </a:r>
            <a:r>
              <a:rPr lang="zh-TW" altLang="en-US" sz="4000" dirty="0">
                <a:solidFill>
                  <a:srgbClr val="FFC000"/>
                </a:solidFill>
              </a:rPr>
              <a:t>種哺乳類動物，</a:t>
            </a:r>
            <a:r>
              <a:rPr lang="en-US" altLang="zh-TW" sz="4000" dirty="0">
                <a:solidFill>
                  <a:srgbClr val="FFC000"/>
                </a:solidFill>
              </a:rPr>
              <a:t>97</a:t>
            </a:r>
            <a:r>
              <a:rPr lang="zh-TW" altLang="en-US" sz="4000" dirty="0">
                <a:solidFill>
                  <a:srgbClr val="FFC000"/>
                </a:solidFill>
              </a:rPr>
              <a:t>種鳥類，</a:t>
            </a:r>
            <a:r>
              <a:rPr lang="en-US" altLang="zh-TW" sz="4000" dirty="0">
                <a:solidFill>
                  <a:srgbClr val="FFC000"/>
                </a:solidFill>
              </a:rPr>
              <a:t>14</a:t>
            </a:r>
            <a:r>
              <a:rPr lang="zh-TW" altLang="en-US" sz="4000" dirty="0">
                <a:solidFill>
                  <a:srgbClr val="FFC000"/>
                </a:solidFill>
              </a:rPr>
              <a:t>種爬蟲類，</a:t>
            </a:r>
            <a:r>
              <a:rPr lang="en-US" altLang="zh-TW" sz="4000" dirty="0">
                <a:solidFill>
                  <a:srgbClr val="FFC000"/>
                </a:solidFill>
              </a:rPr>
              <a:t>6</a:t>
            </a:r>
            <a:r>
              <a:rPr lang="zh-TW" altLang="en-US" sz="4000" dirty="0">
                <a:solidFill>
                  <a:srgbClr val="FFC000"/>
                </a:solidFill>
              </a:rPr>
              <a:t>種兩生類，</a:t>
            </a:r>
            <a:r>
              <a:rPr lang="en-US" altLang="zh-TW" sz="4000" dirty="0">
                <a:solidFill>
                  <a:srgbClr val="FFC000"/>
                </a:solidFill>
              </a:rPr>
              <a:t>16</a:t>
            </a:r>
            <a:r>
              <a:rPr lang="zh-TW" altLang="en-US" sz="4000" dirty="0">
                <a:solidFill>
                  <a:srgbClr val="FFC000"/>
                </a:solidFill>
              </a:rPr>
              <a:t>種淡水魚及</a:t>
            </a:r>
            <a:r>
              <a:rPr lang="en-US" altLang="zh-TW" sz="4000" dirty="0">
                <a:solidFill>
                  <a:srgbClr val="FFC000"/>
                </a:solidFill>
              </a:rPr>
              <a:t>89</a:t>
            </a:r>
            <a:r>
              <a:rPr lang="zh-TW" altLang="en-US" sz="4000" dirty="0">
                <a:solidFill>
                  <a:srgbClr val="FFC000"/>
                </a:solidFill>
              </a:rPr>
              <a:t>種蝴蝶，</a:t>
            </a:r>
            <a:r>
              <a:rPr lang="zh-TW" altLang="en-US" sz="4000" dirty="0">
                <a:solidFill>
                  <a:schemeClr val="accent3">
                    <a:lumMod val="75000"/>
                  </a:schemeClr>
                </a:solidFill>
              </a:rPr>
              <a:t>其中彌足珍貴的瀕臨絕種之動物如</a:t>
            </a:r>
            <a:r>
              <a:rPr lang="zh-TW" altLang="en-US" sz="4000" dirty="0">
                <a:solidFill>
                  <a:srgbClr val="0AAA3F"/>
                </a:solidFill>
              </a:rPr>
              <a:t>櫻花鉤吻鮭、台灣黑熊、帝雉、山椒魚及升天鳳蝶等。</a:t>
            </a:r>
            <a:endParaRPr lang="zh-TW" altLang="en-US" sz="4000" dirty="0">
              <a:solidFill>
                <a:schemeClr val="accent3">
                  <a:lumMod val="75000"/>
                </a:schemeClr>
              </a:solidFill>
            </a:endParaRPr>
          </a:p>
        </p:txBody>
      </p:sp>
    </p:spTree>
    <p:extLst>
      <p:ext uri="{BB962C8B-B14F-4D97-AF65-F5344CB8AC3E}">
        <p14:creationId xmlns:p14="http://schemas.microsoft.com/office/powerpoint/2010/main" val="19258829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雪霸國家公園─台灣黑熊</a:t>
            </a:r>
            <a:endParaRPr lang="zh-TW" altLang="en-US" dirty="0"/>
          </a:p>
        </p:txBody>
      </p:sp>
      <p:sp>
        <p:nvSpPr>
          <p:cNvPr id="3" name="內容版面配置區 2"/>
          <p:cNvSpPr>
            <a:spLocks noGrp="1"/>
          </p:cNvSpPr>
          <p:nvPr>
            <p:ph idx="1"/>
          </p:nvPr>
        </p:nvSpPr>
        <p:spPr/>
        <p:txBody>
          <a:bodyPr>
            <a:normAutofit/>
          </a:bodyPr>
          <a:lstStyle/>
          <a:p>
            <a:r>
              <a:rPr lang="zh-TW" altLang="en-US" dirty="0">
                <a:solidFill>
                  <a:srgbClr val="003399"/>
                </a:solidFill>
              </a:rPr>
              <a:t>台灣黑熊是亞洲黑熊的亞種，是臺灣特有種的黑熊，被選為台灣最具代表性的野生動物。是臺灣陸地上最大的動物也是唯一臺灣原生的熊。</a:t>
            </a:r>
          </a:p>
          <a:p>
            <a:r>
              <a:rPr lang="zh-TW" altLang="en-US" dirty="0"/>
              <a:t>從</a:t>
            </a:r>
            <a:r>
              <a:rPr lang="zh-TW" altLang="zh-TW" dirty="0"/>
              <a:t>1998</a:t>
            </a:r>
            <a:r>
              <a:rPr lang="zh-TW" altLang="en-US" dirty="0"/>
              <a:t>到</a:t>
            </a:r>
            <a:r>
              <a:rPr lang="zh-TW" altLang="zh-TW" dirty="0"/>
              <a:t>2000</a:t>
            </a:r>
            <a:r>
              <a:rPr lang="zh-TW" altLang="en-US" dirty="0"/>
              <a:t>年共有</a:t>
            </a:r>
            <a:r>
              <a:rPr lang="zh-TW" altLang="zh-TW" dirty="0"/>
              <a:t>15</a:t>
            </a:r>
            <a:r>
              <a:rPr lang="zh-TW" altLang="en-US" dirty="0"/>
              <a:t>隻</a:t>
            </a:r>
            <a:r>
              <a:rPr lang="zh-TW" altLang="en-US" b="1" dirty="0"/>
              <a:t>台灣黑熊</a:t>
            </a:r>
            <a:r>
              <a:rPr lang="zh-TW" altLang="en-US" dirty="0"/>
              <a:t>被裝上無線電項圈，</a:t>
            </a:r>
            <a:r>
              <a:rPr lang="zh-TW" altLang="en-US" dirty="0">
                <a:solidFill>
                  <a:srgbClr val="003399"/>
                </a:solidFill>
              </a:rPr>
              <a:t>目擊黑熊的事件非常少，沒有證據證明尚有多少隻台灣黑熊存在。從</a:t>
            </a:r>
            <a:r>
              <a:rPr lang="zh-TW" altLang="zh-TW" dirty="0">
                <a:solidFill>
                  <a:srgbClr val="003399"/>
                </a:solidFill>
              </a:rPr>
              <a:t>1989</a:t>
            </a:r>
            <a:r>
              <a:rPr lang="zh-TW" altLang="en-US" dirty="0">
                <a:solidFill>
                  <a:srgbClr val="003399"/>
                </a:solidFill>
              </a:rPr>
              <a:t>年開始臺灣黑熊就正式被列入保護動物。</a:t>
            </a:r>
          </a:p>
          <a:p>
            <a:endParaRPr lang="zh-TW" altLang="en-US" dirty="0"/>
          </a:p>
        </p:txBody>
      </p:sp>
    </p:spTree>
    <p:extLst>
      <p:ext uri="{BB962C8B-B14F-4D97-AF65-F5344CB8AC3E}">
        <p14:creationId xmlns:p14="http://schemas.microsoft.com/office/powerpoint/2010/main" val="22673617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222"/>
            <a:ext cx="9144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54625"/>
            <a:ext cx="914400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363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91544" y="332656"/>
            <a:ext cx="7239000" cy="1143000"/>
          </a:xfrm>
        </p:spPr>
        <p:txBody>
          <a:bodyPr/>
          <a:lstStyle/>
          <a:p>
            <a:r>
              <a:rPr lang="zh-TW" altLang="en-US" dirty="0">
                <a:solidFill>
                  <a:schemeClr val="accent2"/>
                </a:solidFill>
              </a:rPr>
              <a:t>雪霸</a:t>
            </a:r>
            <a:r>
              <a:rPr lang="zh-TW" altLang="en-US" dirty="0" smtClean="0">
                <a:solidFill>
                  <a:schemeClr val="accent2"/>
                </a:solidFill>
              </a:rPr>
              <a:t>國家公園</a:t>
            </a:r>
            <a:r>
              <a:rPr lang="zh-TW" altLang="en-US" dirty="0" smtClean="0">
                <a:solidFill>
                  <a:schemeClr val="accent3">
                    <a:lumMod val="75000"/>
                  </a:schemeClr>
                </a:solidFill>
              </a:rPr>
              <a:t>櫻花鉤吻</a:t>
            </a:r>
            <a:r>
              <a:rPr lang="zh-TW" altLang="en-US" dirty="0">
                <a:solidFill>
                  <a:schemeClr val="accent3">
                    <a:lumMod val="75000"/>
                  </a:schemeClr>
                </a:solidFill>
              </a:rPr>
              <a:t>鮭</a:t>
            </a:r>
            <a:endParaRPr lang="zh-TW" altLang="en-US" dirty="0"/>
          </a:p>
        </p:txBody>
      </p:sp>
      <p:sp>
        <p:nvSpPr>
          <p:cNvPr id="3" name="內容版面配置區 2"/>
          <p:cNvSpPr>
            <a:spLocks noGrp="1"/>
          </p:cNvSpPr>
          <p:nvPr>
            <p:ph idx="1"/>
          </p:nvPr>
        </p:nvSpPr>
        <p:spPr/>
        <p:txBody>
          <a:bodyPr/>
          <a:lstStyle/>
          <a:p>
            <a:r>
              <a:rPr lang="zh-TW" altLang="en-US" dirty="0">
                <a:solidFill>
                  <a:schemeClr val="accent3">
                    <a:lumMod val="75000"/>
                  </a:schemeClr>
                </a:solidFill>
              </a:rPr>
              <a:t>櫻花鉤吻鮭是全世界僅有的陸封型鮭魚，同時也是世界分布之最南緣的鮭魚，目前僅存於雪霸國家公園之大甲溪上游，更顯示其珍貴，而被譽為台灣國寶魚之首。目前業於七家灣溪兩側地區劃定為「</a:t>
            </a:r>
            <a:r>
              <a:rPr lang="zh-TW" altLang="en-US" dirty="0">
                <a:solidFill>
                  <a:schemeClr val="accent5">
                    <a:lumMod val="50000"/>
                  </a:schemeClr>
                </a:solidFill>
              </a:rPr>
              <a:t>櫻花鉤吻鮭復育保護區」</a:t>
            </a:r>
            <a:r>
              <a:rPr lang="zh-TW" altLang="en-US" dirty="0">
                <a:solidFill>
                  <a:schemeClr val="accent3">
                    <a:lumMod val="75000"/>
                  </a:schemeClr>
                </a:solidFill>
              </a:rPr>
              <a:t>，積極進行保育及復育工作</a:t>
            </a:r>
            <a:endParaRPr lang="zh-TW" altLang="en-US" dirty="0"/>
          </a:p>
        </p:txBody>
      </p:sp>
    </p:spTree>
    <p:extLst>
      <p:ext uri="{BB962C8B-B14F-4D97-AF65-F5344CB8AC3E}">
        <p14:creationId xmlns:p14="http://schemas.microsoft.com/office/powerpoint/2010/main" val="35658408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398" y="2646300"/>
            <a:ext cx="8991477" cy="42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9242"/>
            <a:ext cx="9117874" cy="257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61331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894B713-DFDC-4D50-839A-2C2B9782F330}"/>
              </a:ext>
            </a:extLst>
          </p:cNvPr>
          <p:cNvSpPr>
            <a:spLocks noGrp="1"/>
          </p:cNvSpPr>
          <p:nvPr>
            <p:ph type="title"/>
          </p:nvPr>
        </p:nvSpPr>
        <p:spPr>
          <a:xfrm>
            <a:off x="1869025" y="614585"/>
            <a:ext cx="8911687" cy="1280890"/>
          </a:xfrm>
        </p:spPr>
        <p:txBody>
          <a:bodyPr>
            <a:normAutofit/>
          </a:bodyPr>
          <a:lstStyle/>
          <a:p>
            <a:r>
              <a:rPr lang="zh-TW" altLang="en-US" sz="6600" dirty="0"/>
              <a:t>雪霸公園簡介</a:t>
            </a:r>
          </a:p>
        </p:txBody>
      </p:sp>
      <p:sp>
        <p:nvSpPr>
          <p:cNvPr id="3" name="內容版面配置區 2">
            <a:extLst>
              <a:ext uri="{FF2B5EF4-FFF2-40B4-BE49-F238E27FC236}">
                <a16:creationId xmlns="" xmlns:a16="http://schemas.microsoft.com/office/drawing/2014/main" id="{1CA52B5F-55FC-44EB-8D00-5F600E1A286D}"/>
              </a:ext>
            </a:extLst>
          </p:cNvPr>
          <p:cNvSpPr>
            <a:spLocks noGrp="1"/>
          </p:cNvSpPr>
          <p:nvPr>
            <p:ph idx="1"/>
          </p:nvPr>
        </p:nvSpPr>
        <p:spPr>
          <a:xfrm>
            <a:off x="1495425" y="2633617"/>
            <a:ext cx="8915400" cy="4657818"/>
          </a:xfrm>
        </p:spPr>
        <p:txBody>
          <a:bodyPr>
            <a:normAutofit/>
          </a:bodyPr>
          <a:lstStyle/>
          <a:p>
            <a:r>
              <a:rPr lang="zh-TW" altLang="en-US" sz="4000" dirty="0">
                <a:latin typeface="標楷體" panose="03000509000000000000" pitchFamily="65" charset="-120"/>
                <a:ea typeface="標楷體" panose="03000509000000000000" pitchFamily="65" charset="-120"/>
              </a:rPr>
              <a:t>雪霸國家公園於八十一年七月一日成立，是台灣第五座國家公園，位於台灣中北部，屬高山型國家公園。園區以雪山山脈為主軸，範圍涵括了新竹縣五峰鄉和尖石鄉、苗栗縣泰安鄉、台中縣和平鄉，總面積達</a:t>
            </a:r>
            <a:r>
              <a:rPr lang="en-US" altLang="zh-TW" sz="4000" dirty="0">
                <a:latin typeface="標楷體" panose="03000509000000000000" pitchFamily="65" charset="-120"/>
                <a:ea typeface="標楷體" panose="03000509000000000000" pitchFamily="65" charset="-120"/>
              </a:rPr>
              <a:t>76,850</a:t>
            </a:r>
            <a:r>
              <a:rPr lang="zh-TW" altLang="en-US" sz="4000" dirty="0">
                <a:latin typeface="標楷體" panose="03000509000000000000" pitchFamily="65" charset="-120"/>
                <a:ea typeface="標楷體" panose="03000509000000000000" pitchFamily="65" charset="-120"/>
              </a:rPr>
              <a:t>公頃。</a:t>
            </a:r>
          </a:p>
          <a:p>
            <a:endParaRPr lang="zh-TW" altLang="en-US" dirty="0"/>
          </a:p>
        </p:txBody>
      </p:sp>
      <p:pic>
        <p:nvPicPr>
          <p:cNvPr id="5" name="圖片 4">
            <a:extLst>
              <a:ext uri="{FF2B5EF4-FFF2-40B4-BE49-F238E27FC236}">
                <a16:creationId xmlns="" xmlns:a16="http://schemas.microsoft.com/office/drawing/2014/main" id="{158BBD5F-FD83-44E0-B880-2959C167A254}"/>
              </a:ext>
            </a:extLst>
          </p:cNvPr>
          <p:cNvPicPr>
            <a:picLocks noChangeAspect="1"/>
          </p:cNvPicPr>
          <p:nvPr/>
        </p:nvPicPr>
        <p:blipFill>
          <a:blip r:embed="rId2"/>
          <a:stretch>
            <a:fillRect/>
          </a:stretch>
        </p:blipFill>
        <p:spPr>
          <a:xfrm>
            <a:off x="7620000" y="163830"/>
            <a:ext cx="4206240" cy="2366010"/>
          </a:xfrm>
          <a:prstGeom prst="rect">
            <a:avLst/>
          </a:prstGeom>
        </p:spPr>
      </p:pic>
    </p:spTree>
    <p:extLst>
      <p:ext uri="{BB962C8B-B14F-4D97-AF65-F5344CB8AC3E}">
        <p14:creationId xmlns:p14="http://schemas.microsoft.com/office/powerpoint/2010/main" val="665717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81CB544-13BA-4074-8787-77767CEBAB06}"/>
              </a:ext>
            </a:extLst>
          </p:cNvPr>
          <p:cNvSpPr>
            <a:spLocks noGrp="1"/>
          </p:cNvSpPr>
          <p:nvPr>
            <p:ph type="title"/>
          </p:nvPr>
        </p:nvSpPr>
        <p:spPr>
          <a:xfrm>
            <a:off x="1849975" y="871760"/>
            <a:ext cx="8911687" cy="1280890"/>
          </a:xfrm>
        </p:spPr>
        <p:txBody>
          <a:bodyPr>
            <a:noAutofit/>
          </a:bodyPr>
          <a:lstStyle/>
          <a:p>
            <a:pPr algn="ctr">
              <a:spcBef>
                <a:spcPts val="1200"/>
              </a:spcBef>
              <a:spcAft>
                <a:spcPts val="2400"/>
              </a:spcAft>
            </a:pPr>
            <a:r>
              <a:rPr lang="en-US" altLang="zh-TW" sz="8800" b="1" dirty="0"/>
              <a:t/>
            </a:r>
            <a:br>
              <a:rPr lang="en-US" altLang="zh-TW" sz="8800" b="1" dirty="0"/>
            </a:br>
            <a:r>
              <a:rPr lang="zh-TW" altLang="en-US" sz="8800" b="1" dirty="0">
                <a:solidFill>
                  <a:srgbClr val="0070C0"/>
                </a:solidFill>
              </a:rPr>
              <a:t>謝謝大家</a:t>
            </a:r>
          </a:p>
        </p:txBody>
      </p:sp>
    </p:spTree>
    <p:extLst>
      <p:ext uri="{BB962C8B-B14F-4D97-AF65-F5344CB8AC3E}">
        <p14:creationId xmlns:p14="http://schemas.microsoft.com/office/powerpoint/2010/main" val="3368584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71BE30A-A2B5-4D8E-9DF4-C33481F94DB2}"/>
              </a:ext>
            </a:extLst>
          </p:cNvPr>
          <p:cNvSpPr>
            <a:spLocks noGrp="1"/>
          </p:cNvSpPr>
          <p:nvPr>
            <p:ph type="title"/>
          </p:nvPr>
        </p:nvSpPr>
        <p:spPr>
          <a:xfrm>
            <a:off x="2592925" y="709835"/>
            <a:ext cx="8911687" cy="1280890"/>
          </a:xfrm>
        </p:spPr>
        <p:txBody>
          <a:bodyPr>
            <a:normAutofit/>
          </a:bodyPr>
          <a:lstStyle/>
          <a:p>
            <a:r>
              <a:rPr lang="zh-TW" altLang="en-US" sz="6600" dirty="0">
                <a:latin typeface="+mj-ea"/>
              </a:rPr>
              <a:t>雪霸奇峰</a:t>
            </a:r>
          </a:p>
        </p:txBody>
      </p:sp>
      <p:sp>
        <p:nvSpPr>
          <p:cNvPr id="3" name="內容版面配置區 2">
            <a:extLst>
              <a:ext uri="{FF2B5EF4-FFF2-40B4-BE49-F238E27FC236}">
                <a16:creationId xmlns="" xmlns:a16="http://schemas.microsoft.com/office/drawing/2014/main" id="{5E3A6BC6-A3DE-4E46-BBDA-C445E3905763}"/>
              </a:ext>
            </a:extLst>
          </p:cNvPr>
          <p:cNvSpPr>
            <a:spLocks noGrp="1"/>
          </p:cNvSpPr>
          <p:nvPr>
            <p:ph idx="1"/>
          </p:nvPr>
        </p:nvSpPr>
        <p:spPr>
          <a:xfrm>
            <a:off x="2589212" y="3264215"/>
            <a:ext cx="8915400" cy="3777622"/>
          </a:xfrm>
        </p:spPr>
        <p:txBody>
          <a:bodyPr>
            <a:normAutofit/>
          </a:bodyPr>
          <a:lstStyle/>
          <a:p>
            <a:r>
              <a:rPr lang="zh-TW" altLang="en-US" sz="4000" dirty="0">
                <a:latin typeface="標楷體" panose="03000509000000000000" pitchFamily="65" charset="-120"/>
                <a:ea typeface="標楷體" panose="03000509000000000000" pitchFamily="65" charset="-120"/>
              </a:rPr>
              <a:t> </a:t>
            </a:r>
            <a:r>
              <a:rPr lang="zh-TW" altLang="en-US" sz="4000" b="1" dirty="0">
                <a:solidFill>
                  <a:schemeClr val="tx2"/>
                </a:solidFill>
                <a:latin typeface="標楷體" panose="03000509000000000000" pitchFamily="65" charset="-120"/>
                <a:ea typeface="標楷體" panose="03000509000000000000" pitchFamily="65" charset="-120"/>
              </a:rPr>
              <a:t>雪山海拔高</a:t>
            </a:r>
            <a:r>
              <a:rPr lang="en-US" altLang="zh-TW" sz="4000" b="1" dirty="0">
                <a:solidFill>
                  <a:schemeClr val="tx2"/>
                </a:solidFill>
                <a:latin typeface="標楷體" panose="03000509000000000000" pitchFamily="65" charset="-120"/>
                <a:ea typeface="標楷體" panose="03000509000000000000" pitchFamily="65" charset="-120"/>
              </a:rPr>
              <a:t>3,886</a:t>
            </a:r>
            <a:r>
              <a:rPr lang="zh-TW" altLang="en-US" sz="4000" b="1" dirty="0">
                <a:solidFill>
                  <a:schemeClr val="tx2"/>
                </a:solidFill>
                <a:latin typeface="標楷體" panose="03000509000000000000" pitchFamily="65" charset="-120"/>
                <a:ea typeface="標楷體" panose="03000509000000000000" pitchFamily="65" charset="-120"/>
              </a:rPr>
              <a:t>公尺</a:t>
            </a:r>
            <a:r>
              <a:rPr lang="zh-TW" altLang="en-US" sz="4000" dirty="0">
                <a:latin typeface="標楷體" panose="03000509000000000000" pitchFamily="65" charset="-120"/>
                <a:ea typeface="標楷體" panose="03000509000000000000" pitchFamily="65" charset="-120"/>
              </a:rPr>
              <a:t>，為雪山山脈的最高峰，是台灣地區的</a:t>
            </a:r>
            <a:r>
              <a:rPr lang="zh-TW" altLang="en-US" sz="4000" b="1" dirty="0">
                <a:solidFill>
                  <a:schemeClr val="tx2"/>
                </a:solidFill>
                <a:latin typeface="標楷體" panose="03000509000000000000" pitchFamily="65" charset="-120"/>
                <a:ea typeface="標楷體" panose="03000509000000000000" pitchFamily="65" charset="-120"/>
              </a:rPr>
              <a:t>第二高峰</a:t>
            </a:r>
            <a:r>
              <a:rPr lang="zh-TW" altLang="en-US" sz="4000" dirty="0">
                <a:latin typeface="標楷體" panose="03000509000000000000" pitchFamily="65" charset="-120"/>
                <a:ea typeface="標楷體" panose="03000509000000000000" pitchFamily="65" charset="-120"/>
              </a:rPr>
              <a:t>。</a:t>
            </a:r>
            <a:endParaRPr lang="en-US" altLang="zh-TW" sz="4000" dirty="0">
              <a:latin typeface="標楷體" panose="03000509000000000000" pitchFamily="65" charset="-120"/>
              <a:ea typeface="標楷體" panose="03000509000000000000" pitchFamily="65" charset="-120"/>
            </a:endParaRPr>
          </a:p>
          <a:p>
            <a:r>
              <a:rPr lang="zh-TW" altLang="en-US" sz="4000" dirty="0">
                <a:latin typeface="標楷體" panose="03000509000000000000" pitchFamily="65" charset="-120"/>
                <a:ea typeface="標楷體" panose="03000509000000000000" pitchFamily="65" charset="-120"/>
              </a:rPr>
              <a:t>標高</a:t>
            </a:r>
            <a:r>
              <a:rPr lang="en-US" altLang="zh-TW" sz="4000" dirty="0">
                <a:latin typeface="標楷體" panose="03000509000000000000" pitchFamily="65" charset="-120"/>
                <a:ea typeface="標楷體" panose="03000509000000000000" pitchFamily="65" charset="-120"/>
              </a:rPr>
              <a:t>3492</a:t>
            </a:r>
            <a:r>
              <a:rPr lang="zh-TW" altLang="en-US" sz="4000" dirty="0">
                <a:latin typeface="標楷體" panose="03000509000000000000" pitchFamily="65" charset="-120"/>
                <a:ea typeface="標楷體" panose="03000509000000000000" pitchFamily="65" charset="-120"/>
              </a:rPr>
              <a:t>公尺的大霸尖山由於山形特殊，有世紀奇峰之稱。</a:t>
            </a:r>
            <a:endParaRPr lang="zh-TW" altLang="en-US" sz="4000" dirty="0"/>
          </a:p>
        </p:txBody>
      </p:sp>
      <p:pic>
        <p:nvPicPr>
          <p:cNvPr id="5" name="圖片 4">
            <a:extLst>
              <a:ext uri="{FF2B5EF4-FFF2-40B4-BE49-F238E27FC236}">
                <a16:creationId xmlns="" xmlns:a16="http://schemas.microsoft.com/office/drawing/2014/main" id="{A21CF708-D49C-4640-AEF7-4CC95589E847}"/>
              </a:ext>
            </a:extLst>
          </p:cNvPr>
          <p:cNvPicPr>
            <a:picLocks/>
          </p:cNvPicPr>
          <p:nvPr/>
        </p:nvPicPr>
        <p:blipFill>
          <a:blip r:embed="rId2"/>
          <a:stretch>
            <a:fillRect/>
          </a:stretch>
        </p:blipFill>
        <p:spPr>
          <a:xfrm>
            <a:off x="7397432" y="219075"/>
            <a:ext cx="4328160" cy="2880360"/>
          </a:xfrm>
          <a:prstGeom prst="rect">
            <a:avLst/>
          </a:prstGeom>
        </p:spPr>
      </p:pic>
    </p:spTree>
    <p:extLst>
      <p:ext uri="{BB962C8B-B14F-4D97-AF65-F5344CB8AC3E}">
        <p14:creationId xmlns:p14="http://schemas.microsoft.com/office/powerpoint/2010/main" val="3767379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A990D11-47E4-478B-BEDE-85CE1C7E00A6}"/>
              </a:ext>
            </a:extLst>
          </p:cNvPr>
          <p:cNvSpPr>
            <a:spLocks noGrp="1"/>
          </p:cNvSpPr>
          <p:nvPr>
            <p:ph type="title"/>
          </p:nvPr>
        </p:nvSpPr>
        <p:spPr/>
        <p:txBody>
          <a:bodyPr>
            <a:normAutofit/>
          </a:bodyPr>
          <a:lstStyle/>
          <a:p>
            <a:r>
              <a:rPr lang="zh-TW" altLang="en-US" sz="6600" dirty="0"/>
              <a:t>雪霸</a:t>
            </a:r>
            <a:r>
              <a:rPr lang="en-US" altLang="zh-TW" sz="6600" dirty="0"/>
              <a:t>—</a:t>
            </a:r>
            <a:r>
              <a:rPr lang="zh-TW" altLang="en-US" sz="6600" dirty="0"/>
              <a:t>動物篇</a:t>
            </a:r>
          </a:p>
        </p:txBody>
      </p:sp>
      <p:sp>
        <p:nvSpPr>
          <p:cNvPr id="3" name="內容版面配置區 2">
            <a:extLst>
              <a:ext uri="{FF2B5EF4-FFF2-40B4-BE49-F238E27FC236}">
                <a16:creationId xmlns="" xmlns:a16="http://schemas.microsoft.com/office/drawing/2014/main" id="{1AE86C53-EF6C-45A2-84F4-BC541C074CCC}"/>
              </a:ext>
            </a:extLst>
          </p:cNvPr>
          <p:cNvSpPr>
            <a:spLocks noGrp="1"/>
          </p:cNvSpPr>
          <p:nvPr>
            <p:ph idx="1"/>
          </p:nvPr>
        </p:nvSpPr>
        <p:spPr/>
        <p:txBody>
          <a:bodyPr>
            <a:noAutofit/>
          </a:bodyPr>
          <a:lstStyle/>
          <a:p>
            <a:r>
              <a:rPr lang="zh-TW" altLang="en-US" sz="4000" dirty="0"/>
              <a:t>雪霸國家公園園區擁有從低海拔闊葉林一直到溫帶高山苔原的各類植物群落，其間包含了溪流、森林、高山湖泊、高山草原等生態系，也因而提供動物豐富的食物來源以及多樣性的棲息環境，使得本區蘊育著豐富的野生動物種類。</a:t>
            </a:r>
          </a:p>
        </p:txBody>
      </p:sp>
    </p:spTree>
    <p:extLst>
      <p:ext uri="{BB962C8B-B14F-4D97-AF65-F5344CB8AC3E}">
        <p14:creationId xmlns:p14="http://schemas.microsoft.com/office/powerpoint/2010/main" val="106421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C9FBC93-E5FB-402D-9F11-1AFCE769E6EF}"/>
              </a:ext>
            </a:extLst>
          </p:cNvPr>
          <p:cNvSpPr>
            <a:spLocks noGrp="1"/>
          </p:cNvSpPr>
          <p:nvPr>
            <p:ph type="title"/>
          </p:nvPr>
        </p:nvSpPr>
        <p:spPr/>
        <p:txBody>
          <a:bodyPr>
            <a:normAutofit/>
          </a:bodyPr>
          <a:lstStyle/>
          <a:p>
            <a:r>
              <a:rPr lang="zh-TW" altLang="en-US" sz="6600" dirty="0"/>
              <a:t>保育之最</a:t>
            </a:r>
            <a:r>
              <a:rPr lang="en-US" altLang="zh-TW" sz="6600" dirty="0"/>
              <a:t>—</a:t>
            </a:r>
            <a:r>
              <a:rPr lang="zh-TW" altLang="en-US" sz="6600" dirty="0"/>
              <a:t>櫻花鉤吻鮭</a:t>
            </a:r>
          </a:p>
        </p:txBody>
      </p:sp>
      <p:sp>
        <p:nvSpPr>
          <p:cNvPr id="3" name="內容版面配置區 2">
            <a:extLst>
              <a:ext uri="{FF2B5EF4-FFF2-40B4-BE49-F238E27FC236}">
                <a16:creationId xmlns="" xmlns:a16="http://schemas.microsoft.com/office/drawing/2014/main" id="{5D508081-5227-475D-92C4-BD9B9DC7B47C}"/>
              </a:ext>
            </a:extLst>
          </p:cNvPr>
          <p:cNvSpPr>
            <a:spLocks noGrp="1"/>
          </p:cNvSpPr>
          <p:nvPr>
            <p:ph idx="1"/>
          </p:nvPr>
        </p:nvSpPr>
        <p:spPr/>
        <p:txBody>
          <a:bodyPr>
            <a:noAutofit/>
          </a:bodyPr>
          <a:lstStyle/>
          <a:p>
            <a:r>
              <a:rPr kumimoji="1" lang="zh-TW" altLang="en-US" sz="4000" dirty="0">
                <a:latin typeface="標楷體" panose="03000509000000000000" pitchFamily="65" charset="-120"/>
                <a:ea typeface="標楷體" panose="03000509000000000000" pitchFamily="65" charset="-120"/>
              </a:rPr>
              <a:t>櫻花鉤吻鮭活躍於清澈冰冷的水域，主要棲息於高山森林 溪流之深潭及攔砂壩下方深潭中。肉食性。只適合在</a:t>
            </a:r>
            <a:r>
              <a:rPr kumimoji="1" lang="en-US" altLang="zh-TW" sz="4000" dirty="0">
                <a:latin typeface="標楷體" panose="03000509000000000000" pitchFamily="65" charset="-120"/>
                <a:ea typeface="標楷體" panose="03000509000000000000" pitchFamily="65" charset="-120"/>
              </a:rPr>
              <a:t>18℃</a:t>
            </a:r>
            <a:r>
              <a:rPr kumimoji="1" lang="zh-TW" altLang="en-US" sz="4000" dirty="0">
                <a:latin typeface="標楷體" panose="03000509000000000000" pitchFamily="65" charset="-120"/>
                <a:ea typeface="標楷體" panose="03000509000000000000" pitchFamily="65" charset="-120"/>
              </a:rPr>
              <a:t>以下水域生存。主要攝食蜉蝣、石蠅、石蠶、搖蚊等水生昆蟲或跌落水面之陸生 昆蟲。每年十月上旬至十一月下旬為其繁殖季節。</a:t>
            </a:r>
            <a:endParaRPr lang="zh-TW" altLang="en-US" sz="4000" dirty="0"/>
          </a:p>
        </p:txBody>
      </p:sp>
    </p:spTree>
    <p:extLst>
      <p:ext uri="{BB962C8B-B14F-4D97-AF65-F5344CB8AC3E}">
        <p14:creationId xmlns:p14="http://schemas.microsoft.com/office/powerpoint/2010/main" val="1984353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 xmlns:a16="http://schemas.microsoft.com/office/drawing/2014/main" id="{0F3BE800-7522-4545-A34D-2B4A0809DF77}"/>
              </a:ext>
            </a:extLst>
          </p:cNvPr>
          <p:cNvPicPr>
            <a:picLocks/>
          </p:cNvPicPr>
          <p:nvPr/>
        </p:nvPicPr>
        <p:blipFill>
          <a:blip r:embed="rId2"/>
          <a:stretch>
            <a:fillRect/>
          </a:stretch>
        </p:blipFill>
        <p:spPr>
          <a:xfrm>
            <a:off x="7164414" y="1993888"/>
            <a:ext cx="4343400" cy="2608326"/>
          </a:xfrm>
          <a:prstGeom prst="rect">
            <a:avLst/>
          </a:prstGeom>
        </p:spPr>
      </p:pic>
      <p:pic>
        <p:nvPicPr>
          <p:cNvPr id="5" name="內容版面配置區 4">
            <a:extLst>
              <a:ext uri="{FF2B5EF4-FFF2-40B4-BE49-F238E27FC236}">
                <a16:creationId xmlns="" xmlns:a16="http://schemas.microsoft.com/office/drawing/2014/main" id="{49A3FCE8-F91A-493D-BF3B-3ACCE9B5C8FC}"/>
              </a:ext>
            </a:extLst>
          </p:cNvPr>
          <p:cNvPicPr>
            <a:picLocks noGrp="1" noChangeAspect="1"/>
          </p:cNvPicPr>
          <p:nvPr>
            <p:ph idx="1"/>
          </p:nvPr>
        </p:nvPicPr>
        <p:blipFill>
          <a:blip r:embed="rId3"/>
          <a:stretch>
            <a:fillRect/>
          </a:stretch>
        </p:blipFill>
        <p:spPr>
          <a:xfrm>
            <a:off x="2798738" y="1993888"/>
            <a:ext cx="3943350" cy="2600325"/>
          </a:xfrm>
        </p:spPr>
      </p:pic>
      <p:sp>
        <p:nvSpPr>
          <p:cNvPr id="2" name="標題 1">
            <a:extLst>
              <a:ext uri="{FF2B5EF4-FFF2-40B4-BE49-F238E27FC236}">
                <a16:creationId xmlns="" xmlns:a16="http://schemas.microsoft.com/office/drawing/2014/main" id="{F0E72497-D0CB-48C8-8E02-0EB41195E30E}"/>
              </a:ext>
            </a:extLst>
          </p:cNvPr>
          <p:cNvSpPr>
            <a:spLocks noGrp="1"/>
          </p:cNvSpPr>
          <p:nvPr>
            <p:ph type="title"/>
          </p:nvPr>
        </p:nvSpPr>
        <p:spPr/>
        <p:txBody>
          <a:bodyPr>
            <a:normAutofit/>
          </a:bodyPr>
          <a:lstStyle/>
          <a:p>
            <a:r>
              <a:rPr lang="zh-TW" altLang="en-US" sz="6600" dirty="0"/>
              <a:t>櫻花鉤吻鮭</a:t>
            </a:r>
          </a:p>
        </p:txBody>
      </p:sp>
      <p:sp>
        <p:nvSpPr>
          <p:cNvPr id="8" name="矩形 7">
            <a:extLst>
              <a:ext uri="{FF2B5EF4-FFF2-40B4-BE49-F238E27FC236}">
                <a16:creationId xmlns="" xmlns:a16="http://schemas.microsoft.com/office/drawing/2014/main" id="{B43E1CF6-96AD-46A5-B9B0-A48012279B91}"/>
              </a:ext>
            </a:extLst>
          </p:cNvPr>
          <p:cNvSpPr/>
          <p:nvPr/>
        </p:nvSpPr>
        <p:spPr>
          <a:xfrm>
            <a:off x="2798738" y="5177909"/>
            <a:ext cx="6853158" cy="707886"/>
          </a:xfrm>
          <a:prstGeom prst="rect">
            <a:avLst/>
          </a:prstGeom>
        </p:spPr>
        <p:txBody>
          <a:bodyPr wrap="none">
            <a:spAutoFit/>
          </a:bodyPr>
          <a:lstStyle/>
          <a:p>
            <a:r>
              <a:rPr lang="zh-TW" altLang="en-US" sz="4000" u="sng" dirty="0">
                <a:solidFill>
                  <a:srgbClr val="660099"/>
                </a:solidFill>
                <a:latin typeface="arial" panose="020B0604020202020204" pitchFamily="34" charset="0"/>
                <a:hlinkClick r:id="rId4"/>
              </a:rPr>
              <a:t>台灣櫻花鉤吻鮭生活史中文版</a:t>
            </a:r>
            <a:endParaRPr lang="zh-TW" altLang="en-US" sz="4000" b="0" i="0" u="sng" dirty="0">
              <a:solidFill>
                <a:srgbClr val="660099"/>
              </a:solidFill>
              <a:effectLst/>
              <a:latin typeface="arial" panose="020B0604020202020204" pitchFamily="34" charset="0"/>
              <a:hlinkClick r:id="rId4"/>
            </a:endParaRPr>
          </a:p>
        </p:txBody>
      </p:sp>
    </p:spTree>
    <p:extLst>
      <p:ext uri="{BB962C8B-B14F-4D97-AF65-F5344CB8AC3E}">
        <p14:creationId xmlns:p14="http://schemas.microsoft.com/office/powerpoint/2010/main" val="1621055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DDFD583-8253-40E3-B797-3B49D21ADADB}"/>
              </a:ext>
            </a:extLst>
          </p:cNvPr>
          <p:cNvSpPr>
            <a:spLocks noGrp="1"/>
          </p:cNvSpPr>
          <p:nvPr>
            <p:ph type="title"/>
          </p:nvPr>
        </p:nvSpPr>
        <p:spPr/>
        <p:txBody>
          <a:bodyPr>
            <a:normAutofit/>
          </a:bodyPr>
          <a:lstStyle/>
          <a:p>
            <a:r>
              <a:rPr lang="zh-TW" altLang="en-US" sz="6600" dirty="0"/>
              <a:t>雪霸</a:t>
            </a:r>
            <a:r>
              <a:rPr lang="en-US" altLang="zh-TW" sz="6600" dirty="0"/>
              <a:t>—</a:t>
            </a:r>
            <a:r>
              <a:rPr lang="zh-TW" altLang="en-US" sz="6600" dirty="0"/>
              <a:t>植物篇</a:t>
            </a:r>
          </a:p>
        </p:txBody>
      </p:sp>
      <p:sp>
        <p:nvSpPr>
          <p:cNvPr id="3" name="內容版面配置區 2">
            <a:extLst>
              <a:ext uri="{FF2B5EF4-FFF2-40B4-BE49-F238E27FC236}">
                <a16:creationId xmlns="" xmlns:a16="http://schemas.microsoft.com/office/drawing/2014/main" id="{C82EDB37-D5F6-4BF1-AFFC-F2F8B57F4939}"/>
              </a:ext>
            </a:extLst>
          </p:cNvPr>
          <p:cNvSpPr>
            <a:spLocks noGrp="1"/>
          </p:cNvSpPr>
          <p:nvPr>
            <p:ph idx="1"/>
          </p:nvPr>
        </p:nvSpPr>
        <p:spPr/>
        <p:txBody>
          <a:bodyPr>
            <a:normAutofit/>
          </a:bodyPr>
          <a:lstStyle/>
          <a:p>
            <a:r>
              <a:rPr lang="zh-TW" altLang="en-US" sz="4000" dirty="0"/>
              <a:t>雪霸園區的植物種類繁多，在已記錄</a:t>
            </a:r>
            <a:r>
              <a:rPr lang="en-US" altLang="zh-TW" sz="4000" dirty="0"/>
              <a:t>1467</a:t>
            </a:r>
            <a:r>
              <a:rPr lang="zh-TW" altLang="en-US" sz="4000" dirty="0"/>
              <a:t>種的維管束植物中，包括了</a:t>
            </a:r>
            <a:r>
              <a:rPr lang="en-US" altLang="zh-TW" sz="4000" dirty="0"/>
              <a:t>418</a:t>
            </a:r>
            <a:r>
              <a:rPr lang="zh-TW" altLang="en-US" sz="4000" dirty="0"/>
              <a:t>種特有植物和</a:t>
            </a:r>
            <a:r>
              <a:rPr lang="en-US" altLang="zh-TW" sz="4000" dirty="0"/>
              <a:t>79</a:t>
            </a:r>
            <a:r>
              <a:rPr lang="zh-TW" altLang="en-US" sz="4000" dirty="0"/>
              <a:t>種稀有植物，其中棣慕華風仙花特產於觀霧地區，全世界僅一產地，族群亦小，須嚴加保護。</a:t>
            </a:r>
          </a:p>
        </p:txBody>
      </p:sp>
    </p:spTree>
    <p:extLst>
      <p:ext uri="{BB962C8B-B14F-4D97-AF65-F5344CB8AC3E}">
        <p14:creationId xmlns:p14="http://schemas.microsoft.com/office/powerpoint/2010/main" val="3091595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4D2CE58-1D73-432B-AF9F-C15AC42007B8}"/>
              </a:ext>
            </a:extLst>
          </p:cNvPr>
          <p:cNvSpPr>
            <a:spLocks noGrp="1"/>
          </p:cNvSpPr>
          <p:nvPr>
            <p:ph type="title"/>
          </p:nvPr>
        </p:nvSpPr>
        <p:spPr>
          <a:xfrm>
            <a:off x="2592925" y="252635"/>
            <a:ext cx="8911687" cy="1280890"/>
          </a:xfrm>
        </p:spPr>
        <p:txBody>
          <a:bodyPr>
            <a:normAutofit/>
          </a:bodyPr>
          <a:lstStyle/>
          <a:p>
            <a:r>
              <a:rPr lang="zh-TW" altLang="en-US" sz="6000" dirty="0"/>
              <a:t>稀有之最</a:t>
            </a:r>
            <a:r>
              <a:rPr lang="en-US" altLang="zh-TW" sz="6000" dirty="0"/>
              <a:t>--</a:t>
            </a:r>
            <a:r>
              <a:rPr lang="zh-TW" altLang="en-US" sz="6000" dirty="0">
                <a:latin typeface="王漢宗中明體注音" panose="040B0700000000000000" pitchFamily="82" charset="-120"/>
                <a:ea typeface="王漢宗中明體注音" panose="040B0700000000000000" pitchFamily="82" charset="-120"/>
              </a:rPr>
              <a:t>棣</a:t>
            </a:r>
            <a:r>
              <a:rPr lang="zh-TW" altLang="en-US" sz="6000" dirty="0"/>
              <a:t>慕華鳳仙花</a:t>
            </a:r>
          </a:p>
        </p:txBody>
      </p:sp>
      <p:sp>
        <p:nvSpPr>
          <p:cNvPr id="3" name="內容版面配置區 2">
            <a:extLst>
              <a:ext uri="{FF2B5EF4-FFF2-40B4-BE49-F238E27FC236}">
                <a16:creationId xmlns="" xmlns:a16="http://schemas.microsoft.com/office/drawing/2014/main" id="{03FB0B9F-45DB-4231-A343-404E2AA3669F}"/>
              </a:ext>
            </a:extLst>
          </p:cNvPr>
          <p:cNvSpPr>
            <a:spLocks noGrp="1"/>
          </p:cNvSpPr>
          <p:nvPr>
            <p:ph idx="1"/>
          </p:nvPr>
        </p:nvSpPr>
        <p:spPr>
          <a:xfrm>
            <a:off x="2592925" y="1533525"/>
            <a:ext cx="8915400" cy="3777622"/>
          </a:xfrm>
        </p:spPr>
        <p:txBody>
          <a:bodyPr>
            <a:noAutofit/>
          </a:bodyPr>
          <a:lstStyle/>
          <a:p>
            <a:r>
              <a:rPr lang="zh-TW" altLang="en-US" sz="3600" dirty="0"/>
              <a:t>臺灣原生鳳仙花共有一屬三種，分別為棣慕華鳳仙花、黃花鳳仙花及紫花鳳仙花三種，皆為臺灣特有種。</a:t>
            </a:r>
            <a:endParaRPr lang="en-US" altLang="zh-TW" sz="3600" dirty="0"/>
          </a:p>
          <a:p>
            <a:r>
              <a:rPr lang="zh-TW" altLang="en-US" sz="3600" dirty="0"/>
              <a:t>棣慕華鳳仙花的棲地，在全世界僅分布於雪霸國家公園觀霧遊憩區之鄰近區域，為占有面積小，且分布狹隘的族群。</a:t>
            </a:r>
            <a:endParaRPr lang="en-US" altLang="zh-TW" sz="3600" dirty="0"/>
          </a:p>
          <a:p>
            <a:r>
              <a:rPr lang="zh-TW" altLang="en-US" sz="3600" dirty="0"/>
              <a:t>其在</a:t>
            </a:r>
            <a:r>
              <a:rPr lang="en-US" altLang="zh-TW" sz="3600" dirty="0"/>
              <a:t>IUCN</a:t>
            </a:r>
            <a:r>
              <a:rPr lang="zh-TW" altLang="en-US" sz="3600" dirty="0"/>
              <a:t>國際認定稀有植物受威脅之分類標準，為</a:t>
            </a:r>
            <a:r>
              <a:rPr lang="zh-TW" altLang="en-US" sz="3600" dirty="0">
                <a:latin typeface="PMingLiU" panose="02020500000000000000" pitchFamily="18" charset="-120"/>
                <a:ea typeface="PMingLiU" panose="02020500000000000000" pitchFamily="18" charset="-120"/>
              </a:rPr>
              <a:t>「</a:t>
            </a:r>
            <a:r>
              <a:rPr lang="zh-TW" altLang="en-US" sz="3600" dirty="0"/>
              <a:t>易受害族群，因此被列為第一優先的保育類植物。</a:t>
            </a:r>
          </a:p>
        </p:txBody>
      </p:sp>
    </p:spTree>
    <p:extLst>
      <p:ext uri="{BB962C8B-B14F-4D97-AF65-F5344CB8AC3E}">
        <p14:creationId xmlns:p14="http://schemas.microsoft.com/office/powerpoint/2010/main" val="1701993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D9FF4A6-B3F3-471B-A7C1-2AA029EBC3E5}"/>
              </a:ext>
            </a:extLst>
          </p:cNvPr>
          <p:cNvSpPr>
            <a:spLocks noGrp="1"/>
          </p:cNvSpPr>
          <p:nvPr>
            <p:ph type="title"/>
          </p:nvPr>
        </p:nvSpPr>
        <p:spPr/>
        <p:txBody>
          <a:bodyPr>
            <a:normAutofit/>
          </a:bodyPr>
          <a:lstStyle/>
          <a:p>
            <a:r>
              <a:rPr lang="zh-TW" altLang="en-US" sz="6600" dirty="0">
                <a:latin typeface="王漢宗中明體注音" panose="040B0700000000000000" pitchFamily="82" charset="-120"/>
                <a:ea typeface="王漢宗中明體注音" panose="040B0700000000000000" pitchFamily="82" charset="-120"/>
              </a:rPr>
              <a:t>棣</a:t>
            </a:r>
            <a:r>
              <a:rPr lang="zh-TW" altLang="en-US" sz="6600" dirty="0"/>
              <a:t>慕華鳳仙花</a:t>
            </a:r>
          </a:p>
        </p:txBody>
      </p:sp>
      <p:pic>
        <p:nvPicPr>
          <p:cNvPr id="5" name="內容版面配置區 4">
            <a:extLst>
              <a:ext uri="{FF2B5EF4-FFF2-40B4-BE49-F238E27FC236}">
                <a16:creationId xmlns="" xmlns:a16="http://schemas.microsoft.com/office/drawing/2014/main" id="{62B86829-850F-4E9E-B3CE-E92E8D9783EB}"/>
              </a:ext>
            </a:extLst>
          </p:cNvPr>
          <p:cNvPicPr>
            <a:picLocks noGrp="1" noChangeAspect="1"/>
          </p:cNvPicPr>
          <p:nvPr>
            <p:ph idx="1"/>
          </p:nvPr>
        </p:nvPicPr>
        <p:blipFill>
          <a:blip r:embed="rId2"/>
          <a:stretch>
            <a:fillRect/>
          </a:stretch>
        </p:blipFill>
        <p:spPr>
          <a:xfrm>
            <a:off x="2894582" y="1803391"/>
            <a:ext cx="3355086" cy="2513076"/>
          </a:xfrm>
        </p:spPr>
      </p:pic>
      <p:pic>
        <p:nvPicPr>
          <p:cNvPr id="7" name="圖片 6">
            <a:extLst>
              <a:ext uri="{FF2B5EF4-FFF2-40B4-BE49-F238E27FC236}">
                <a16:creationId xmlns="" xmlns:a16="http://schemas.microsoft.com/office/drawing/2014/main" id="{2EFEA090-988B-45E6-9908-7DC69B58F486}"/>
              </a:ext>
            </a:extLst>
          </p:cNvPr>
          <p:cNvPicPr>
            <a:picLocks noChangeAspect="1"/>
          </p:cNvPicPr>
          <p:nvPr/>
        </p:nvPicPr>
        <p:blipFill>
          <a:blip r:embed="rId3"/>
          <a:stretch>
            <a:fillRect/>
          </a:stretch>
        </p:blipFill>
        <p:spPr>
          <a:xfrm>
            <a:off x="6882146" y="1803391"/>
            <a:ext cx="3330416" cy="2494598"/>
          </a:xfrm>
          <a:prstGeom prst="rect">
            <a:avLst/>
          </a:prstGeom>
        </p:spPr>
      </p:pic>
      <p:pic>
        <p:nvPicPr>
          <p:cNvPr id="9" name="圖片 8">
            <a:extLst>
              <a:ext uri="{FF2B5EF4-FFF2-40B4-BE49-F238E27FC236}">
                <a16:creationId xmlns="" xmlns:a16="http://schemas.microsoft.com/office/drawing/2014/main" id="{7918885D-0EF4-4DB4-9E1E-F7CED0F472A0}"/>
              </a:ext>
            </a:extLst>
          </p:cNvPr>
          <p:cNvPicPr>
            <a:picLocks noChangeAspect="1"/>
          </p:cNvPicPr>
          <p:nvPr/>
        </p:nvPicPr>
        <p:blipFill>
          <a:blip r:embed="rId4"/>
          <a:stretch>
            <a:fillRect/>
          </a:stretch>
        </p:blipFill>
        <p:spPr>
          <a:xfrm>
            <a:off x="6873859" y="4552938"/>
            <a:ext cx="3338703" cy="2213705"/>
          </a:xfrm>
          <a:prstGeom prst="rect">
            <a:avLst/>
          </a:prstGeom>
        </p:spPr>
      </p:pic>
      <p:pic>
        <p:nvPicPr>
          <p:cNvPr id="11" name="圖片 10">
            <a:extLst>
              <a:ext uri="{FF2B5EF4-FFF2-40B4-BE49-F238E27FC236}">
                <a16:creationId xmlns="" xmlns:a16="http://schemas.microsoft.com/office/drawing/2014/main" id="{633E0BC9-5A0A-4789-9FE3-650C69651468}"/>
              </a:ext>
            </a:extLst>
          </p:cNvPr>
          <p:cNvPicPr>
            <a:picLocks noChangeAspect="1"/>
          </p:cNvPicPr>
          <p:nvPr/>
        </p:nvPicPr>
        <p:blipFill>
          <a:blip r:embed="rId5"/>
          <a:stretch>
            <a:fillRect/>
          </a:stretch>
        </p:blipFill>
        <p:spPr>
          <a:xfrm>
            <a:off x="2894582" y="4552938"/>
            <a:ext cx="3360420" cy="2160270"/>
          </a:xfrm>
          <a:prstGeom prst="rect">
            <a:avLst/>
          </a:prstGeom>
        </p:spPr>
      </p:pic>
    </p:spTree>
    <p:extLst>
      <p:ext uri="{BB962C8B-B14F-4D97-AF65-F5344CB8AC3E}">
        <p14:creationId xmlns:p14="http://schemas.microsoft.com/office/powerpoint/2010/main" val="208150263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絲縷">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112</TotalTime>
  <Words>815</Words>
  <Application>Microsoft Office PowerPoint</Application>
  <PresentationFormat>寬螢幕</PresentationFormat>
  <Paragraphs>50</Paragraphs>
  <Slides>20</Slides>
  <Notes>1</Notes>
  <HiddenSlides>0</HiddenSlides>
  <MMClips>0</MMClips>
  <ScaleCrop>false</ScaleCrop>
  <HeadingPairs>
    <vt:vector size="6" baseType="variant">
      <vt:variant>
        <vt:lpstr>使用字型</vt:lpstr>
      </vt:variant>
      <vt:variant>
        <vt:i4>14</vt:i4>
      </vt:variant>
      <vt:variant>
        <vt:lpstr>佈景主題</vt:lpstr>
      </vt:variant>
      <vt:variant>
        <vt:i4>2</vt:i4>
      </vt:variant>
      <vt:variant>
        <vt:lpstr>投影片標題</vt:lpstr>
      </vt:variant>
      <vt:variant>
        <vt:i4>20</vt:i4>
      </vt:variant>
    </vt:vector>
  </HeadingPairs>
  <TitlesOfParts>
    <vt:vector size="36" baseType="lpstr">
      <vt:lpstr>王漢宗中明體注音</vt:lpstr>
      <vt:lpstr>細明體_HKSCS</vt:lpstr>
      <vt:lpstr>微軟正黑體</vt:lpstr>
      <vt:lpstr>新細明體</vt:lpstr>
      <vt:lpstr>新細明體</vt:lpstr>
      <vt:lpstr>標楷體</vt:lpstr>
      <vt:lpstr>Arial</vt:lpstr>
      <vt:lpstr>Arial</vt:lpstr>
      <vt:lpstr>Calibri</vt:lpstr>
      <vt:lpstr>Century Gothic</vt:lpstr>
      <vt:lpstr>Trebuchet MS</vt:lpstr>
      <vt:lpstr>Wingdings</vt:lpstr>
      <vt:lpstr>Wingdings 2</vt:lpstr>
      <vt:lpstr>Wingdings 3</vt:lpstr>
      <vt:lpstr>絲縷</vt:lpstr>
      <vt:lpstr>華麗</vt:lpstr>
      <vt:lpstr>雪霸國家公園</vt:lpstr>
      <vt:lpstr>雪霸公園簡介</vt:lpstr>
      <vt:lpstr>雪霸奇峰</vt:lpstr>
      <vt:lpstr>雪霸—動物篇</vt:lpstr>
      <vt:lpstr>保育之最—櫻花鉤吻鮭</vt:lpstr>
      <vt:lpstr>櫻花鉤吻鮭</vt:lpstr>
      <vt:lpstr>雪霸—植物篇</vt:lpstr>
      <vt:lpstr>稀有之最--棣慕華鳳仙花</vt:lpstr>
      <vt:lpstr>棣慕華鳳仙花</vt:lpstr>
      <vt:lpstr>雪霸國家公園資源</vt:lpstr>
      <vt:lpstr>雪霸國家公園 簡介</vt:lpstr>
      <vt:lpstr>植物</vt:lpstr>
      <vt:lpstr>植物的生態</vt:lpstr>
      <vt:lpstr>植物的生態</vt:lpstr>
      <vt:lpstr>動物生態</vt:lpstr>
      <vt:lpstr>雪霸國家公園─台灣黑熊</vt:lpstr>
      <vt:lpstr>PowerPoint 簡報</vt:lpstr>
      <vt:lpstr>雪霸國家公園櫻花鉤吻鮭</vt:lpstr>
      <vt:lpstr>PowerPoint 簡報</vt:lpstr>
      <vt:lpstr> 謝謝大家</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雪霸國家公園</dc:title>
  <dc:creator>大小寶寶</dc:creator>
  <cp:lastModifiedBy>user</cp:lastModifiedBy>
  <cp:revision>19</cp:revision>
  <dcterms:created xsi:type="dcterms:W3CDTF">2019-05-05T10:46:29Z</dcterms:created>
  <dcterms:modified xsi:type="dcterms:W3CDTF">2019-05-06T03:20:03Z</dcterms:modified>
</cp:coreProperties>
</file>