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58" r:id="rId16"/>
    <p:sldId id="259" r:id="rId17"/>
    <p:sldId id="260" r:id="rId18"/>
    <p:sldId id="261" r:id="rId19"/>
    <p:sldId id="262" r:id="rId20"/>
    <p:sldId id="26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D4B1-F1BC-45C9-85C1-6E03E6282794}" type="datetimeFigureOut">
              <a:rPr lang="zh-TW" altLang="en-US" smtClean="0"/>
              <a:pPr/>
              <a:t>2019/5/9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BBB1-D2B3-4406-B817-76ABE52B70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UlqQDM9aFxw" TargetMode="Externa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KowqUt-AH6s" TargetMode="Externa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UdgXzoR4Y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08cnuOuCS48" TargetMode="Externa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UppLS7yB0I" TargetMode="Externa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www.youtube.com/watch?v=Z_moEpKGtm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QoPSr4NZAE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://www.youtube.com/watch?v=9jy1lsE9Hv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3.picsearch.com/is?1h3KeQkLAqLetCrHrvjPKFRsH8JmLPIznk9L-nJIfOU&amp;height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60122.60114</a:t>
            </a:r>
            <a:br>
              <a:rPr lang="en-US" altLang="zh-TW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</a:br>
            <a:r>
              <a:rPr lang="zh-TW" altLang="en-US" dirty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自然報告</a:t>
            </a:r>
            <a:r>
              <a:rPr lang="en-US" altLang="zh-TW" dirty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-</a:t>
            </a:r>
            <a:r>
              <a:rPr lang="zh-TW" altLang="en-US" dirty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台灣</a:t>
            </a:r>
            <a:r>
              <a:rPr lang="zh-TW" altLang="en-US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的原生物種</a:t>
            </a:r>
            <a:endParaRPr lang="zh-TW" altLang="en-US" dirty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莊心慈   趙敏婷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    榕樹               台灣欒樹        </a:t>
            </a:r>
            <a:endParaRPr lang="zh-TW" altLang="en-US" sz="40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13314" name="AutoShape 2" descr="https://sowhc.sow.org.tw/html/observation/plant/a11plant/a111401-lon-su/s0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16" name="Picture 4" descr="http://media5.picsearch.com/is?Vv6xvivyofiqe7_VIUrZhzYoC99ss3SXxUaaYLXFaW8&amp;height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2643206" cy="1982404"/>
          </a:xfrm>
          <a:prstGeom prst="rect">
            <a:avLst/>
          </a:prstGeom>
          <a:noFill/>
        </p:spPr>
      </p:pic>
      <p:pic>
        <p:nvPicPr>
          <p:cNvPr id="13318" name="Picture 6" descr="http://media5.picsearch.com/is?tYKP7YGjFr-us74XUqx3bWyhh9xuaNM3FT9HfpC_SN4&amp;height=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4429132"/>
            <a:ext cx="2714644" cy="2071685"/>
          </a:xfrm>
          <a:prstGeom prst="rect">
            <a:avLst/>
          </a:prstGeom>
          <a:noFill/>
        </p:spPr>
      </p:pic>
      <p:pic>
        <p:nvPicPr>
          <p:cNvPr id="13320" name="Picture 8" descr="æ¦ååè·¯è·¯ä¸­åéå³¶ä¸çèºç£æ¬æ¨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85992"/>
            <a:ext cx="2738441" cy="2071702"/>
          </a:xfrm>
          <a:prstGeom prst="rect">
            <a:avLst/>
          </a:prstGeom>
          <a:noFill/>
        </p:spPr>
      </p:pic>
      <p:pic>
        <p:nvPicPr>
          <p:cNvPr id="13322" name="Picture 10" descr="å°ç£æ¬æ¨¹-ç´å¯¦16.JPG"/>
          <p:cNvPicPr>
            <a:picLocks noChangeAspect="1" noChangeArrowheads="1"/>
          </p:cNvPicPr>
          <p:nvPr/>
        </p:nvPicPr>
        <p:blipFill>
          <a:blip r:embed="rId5"/>
          <a:srcRect t="8000" b="4000"/>
          <a:stretch>
            <a:fillRect/>
          </a:stretch>
        </p:blipFill>
        <p:spPr bwMode="auto">
          <a:xfrm>
            <a:off x="5143504" y="4572008"/>
            <a:ext cx="281167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動物</a:t>
            </a:r>
            <a:endParaRPr lang="zh-TW" altLang="en-US" sz="48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七星瓢蟲    </a:t>
            </a:r>
            <a:r>
              <a:rPr lang="zh-TW" altLang="en-US" sz="44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小白鷺   </a:t>
            </a: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網紋招潮蟹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2290" name="Picture 2" descr="http://media4.picsearch.com/is?hzuc7eGmnODqk9iWBetkLoo04UWUsjeaFssPTy59Ucc&amp;height=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045042" cy="1928825"/>
          </a:xfrm>
          <a:prstGeom prst="rect">
            <a:avLst/>
          </a:prstGeom>
          <a:noFill/>
        </p:spPr>
      </p:pic>
      <p:pic>
        <p:nvPicPr>
          <p:cNvPr id="12292" name="Picture 4" descr="BIEDR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2948665" cy="2143140"/>
          </a:xfrm>
          <a:prstGeom prst="rect">
            <a:avLst/>
          </a:prstGeom>
          <a:noFill/>
        </p:spPr>
      </p:pic>
      <p:pic>
        <p:nvPicPr>
          <p:cNvPr id="12294" name="Picture 6" descr="Little Egret in Taipei Daan Park P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357430"/>
            <a:ext cx="2286016" cy="2143140"/>
          </a:xfrm>
          <a:prstGeom prst="rect">
            <a:avLst/>
          </a:prstGeom>
          <a:noFill/>
        </p:spPr>
      </p:pic>
      <p:pic>
        <p:nvPicPr>
          <p:cNvPr id="12296" name="Picture 8" descr="https://upload.wikimedia.org/wikipedia/commons/thumb/2/20/Blue_beak_little_egret.jpg/200px-Blue_beak_little_egr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714884"/>
            <a:ext cx="2071702" cy="1428750"/>
          </a:xfrm>
          <a:prstGeom prst="rect">
            <a:avLst/>
          </a:prstGeom>
          <a:noFill/>
        </p:spPr>
      </p:pic>
      <p:pic>
        <p:nvPicPr>
          <p:cNvPr id="12298" name="Picture 10" descr="æªæ¡åç¨±:  ææ½®è¹ï¼.jpg&#10;æ¥çæ¬¡æ¸: 268&#10;æªæ¡å¤§å°: 232.2 K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00306"/>
            <a:ext cx="2369527" cy="242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蓋斑鬥魚      穿山甲     翡翠樹蛙</a:t>
            </a: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1266" name="Picture 2" descr="Macropodus opercularis - side (aka).jpg"/>
          <p:cNvPicPr>
            <a:picLocks noChangeAspect="1" noChangeArrowheads="1"/>
          </p:cNvPicPr>
          <p:nvPr/>
        </p:nvPicPr>
        <p:blipFill>
          <a:blip r:embed="rId2"/>
          <a:srcRect l="3922" t="10714" r="5882" b="14286"/>
          <a:stretch>
            <a:fillRect/>
          </a:stretch>
        </p:blipFill>
        <p:spPr bwMode="auto">
          <a:xfrm>
            <a:off x="285720" y="2428868"/>
            <a:ext cx="3286148" cy="1500198"/>
          </a:xfrm>
          <a:prstGeom prst="rect">
            <a:avLst/>
          </a:prstGeom>
          <a:noFill/>
        </p:spPr>
      </p:pic>
      <p:pic>
        <p:nvPicPr>
          <p:cNvPr id="11268" name="Picture 4" descr="https://upload.wikimedia.org/wikipedia/commons/thumb/9/95/Paradise_fish_female_and_male_02.jpg/250px-Paradise_fish_female_and_male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381250" cy="1466851"/>
          </a:xfrm>
          <a:prstGeom prst="rect">
            <a:avLst/>
          </a:prstGeom>
          <a:noFill/>
        </p:spPr>
      </p:pic>
      <p:pic>
        <p:nvPicPr>
          <p:cNvPr id="11270" name="Picture 6" descr="Pangolin born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428868"/>
            <a:ext cx="2095500" cy="3038476"/>
          </a:xfrm>
          <a:prstGeom prst="rect">
            <a:avLst/>
          </a:prstGeom>
          <a:noFill/>
        </p:spPr>
      </p:pic>
      <p:pic>
        <p:nvPicPr>
          <p:cNvPr id="11272" name="Picture 8" descr="Rhacophorus prasinat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500306"/>
            <a:ext cx="27136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櫻花鉤吻鮭       台灣長鬚山羊</a:t>
            </a: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0242" name="Picture 2" descr="Oncorhynchus masou formosa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469929" cy="1857388"/>
          </a:xfrm>
          <a:prstGeom prst="rect">
            <a:avLst/>
          </a:prstGeom>
          <a:noFill/>
        </p:spPr>
      </p:pic>
      <p:pic>
        <p:nvPicPr>
          <p:cNvPr id="10244" name="Picture 4" descr="Salmo salar GLERL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2758979" cy="1143008"/>
          </a:xfrm>
          <a:prstGeom prst="rect">
            <a:avLst/>
          </a:prstGeom>
          <a:noFill/>
        </p:spPr>
      </p:pic>
      <p:pic>
        <p:nvPicPr>
          <p:cNvPr id="10246" name="Picture 6" descr="å°ç£é·é¬å±±ç¾ï¼ææ¼å°åå¸ç«åç©åï¼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71744"/>
            <a:ext cx="3335206" cy="221457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929058" y="5857892"/>
            <a:ext cx="435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5"/>
              </a:rPr>
              <a:t>www.youtube.com/watch?v=UlqQDM9aFxw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台灣梅花鹿                台灣黑熊               </a:t>
            </a: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9218" name="Picture 2" descr="https://upload.wikimedia.org/wikipedia/commons/thumb/5/51/Formosan_sika_deer_Cougar_Mountain_Zoo_2.jpg/88px-Formosan_sika_deer_Cougar_Mountain_Zo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1857388" cy="2532803"/>
          </a:xfrm>
          <a:prstGeom prst="rect">
            <a:avLst/>
          </a:prstGeom>
          <a:noFill/>
        </p:spPr>
      </p:pic>
      <p:pic>
        <p:nvPicPr>
          <p:cNvPr id="9220" name="Picture 4" descr="Formosan sika de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1857388" cy="2537610"/>
          </a:xfrm>
          <a:prstGeom prst="rect">
            <a:avLst/>
          </a:prstGeom>
          <a:noFill/>
        </p:spPr>
      </p:pic>
      <p:pic>
        <p:nvPicPr>
          <p:cNvPr id="9222" name="Picture 6" descr="Formosan Black Be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357430"/>
            <a:ext cx="2928958" cy="390084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28596" y="5929330"/>
            <a:ext cx="4239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5"/>
              </a:rPr>
              <a:t>www.youtube.com/watch?v=KowqUt-AH6s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                        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                          雪山草蜥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 台灣雲豹</a:t>
            </a:r>
          </a:p>
          <a:p>
            <a:pPr>
              <a:buNone/>
            </a:pP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8194" name="Picture 2" descr="LeopardusBrachyurusWolf.jpg"/>
          <p:cNvPicPr>
            <a:picLocks noChangeAspect="1" noChangeArrowheads="1"/>
          </p:cNvPicPr>
          <p:nvPr/>
        </p:nvPicPr>
        <p:blipFill>
          <a:blip r:embed="rId2"/>
          <a:srcRect b="20118"/>
          <a:stretch>
            <a:fillRect/>
          </a:stretch>
        </p:blipFill>
        <p:spPr bwMode="auto">
          <a:xfrm>
            <a:off x="1357290" y="2000240"/>
            <a:ext cx="2095500" cy="2571768"/>
          </a:xfrm>
          <a:prstGeom prst="rect">
            <a:avLst/>
          </a:prstGeom>
          <a:noFill/>
        </p:spPr>
      </p:pic>
      <p:pic>
        <p:nvPicPr>
          <p:cNvPr id="8196" name="Picture 4" descr="https://imgsa.baidu.com/baike/pic/item/72f082025aafa40f8d79e681a564034f78f019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3571900" cy="214509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857620" y="6072206"/>
            <a:ext cx="427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4"/>
              </a:rPr>
              <a:t>www.youtube.com/watch?v=dUdgXzoR4Yw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台灣水鹿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               石虎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7170" name="Picture 2" descr="The deer of all lands (1898) Formosan sambar in Woburn Abb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500330" cy="1795693"/>
          </a:xfrm>
          <a:prstGeom prst="rect">
            <a:avLst/>
          </a:prstGeom>
          <a:noFill/>
        </p:spPr>
      </p:pic>
      <p:pic>
        <p:nvPicPr>
          <p:cNvPr id="7172" name="Picture 4" descr="Bengalkat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14818"/>
            <a:ext cx="2381250" cy="2400301"/>
          </a:xfrm>
          <a:prstGeom prst="rect">
            <a:avLst/>
          </a:prstGeom>
          <a:noFill/>
        </p:spPr>
      </p:pic>
      <p:pic>
        <p:nvPicPr>
          <p:cNvPr id="7174" name="Picture 6" descr="https://upload.wikimedia.org/wikipedia/commons/thumb/3/32/Tsushima_Cat_001.jpg/220px-Tsushima_Cat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2095500" cy="314325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892580" y="6357958"/>
            <a:ext cx="425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5"/>
              </a:rPr>
              <a:t>www.youtube.com/watch?v=08cnuOuCS48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emale Mikado Pheas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428892" cy="1714512"/>
          </a:xfrm>
          <a:prstGeom prst="rect">
            <a:avLst/>
          </a:prstGeom>
          <a:noFill/>
        </p:spPr>
      </p:pic>
      <p:pic>
        <p:nvPicPr>
          <p:cNvPr id="6146" name="Picture 2" descr="Mikado Pheasant 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381250" cy="17907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帝雉       台灣山羌        台灣獼猴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       雄鳥</a:t>
            </a:r>
            <a:endParaRPr lang="en-US" altLang="zh-TW" sz="4000" dirty="0" smtClean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endParaRPr lang="en-US" altLang="zh-TW" sz="4000" dirty="0" smtClean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       </a:t>
            </a:r>
            <a:endParaRPr lang="en-US" altLang="zh-TW" sz="4000" dirty="0" smtClean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      </a:t>
            </a:r>
            <a:endParaRPr lang="en-US" altLang="zh-TW" sz="4000" dirty="0" smtClean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華康少女文字W5(P)" pitchFamily="82" charset="-120"/>
                <a:ea typeface="華康少女文字W5(P)" pitchFamily="82" charset="-120"/>
              </a:rPr>
              <a:t>       雌鳥</a:t>
            </a:r>
            <a:endParaRPr lang="en-US" altLang="zh-TW" sz="4000" dirty="0" smtClean="0">
              <a:solidFill>
                <a:srgbClr val="FFFF00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6150" name="Picture 6" descr="Chinesischer Muntjak Muntiacus reevesi Zoo Augsburg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85992"/>
            <a:ext cx="2571766" cy="1928826"/>
          </a:xfrm>
          <a:prstGeom prst="rect">
            <a:avLst/>
          </a:prstGeom>
          <a:noFill/>
        </p:spPr>
      </p:pic>
      <p:pic>
        <p:nvPicPr>
          <p:cNvPr id="6152" name="Picture 8" descr="Formosan maca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14554"/>
            <a:ext cx="2944916" cy="221457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214810" y="6286520"/>
            <a:ext cx="415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6"/>
              </a:rPr>
              <a:t>www.youtube.com/watch?v=kUppLS7yB0I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  台灣山椒魚              黃山雀</a:t>
            </a:r>
            <a:endParaRPr lang="en-US" altLang="zh-TW" sz="4000" dirty="0" smtClean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5122" name="Picture 2" descr="å°ç£å±±æ¤é­"/>
          <p:cNvPicPr>
            <a:picLocks noChangeAspect="1" noChangeArrowheads="1"/>
          </p:cNvPicPr>
          <p:nvPr/>
        </p:nvPicPr>
        <p:blipFill>
          <a:blip r:embed="rId2"/>
          <a:srcRect b="8118"/>
          <a:stretch>
            <a:fillRect/>
          </a:stretch>
        </p:blipFill>
        <p:spPr bwMode="auto">
          <a:xfrm>
            <a:off x="214282" y="2285992"/>
            <a:ext cx="5143504" cy="3143272"/>
          </a:xfrm>
          <a:prstGeom prst="rect">
            <a:avLst/>
          </a:prstGeom>
          <a:noFill/>
        </p:spPr>
      </p:pic>
      <p:pic>
        <p:nvPicPr>
          <p:cNvPr id="5124" name="Picture 4" descr="Taiwan t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357430"/>
            <a:ext cx="307183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   赤腹松鼠</a:t>
            </a: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098" name="Picture 2" descr="A Sciuridae in Taipe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2513488" cy="2147891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f/f7/%E6%9D%BE%E9%BC%A0.JPG/220px-%E6%9D%BE%E9%BC%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2571766" cy="192882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357554" y="400050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0099CC"/>
                </a:solidFill>
                <a:latin typeface="華康少女文字W5(P)" pitchFamily="82" charset="-120"/>
                <a:ea typeface="華康少女文字W5(P)" pitchFamily="82" charset="-120"/>
              </a:rPr>
              <a:t>松雀鷹</a:t>
            </a:r>
            <a:endParaRPr lang="zh-TW" altLang="en-US" sz="4000" dirty="0">
              <a:solidFill>
                <a:srgbClr val="0099CC"/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4102" name="Picture 6" descr="http://taibnet.sinica.edu.tw/uploads_moved/2010112654111_38010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00438"/>
            <a:ext cx="2492303" cy="1643074"/>
          </a:xfrm>
          <a:prstGeom prst="rect">
            <a:avLst/>
          </a:prstGeom>
          <a:noFill/>
        </p:spPr>
      </p:pic>
      <p:pic>
        <p:nvPicPr>
          <p:cNvPr id="4104" name="Picture 8" descr="http://taibnet.sinica.edu.tw/uploads_moved/2010112654316_380101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786322"/>
            <a:ext cx="2295639" cy="146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華康少女文字W5(P)" pitchFamily="82" charset="-120"/>
                <a:ea typeface="華康少女文字W5(P)" pitchFamily="82" charset="-120"/>
              </a:rPr>
              <a:t>定議</a:t>
            </a:r>
            <a:endParaRPr lang="zh-TW" altLang="en-US" sz="4800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latin typeface="華康少女文字W5(P)" pitchFamily="82" charset="-120"/>
                <a:ea typeface="華康少女文字W5(P)" pitchFamily="82" charset="-120"/>
              </a:rPr>
              <a:t>台灣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特有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種</a:t>
            </a:r>
            <a:r>
              <a:rPr lang="zh-TW" altLang="en-US" sz="4400" dirty="0" smtClean="0">
                <a:latin typeface="華康少女文字W5(P)" pitchFamily="82" charset="-120"/>
                <a:ea typeface="華康少女文字W5(P)" pitchFamily="82" charset="-120"/>
              </a:rPr>
              <a:t>是指在台灣某一區堿生長出現，而在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台灣以外</a:t>
            </a:r>
            <a:r>
              <a:rPr lang="zh-TW" altLang="en-US" sz="4400" dirty="0" smtClean="0">
                <a:latin typeface="華康少女文字W5(P)" pitchFamily="82" charset="-120"/>
                <a:ea typeface="華康少女文字W5(P)" pitchFamily="82" charset="-120"/>
              </a:rPr>
              <a:t>的地區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未出現</a:t>
            </a:r>
            <a:r>
              <a:rPr lang="zh-TW" altLang="en-US" sz="4400" dirty="0" smtClean="0">
                <a:latin typeface="華康少女文字W5(P)" pitchFamily="82" charset="-120"/>
                <a:ea typeface="華康少女文字W5(P)" pitchFamily="82" charset="-120"/>
              </a:rPr>
              <a:t>，則為台灣</a:t>
            </a: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特有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5(P)" pitchFamily="82" charset="-120"/>
                <a:ea typeface="華康少女文字W5(P)" pitchFamily="82" charset="-120"/>
              </a:rPr>
              <a:t>種</a:t>
            </a:r>
            <a:r>
              <a:rPr lang="zh-TW" altLang="en-US" sz="4400" dirty="0" smtClean="0">
                <a:latin typeface="華康少女文字W5(P)" pitchFamily="82" charset="-120"/>
                <a:ea typeface="華康少女文字W5(P)" pitchFamily="82" charset="-120"/>
              </a:rPr>
              <a:t>，為台灣獨有。</a:t>
            </a:r>
            <a:endParaRPr lang="zh-TW" altLang="en-US" sz="4400" dirty="0">
              <a:latin typeface="華康少女文字W5(P)" pitchFamily="82" charset="-120"/>
              <a:ea typeface="華康少女文字W5(P)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3.picsearch.com/is?1h3KeQkLAqLetCrHrvjPKFRsH8JmLPIznk9L-nJIfOU&amp;height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6600" dirty="0" smtClean="0">
              <a:solidFill>
                <a:schemeClr val="accent6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6600" dirty="0" smtClean="0">
                <a:solidFill>
                  <a:schemeClr val="accent6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   謝謝大家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植物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山豬肝          樟樹          雀榕</a:t>
            </a: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20482" name="Picture 2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571768" cy="1711013"/>
          </a:xfrm>
          <a:prstGeom prst="rect">
            <a:avLst/>
          </a:prstGeom>
          <a:noFill/>
        </p:spPr>
      </p:pic>
      <p:pic>
        <p:nvPicPr>
          <p:cNvPr id="20484" name="Picture 4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2571767" cy="1711012"/>
          </a:xfrm>
          <a:prstGeom prst="rect">
            <a:avLst/>
          </a:prstGeom>
          <a:noFill/>
        </p:spPr>
      </p:pic>
      <p:pic>
        <p:nvPicPr>
          <p:cNvPr id="20486" name="Picture 6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2286016" cy="3443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7" name="矩形 6"/>
          <p:cNvSpPr/>
          <p:nvPr/>
        </p:nvSpPr>
        <p:spPr>
          <a:xfrm>
            <a:off x="3071802" y="4714884"/>
            <a:ext cx="500066" cy="10001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488" name="Picture 8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357430"/>
            <a:ext cx="2643205" cy="1747753"/>
          </a:xfrm>
          <a:prstGeom prst="rect">
            <a:avLst/>
          </a:prstGeom>
          <a:noFill/>
        </p:spPr>
      </p:pic>
      <p:sp>
        <p:nvSpPr>
          <p:cNvPr id="20490" name="AutoShape 10" descr="é»æå¾å¨æ°è¦çªä¸­çè¦½æ­¤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492" name="AutoShape 12" descr="é»æå¾å¨æ°è¦çªä¸­çè¦½æ­¤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494" name="AutoShape 14" descr="é»æå¾å¨æ°è¦çªä¸­çè¦½æ­¤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496" name="Picture 16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14818"/>
            <a:ext cx="2643206" cy="161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揚波          野棉花        一枝香</a:t>
            </a: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9458" name="Picture 2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2194098" cy="1647812"/>
          </a:xfrm>
          <a:prstGeom prst="rect">
            <a:avLst/>
          </a:prstGeom>
          <a:noFill/>
        </p:spPr>
      </p:pic>
      <p:pic>
        <p:nvPicPr>
          <p:cNvPr id="19460" name="Picture 4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27270"/>
            <a:ext cx="2214578" cy="1715168"/>
          </a:xfrm>
          <a:prstGeom prst="rect">
            <a:avLst/>
          </a:prstGeom>
          <a:noFill/>
        </p:spPr>
      </p:pic>
      <p:pic>
        <p:nvPicPr>
          <p:cNvPr id="19462" name="Picture 6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2214578" cy="1663193"/>
          </a:xfrm>
          <a:prstGeom prst="rect">
            <a:avLst/>
          </a:prstGeom>
          <a:noFill/>
        </p:spPr>
      </p:pic>
      <p:pic>
        <p:nvPicPr>
          <p:cNvPr id="19464" name="Picture 8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43380"/>
            <a:ext cx="2214578" cy="1663193"/>
          </a:xfrm>
          <a:prstGeom prst="rect">
            <a:avLst/>
          </a:prstGeom>
          <a:noFill/>
        </p:spPr>
      </p:pic>
      <p:pic>
        <p:nvPicPr>
          <p:cNvPr id="19466" name="Picture 10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357430"/>
            <a:ext cx="2214578" cy="1663193"/>
          </a:xfrm>
          <a:prstGeom prst="rect">
            <a:avLst/>
          </a:prstGeom>
          <a:noFill/>
        </p:spPr>
      </p:pic>
      <p:pic>
        <p:nvPicPr>
          <p:cNvPr id="19468" name="Picture 12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197030"/>
            <a:ext cx="2214578" cy="166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姑婆芋       醡漿草    車前草草</a:t>
            </a:r>
            <a:endParaRPr lang="zh-TW" altLang="en-US" sz="44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8434" name="Picture 2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844651" cy="3571900"/>
          </a:xfrm>
          <a:prstGeom prst="rect">
            <a:avLst/>
          </a:prstGeom>
          <a:noFill/>
        </p:spPr>
      </p:pic>
      <p:pic>
        <p:nvPicPr>
          <p:cNvPr id="18436" name="Picture 4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2500330" cy="1785949"/>
          </a:xfrm>
          <a:prstGeom prst="rect">
            <a:avLst/>
          </a:prstGeom>
          <a:noFill/>
        </p:spPr>
      </p:pic>
      <p:pic>
        <p:nvPicPr>
          <p:cNvPr id="18438" name="Picture 6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357694"/>
            <a:ext cx="2500330" cy="1714512"/>
          </a:xfrm>
          <a:prstGeom prst="rect">
            <a:avLst/>
          </a:prstGeom>
          <a:noFill/>
        </p:spPr>
      </p:pic>
      <p:pic>
        <p:nvPicPr>
          <p:cNvPr id="18440" name="Picture 8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500306"/>
            <a:ext cx="2143140" cy="1609542"/>
          </a:xfrm>
          <a:prstGeom prst="rect">
            <a:avLst/>
          </a:prstGeom>
          <a:noFill/>
        </p:spPr>
      </p:pic>
      <p:pic>
        <p:nvPicPr>
          <p:cNvPr id="18442" name="Picture 10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14818"/>
            <a:ext cx="2143140" cy="185738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071934" y="6286520"/>
            <a:ext cx="433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7"/>
              </a:rPr>
              <a:t>www.youtube.com/watch?v=Z_moEpKGtm0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雞屎藤</a:t>
            </a:r>
            <a:endParaRPr lang="en-US" altLang="zh-TW" sz="44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               </a:t>
            </a:r>
            <a:endParaRPr lang="en-US" altLang="zh-TW" sz="44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                     月桃                       </a:t>
            </a:r>
          </a:p>
          <a:p>
            <a:pPr>
              <a:buNone/>
            </a:pPr>
            <a:endParaRPr lang="en-US" altLang="zh-TW" sz="44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7410" name="Picture 2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00504"/>
            <a:ext cx="2571768" cy="1931450"/>
          </a:xfrm>
          <a:prstGeom prst="rect">
            <a:avLst/>
          </a:prstGeom>
          <a:noFill/>
        </p:spPr>
      </p:pic>
      <p:pic>
        <p:nvPicPr>
          <p:cNvPr id="17412" name="Picture 4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480" y="2571744"/>
            <a:ext cx="2520520" cy="1892961"/>
          </a:xfrm>
          <a:prstGeom prst="rect">
            <a:avLst/>
          </a:prstGeom>
          <a:noFill/>
        </p:spPr>
      </p:pic>
      <p:pic>
        <p:nvPicPr>
          <p:cNvPr id="17414" name="Picture 6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500462" cy="2628918"/>
          </a:xfrm>
          <a:prstGeom prst="rect">
            <a:avLst/>
          </a:prstGeom>
          <a:noFill/>
        </p:spPr>
      </p:pic>
      <p:pic>
        <p:nvPicPr>
          <p:cNvPr id="17416" name="Picture 8" descr="é»æå¾å¨æ°è¦çªä¸­çè¦½æ­¤åç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571612"/>
            <a:ext cx="2592934" cy="171451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357686" y="6215082"/>
            <a:ext cx="425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6"/>
              </a:rPr>
              <a:t>www.youtube.com/watch?v=uQoPSr4NZAE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玉山圓柏      玉山杜鵑      冷杉</a:t>
            </a:r>
            <a:endParaRPr lang="zh-TW" altLang="en-US" sz="44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6386" name="Picture 2" descr="http://media5.picsearch.com/is?QEtLVxqGfXQ0HiCakUhacW2o-6dBB29HypGjIbPH9fM&amp;height=227"/>
          <p:cNvPicPr>
            <a:picLocks noChangeAspect="1" noChangeArrowheads="1"/>
          </p:cNvPicPr>
          <p:nvPr/>
        </p:nvPicPr>
        <p:blipFill>
          <a:blip r:embed="rId2"/>
          <a:srcRect l="4255" t="6392" r="4255" b="4115"/>
          <a:stretch>
            <a:fillRect/>
          </a:stretch>
        </p:blipFill>
        <p:spPr bwMode="auto">
          <a:xfrm>
            <a:off x="214282" y="2357430"/>
            <a:ext cx="3000396" cy="3214710"/>
          </a:xfrm>
          <a:prstGeom prst="rect">
            <a:avLst/>
          </a:prstGeom>
          <a:noFill/>
        </p:spPr>
      </p:pic>
      <p:pic>
        <p:nvPicPr>
          <p:cNvPr id="16388" name="Picture 4" descr="http://media4.picsearch.com/is?7pSBiwLNk0s6eP9t1Q1osE7dN4D137_QcD2fpt34toc&amp;height=2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3071834" cy="3214710"/>
          </a:xfrm>
          <a:prstGeom prst="rect">
            <a:avLst/>
          </a:prstGeom>
          <a:noFill/>
        </p:spPr>
      </p:pic>
      <p:pic>
        <p:nvPicPr>
          <p:cNvPr id="16390" name="Picture 6" descr="http://media3.picsearch.com/is?R_fc5mNSS4d7137C-RsIoNaDpW2mGK4cRydsHNjAPxo&amp;height=3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357430"/>
            <a:ext cx="242887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48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台灣石楠         雙花金絲桃</a:t>
            </a:r>
            <a:endParaRPr lang="zh-TW" altLang="en-US" sz="44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15362" name="AutoShape 2" descr="http://people.chu.edu.tw/~b9215038/images/a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364" name="AutoShape 4" descr="http://people.chu.edu.tw/~b9215038/images/a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366" name="AutoShape 6" descr="http://people.chu.edu.tw/~b9215038/images/a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368" name="Picture 8" descr="http://people.chu.edu.tw/~b9215038/images/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00306"/>
            <a:ext cx="3571900" cy="2643206"/>
          </a:xfrm>
          <a:prstGeom prst="rect">
            <a:avLst/>
          </a:prstGeom>
          <a:noFill/>
        </p:spPr>
      </p:pic>
      <p:pic>
        <p:nvPicPr>
          <p:cNvPr id="15370" name="Picture 10" descr="http://people.chu.edu.tw/~b9215038/images/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3639369" cy="2620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大王椰子         羊蹄甲       對面花</a:t>
            </a: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                                      </a:t>
            </a:r>
            <a: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-</a:t>
            </a:r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華康少女文字W5(P)" pitchFamily="82" charset="-120"/>
                <a:ea typeface="華康少女文字W5(P)" pitchFamily="82" charset="-120"/>
              </a:rPr>
              <a:t>山石榴</a:t>
            </a:r>
            <a:endParaRPr lang="zh-TW" altLang="en-US" sz="4000" dirty="0">
              <a:solidFill>
                <a:schemeClr val="accent4">
                  <a:lumMod val="75000"/>
                </a:schemeClr>
              </a:solidFill>
              <a:latin typeface="華康少女文字W5(P)" pitchFamily="82" charset="-120"/>
              <a:ea typeface="華康少女文字W5(P)" pitchFamily="82" charset="-120"/>
            </a:endParaRPr>
          </a:p>
        </p:txBody>
      </p:sp>
      <p:pic>
        <p:nvPicPr>
          <p:cNvPr id="14338" name="Picture 2" descr="https://sowhc.sow.org.tw/html/observation/plant/a01plant/a010303-da-wan-ue-zi/s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857500" cy="3810000"/>
          </a:xfrm>
          <a:prstGeom prst="rect">
            <a:avLst/>
          </a:prstGeom>
          <a:noFill/>
        </p:spPr>
      </p:pic>
      <p:pic>
        <p:nvPicPr>
          <p:cNvPr id="14340" name="Picture 4" descr="https://sowhc.sow.org.tw/html/observation/plant/a06plant/a060601-yang-ti-gia/s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85992"/>
            <a:ext cx="2857500" cy="2143125"/>
          </a:xfrm>
          <a:prstGeom prst="rect">
            <a:avLst/>
          </a:prstGeom>
          <a:noFill/>
        </p:spPr>
      </p:pic>
      <p:pic>
        <p:nvPicPr>
          <p:cNvPr id="14342" name="Picture 6" descr="https://sowhc.sow.org.tw/html/observation/plant/a06plant/a060601-yang-ti-gia/s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643446"/>
            <a:ext cx="1619261" cy="1357322"/>
          </a:xfrm>
          <a:prstGeom prst="rect">
            <a:avLst/>
          </a:prstGeom>
          <a:noFill/>
        </p:spPr>
      </p:pic>
      <p:pic>
        <p:nvPicPr>
          <p:cNvPr id="14344" name="Picture 8" descr="https://sowhc.sow.org.tw/html/observation/plant/a06plant/a060601-yang-ti-gia/s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643446"/>
            <a:ext cx="1357322" cy="1357322"/>
          </a:xfrm>
          <a:prstGeom prst="rect">
            <a:avLst/>
          </a:prstGeom>
          <a:noFill/>
        </p:spPr>
      </p:pic>
      <p:pic>
        <p:nvPicPr>
          <p:cNvPr id="14346" name="Picture 10" descr="https://sowhc.sow.org.tw/html/observation/plant/a11plant/a111404-dui-men-fa/s3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876"/>
            <a:ext cx="2413913" cy="199550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071934" y="6215082"/>
            <a:ext cx="400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7"/>
              </a:rPr>
              <a:t>www.youtube.com/watch?v=9jy1lsE9HvI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179</Words>
  <Application>Microsoft Office PowerPoint</Application>
  <PresentationFormat>如螢幕大小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華康少女文字W5(P)</vt:lpstr>
      <vt:lpstr>新細明體</vt:lpstr>
      <vt:lpstr>Arial</vt:lpstr>
      <vt:lpstr>Calibri</vt:lpstr>
      <vt:lpstr>Office 佈景主題</vt:lpstr>
      <vt:lpstr>60122.60114 自然報告-台灣的原生物種</vt:lpstr>
      <vt:lpstr>定議</vt:lpstr>
      <vt:lpstr>植物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動物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60122.60114 自然報告-台灣的原生物種</dc:title>
  <dc:creator>user</dc:creator>
  <cp:lastModifiedBy>user</cp:lastModifiedBy>
  <cp:revision>25</cp:revision>
  <dcterms:created xsi:type="dcterms:W3CDTF">2019-04-26T12:51:40Z</dcterms:created>
  <dcterms:modified xsi:type="dcterms:W3CDTF">2019-05-09T07:11:15Z</dcterms:modified>
</cp:coreProperties>
</file>