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embeddedFontLst>
    <p:embeddedFont>
      <p:font typeface="Montserrat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La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226400" y="274573"/>
            <a:ext cx="21915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515370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698925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6Dnvq0m1N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56Dnvq0m1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ctrTitle"/>
          </p:nvPr>
        </p:nvSpPr>
        <p:spPr>
          <a:xfrm>
            <a:off x="539552" y="404664"/>
            <a:ext cx="7772400" cy="165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雪霸國家公園</a:t>
            </a:r>
            <a:br>
              <a:rPr lang="zh-TW"/>
            </a:b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1475656" y="5502424"/>
            <a:ext cx="6400800" cy="2711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zh-TW"/>
              <a:t>組員:陳恒釧、葉品葳、吳直恩</a:t>
            </a:r>
            <a:endParaRPr/>
          </a:p>
        </p:txBody>
      </p:sp>
      <p:pic>
        <p:nvPicPr>
          <p:cNvPr id="142" name="Google Shape;142;p14" descr="https://upload.wikimedia.org/wikipedia/commons/6/6e/Oncorhynchus_masou_formosan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016" y="1386488"/>
            <a:ext cx="5040560" cy="378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zh-TW" sz="3959">
                <a:solidFill>
                  <a:srgbClr val="00B050"/>
                </a:solidFill>
              </a:rPr>
              <a:t>謝謝大家</a:t>
            </a:r>
            <a:r>
              <a:rPr lang="zh-TW" sz="3959"/>
              <a:t/>
            </a:r>
            <a:br>
              <a:rPr lang="zh-TW" sz="3959"/>
            </a:br>
            <a:r>
              <a:rPr lang="zh-TW" sz="3959">
                <a:solidFill>
                  <a:srgbClr val="FF0000"/>
                </a:solidFill>
              </a:rPr>
              <a:t>請掌聲</a:t>
            </a:r>
            <a:endParaRPr sz="3959">
              <a:solidFill>
                <a:srgbClr val="FF0000"/>
              </a:solidFill>
            </a:endParaRPr>
          </a:p>
        </p:txBody>
      </p:sp>
      <p:pic>
        <p:nvPicPr>
          <p:cNvPr id="188" name="Google Shape;188;p21" descr="111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27633"/>
            <a:ext cx="2807208" cy="5230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 descr="ãéæ­£æ©  ææãçåçæå°çµæ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 descr="ãéæ­£æ©  ææãçåçæå°çµæ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 descr="ãéæ­£æ©  ææãçåçæå°çµæ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 descr="ãéæ­£æ©  ææãçåçæå°çµæ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ãé£ç¾ãçåçæå°çµæ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1616" y="1645920"/>
            <a:ext cx="3072384" cy="5212080"/>
          </a:xfrm>
          <a:prstGeom prst="rect">
            <a:avLst/>
          </a:prstGeom>
          <a:noFill/>
        </p:spPr>
      </p:pic>
      <p:pic>
        <p:nvPicPr>
          <p:cNvPr id="4100" name="Picture 4" descr="ãå¦®å¯Â·ç¾è³ãçåçæå°çµæ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6351" y="1636776"/>
            <a:ext cx="3236977" cy="522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chemeClr val="bg1"/>
                </a:solidFill>
              </a:rPr>
              <a:t>所在地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b="1" dirty="0" smtClean="0"/>
              <a:t>雪霸國家公園位於台灣本島之中北部，境內高山林立，景觀</a:t>
            </a:r>
            <a:r>
              <a:rPr lang="zh-TW" altLang="en-US" sz="2800" b="1" dirty="0" smtClean="0"/>
              <a:t>壯麗；</a:t>
            </a:r>
            <a:r>
              <a:rPr lang="zh-TW" altLang="en-US" sz="2800" b="1" dirty="0" smtClean="0"/>
              <a:t>園區範圍以雪山山脈的河谷稜線為界，總面積達</a:t>
            </a:r>
            <a:r>
              <a:rPr lang="en-US" altLang="zh-TW" sz="2800" b="1" dirty="0" smtClean="0"/>
              <a:t>76,850</a:t>
            </a:r>
            <a:r>
              <a:rPr lang="zh-TW" altLang="en-US" sz="2800" b="1" dirty="0" smtClean="0"/>
              <a:t>公頃</a:t>
            </a:r>
            <a:r>
              <a:rPr lang="zh-TW" altLang="en-US" sz="2800" b="1" dirty="0" smtClean="0"/>
              <a:t>，以</a:t>
            </a:r>
            <a:r>
              <a:rPr lang="zh-TW" altLang="en-US" sz="2800" b="1" dirty="0" smtClean="0"/>
              <a:t>雪山、大霸尖山為主軸，公園內共有多達</a:t>
            </a:r>
            <a:r>
              <a:rPr lang="en-US" altLang="zh-TW" sz="2800" b="1" dirty="0" smtClean="0"/>
              <a:t>51</a:t>
            </a:r>
            <a:r>
              <a:rPr lang="zh-TW" altLang="en-US" sz="2800" b="1" dirty="0" smtClean="0"/>
              <a:t>座的高山型，屬於山岳之國家公園。</a:t>
            </a:r>
            <a:r>
              <a:rPr lang="zh-TW" altLang="en-US" sz="2800" dirty="0" smtClean="0"/>
              <a:t>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dirty="0" smtClean="0"/>
              <a:t>                                      </a:t>
            </a:r>
            <a:r>
              <a:rPr lang="zh-TW" altLang="en-US" sz="4000" dirty="0" smtClean="0"/>
              <a:t>範圍</a:t>
            </a:r>
            <a:r>
              <a:rPr lang="zh-TW" altLang="en-US" sz="4000" dirty="0" smtClean="0"/>
              <a:t>圖</a:t>
            </a:r>
            <a:endParaRPr lang="zh-TW" altLang="en-US" sz="4000" dirty="0"/>
          </a:p>
        </p:txBody>
      </p:sp>
      <p:pic>
        <p:nvPicPr>
          <p:cNvPr id="3" name="Picture 10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752"/>
            <a:ext cx="9144000" cy="541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3600"/>
              <a:t>歷史</a:t>
            </a:r>
            <a:endParaRPr sz="3600"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>
              <a:spcBef>
                <a:spcPts val="0"/>
              </a:spcBef>
              <a:spcAft>
                <a:spcPts val="1600"/>
              </a:spcAft>
              <a:buSzPts val="3000"/>
            </a:pPr>
            <a:r>
              <a:rPr lang="zh-TW" altLang="en-US" sz="3200" dirty="0" smtClean="0">
                <a:ea typeface="新細明體" pitchFamily="18" charset="-120"/>
              </a:rPr>
              <a:t>距今</a:t>
            </a:r>
            <a:r>
              <a:rPr lang="en-US" altLang="zh-TW" sz="3200" dirty="0" smtClean="0">
                <a:ea typeface="新細明體" pitchFamily="18" charset="-120"/>
              </a:rPr>
              <a:t>3500</a:t>
            </a:r>
            <a:r>
              <a:rPr lang="zh-TW" altLang="en-US" sz="3200" dirty="0" smtClean="0">
                <a:ea typeface="新細明體" pitchFamily="18" charset="-120"/>
              </a:rPr>
              <a:t>年前左右園內即有繩紋陶文化進入，最具代表的就是分布在海拔</a:t>
            </a:r>
            <a:r>
              <a:rPr lang="en-US" altLang="zh-TW" sz="3200" dirty="0" smtClean="0">
                <a:ea typeface="新細明體" pitchFamily="18" charset="-120"/>
              </a:rPr>
              <a:t>1698</a:t>
            </a:r>
            <a:r>
              <a:rPr lang="zh-TW" altLang="en-US" sz="3200" dirty="0" smtClean="0">
                <a:ea typeface="新細明體" pitchFamily="18" charset="-120"/>
              </a:rPr>
              <a:t>公尺的七家灣遺址</a:t>
            </a:r>
            <a:r>
              <a:rPr lang="zh-TW" altLang="en-US" sz="3200" dirty="0" smtClean="0"/>
              <a:t> </a:t>
            </a:r>
            <a:r>
              <a:rPr lang="zh-TW" altLang="en-US" sz="3200" dirty="0" smtClean="0">
                <a:ea typeface="新細明體" pitchFamily="18" charset="-120"/>
              </a:rPr>
              <a:t>。</a:t>
            </a:r>
            <a:r>
              <a:rPr lang="zh-TW" sz="3000" dirty="0" smtClean="0"/>
              <a:t>臺灣</a:t>
            </a:r>
            <a:r>
              <a:rPr lang="zh-TW" sz="3000" dirty="0"/>
              <a:t>第二高峰的雪山於日治時期被命名為次高山，與太魯閣地區早於1937年被劃設為「</a:t>
            </a:r>
            <a:r>
              <a:rPr lang="zh-TW" sz="3000" u="sng" dirty="0"/>
              <a:t>次高太魯閣國立公園</a:t>
            </a:r>
            <a:r>
              <a:rPr lang="zh-TW" sz="3000" dirty="0"/>
              <a:t>」</a:t>
            </a:r>
            <a:endParaRPr sz="3000" dirty="0"/>
          </a:p>
        </p:txBody>
      </p:sp>
      <p:pic>
        <p:nvPicPr>
          <p:cNvPr id="149" name="Google Shape;149;p15" descr="https://upload.wikimedia.org/wikipedia/commons/9/90/TheHolyRidgel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07408"/>
            <a:ext cx="9144000" cy="245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植物景觀</a:t>
            </a:r>
            <a:endParaRPr sz="1300"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zh-TW" sz="2800"/>
              <a:t>主要樹種有</a:t>
            </a:r>
            <a:r>
              <a:rPr lang="zh-TW" sz="2800">
                <a:solidFill>
                  <a:srgbClr val="FF0000"/>
                </a:solidFill>
              </a:rPr>
              <a:t>台赤灣楊</a:t>
            </a:r>
            <a:r>
              <a:rPr lang="zh-TW" sz="2800"/>
              <a:t>、</a:t>
            </a:r>
            <a:r>
              <a:rPr lang="zh-TW" sz="2800">
                <a:solidFill>
                  <a:srgbClr val="FF0000"/>
                </a:solidFill>
              </a:rPr>
              <a:t>台灣紅榨槭</a:t>
            </a:r>
            <a:r>
              <a:rPr lang="zh-TW" sz="2800"/>
              <a:t>、</a:t>
            </a:r>
            <a:r>
              <a:rPr lang="zh-TW" sz="2800">
                <a:solidFill>
                  <a:srgbClr val="FF0000"/>
                </a:solidFill>
              </a:rPr>
              <a:t>尖葉槭</a:t>
            </a:r>
            <a:r>
              <a:rPr lang="zh-TW" sz="2800"/>
              <a:t>、</a:t>
            </a:r>
            <a:r>
              <a:rPr lang="zh-TW" sz="2800">
                <a:solidFill>
                  <a:srgbClr val="FF0000"/>
                </a:solidFill>
              </a:rPr>
              <a:t>栓皮櫟</a:t>
            </a:r>
            <a:r>
              <a:rPr lang="zh-TW" sz="2800"/>
              <a:t>、</a:t>
            </a:r>
            <a:r>
              <a:rPr lang="zh-TW" sz="2800">
                <a:solidFill>
                  <a:srgbClr val="FF0000"/>
                </a:solidFill>
              </a:rPr>
              <a:t>台灣胡桃</a:t>
            </a:r>
            <a:r>
              <a:rPr lang="zh-TW" sz="2800"/>
              <a:t>、</a:t>
            </a:r>
            <a:r>
              <a:rPr lang="zh-TW" sz="2800">
                <a:solidFill>
                  <a:srgbClr val="FF0000"/>
                </a:solidFill>
              </a:rPr>
              <a:t>台灣檫樹</a:t>
            </a:r>
            <a:r>
              <a:rPr lang="zh-TW" sz="2800"/>
              <a:t>等。針葉樹種則有</a:t>
            </a:r>
            <a:r>
              <a:rPr lang="zh-TW" sz="2800">
                <a:solidFill>
                  <a:srgbClr val="8CB3E3"/>
                </a:solidFill>
              </a:rPr>
              <a:t>台灣鐵杉</a:t>
            </a:r>
            <a:r>
              <a:rPr lang="zh-TW" sz="2800"/>
              <a:t>、</a:t>
            </a:r>
            <a:r>
              <a:rPr lang="zh-TW" sz="2800">
                <a:solidFill>
                  <a:srgbClr val="8CB3E3"/>
                </a:solidFill>
              </a:rPr>
              <a:t>紅檜</a:t>
            </a:r>
            <a:r>
              <a:rPr lang="zh-TW" sz="2800"/>
              <a:t>、</a:t>
            </a:r>
            <a:r>
              <a:rPr lang="zh-TW" sz="2800">
                <a:solidFill>
                  <a:srgbClr val="8CB3E3"/>
                </a:solidFill>
              </a:rPr>
              <a:t>台灣扁柏</a:t>
            </a:r>
            <a:r>
              <a:rPr lang="zh-TW" sz="2800"/>
              <a:t>、</a:t>
            </a:r>
            <a:r>
              <a:rPr lang="zh-TW" sz="2800">
                <a:solidFill>
                  <a:srgbClr val="8CB3E3"/>
                </a:solidFill>
              </a:rPr>
              <a:t>台灣杉</a:t>
            </a:r>
            <a:r>
              <a:rPr lang="zh-TW" sz="2800"/>
              <a:t>、</a:t>
            </a:r>
            <a:r>
              <a:rPr lang="zh-TW" sz="2800">
                <a:solidFill>
                  <a:srgbClr val="8CB3E3"/>
                </a:solidFill>
              </a:rPr>
              <a:t>巒大杉</a:t>
            </a:r>
            <a:r>
              <a:rPr lang="zh-TW" sz="2800"/>
              <a:t>、</a:t>
            </a:r>
            <a:r>
              <a:rPr lang="zh-TW" sz="2800">
                <a:solidFill>
                  <a:srgbClr val="8CB3E3"/>
                </a:solidFill>
              </a:rPr>
              <a:t>台灣黃杉</a:t>
            </a:r>
            <a:r>
              <a:rPr lang="zh-TW" sz="2800"/>
              <a:t>、</a:t>
            </a:r>
            <a:r>
              <a:rPr lang="zh-TW" sz="2800">
                <a:solidFill>
                  <a:srgbClr val="8CB3E3"/>
                </a:solidFill>
              </a:rPr>
              <a:t>台灣華山松</a:t>
            </a:r>
            <a:r>
              <a:rPr lang="zh-TW" sz="2800"/>
              <a:t>、</a:t>
            </a:r>
            <a:r>
              <a:rPr lang="zh-TW" sz="2800">
                <a:solidFill>
                  <a:srgbClr val="8CB3E3"/>
                </a:solidFill>
              </a:rPr>
              <a:t>台灣二葉松</a:t>
            </a:r>
            <a:r>
              <a:rPr lang="zh-TW" sz="2800"/>
              <a:t>等多種針葉樹。草本植物則常見</a:t>
            </a:r>
            <a:r>
              <a:rPr lang="zh-TW" sz="2800">
                <a:solidFill>
                  <a:srgbClr val="FFFF00"/>
                </a:solidFill>
              </a:rPr>
              <a:t>五節芒</a:t>
            </a:r>
            <a:r>
              <a:rPr lang="zh-TW" sz="2800"/>
              <a:t>或</a:t>
            </a:r>
            <a:r>
              <a:rPr lang="zh-TW" sz="2800">
                <a:solidFill>
                  <a:srgbClr val="FFFF00"/>
                </a:solidFill>
              </a:rPr>
              <a:t>高山芒</a:t>
            </a:r>
            <a:r>
              <a:rPr lang="zh-TW" sz="2800"/>
              <a:t>。</a:t>
            </a:r>
            <a:r>
              <a:rPr lang="zh-TW" sz="2800" u="sng">
                <a:solidFill>
                  <a:schemeClr val="hlink"/>
                </a:solidFill>
                <a:hlinkClick r:id="rId3"/>
              </a:rPr>
              <a:t>https://www.youtube.com/watch?v=56Dnvq0m1NI</a:t>
            </a:r>
            <a:endParaRPr sz="2800"/>
          </a:p>
        </p:txBody>
      </p:sp>
      <p:pic>
        <p:nvPicPr>
          <p:cNvPr id="156" name="Google Shape;156;p16" descr="https://upload.wikimedia.org/wikipedia/commons/d/da/TheDarkForest_Hsuehsh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303" y="4102715"/>
            <a:ext cx="8640960" cy="291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3600"/>
              <a:t>地形</a:t>
            </a:r>
            <a:endParaRPr sz="3600"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000"/>
              <a:buChar char="●"/>
            </a:pPr>
            <a:r>
              <a:rPr lang="zh-TW" sz="3000"/>
              <a:t>園區海拔高度自逾700公尺至全臺第二高峰的雪山3,886公尺。雪山遺留豐富的冰河地形，其中冰斗密集分布在雪山主峰周圍，雪山主峰周圍九個圈谷中，八個是古冰斗遺跡。位在雪山北側坡面的一號圈谷是規模全台最大，二號圈谷則為全台海拔最高。但雪山圈谷是否為冰河遺跡，仍有爭議。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3600" b="1">
                <a:latin typeface="Calibri"/>
                <a:ea typeface="Calibri"/>
                <a:cs typeface="Calibri"/>
                <a:sym typeface="Calibri"/>
              </a:rPr>
              <a:t>哺</a:t>
            </a:r>
            <a:r>
              <a:rPr lang="zh-TW" sz="3600"/>
              <a:t>乳動物</a:t>
            </a:r>
            <a:endParaRPr sz="3600"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000"/>
              <a:buChar char="●"/>
            </a:pPr>
            <a:r>
              <a:rPr lang="zh-TW" sz="3000"/>
              <a:t>園區的哺乳動物共紀錄58種，大型的有台灣黑熊、台灣野山羊、台灣野豬、台灣水鹿；中型的有台灣獼猴、山羌、石虎、白鼻心；小型的則有穿山甲、食蟹獴、鼬獾、黃喉貂、各種鼠類及蝙蝠。</a:t>
            </a:r>
            <a:endParaRPr sz="3000"/>
          </a:p>
        </p:txBody>
      </p:sp>
      <p:pic>
        <p:nvPicPr>
          <p:cNvPr id="169" name="Google Shape;169;p18" descr="Chinesischer Muntjak Muntiacus reevesi Zoo Augsburg-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662" y="4258472"/>
            <a:ext cx="3816424" cy="253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Melogale moschata (male) Praha zoo 02.2011 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4149080"/>
            <a:ext cx="3816424" cy="238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魚類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r>
              <a:rPr lang="zh-TW" sz="3000">
                <a:solidFill>
                  <a:srgbClr val="F3F3F3"/>
                </a:solidFill>
              </a:rPr>
              <a:t>在大安溪系、大甲溪系、蘭陽溪系、德基水庫等地共調查發現了17種魚類。大甲溪是台灣魚類分布的海拔最高點，一般溪魚分布的上限約為1,800公尺，分布於大甲溪上游的櫻花鉤吻鮭則可達1,800公尺以上。台灣石賓、台灣間爬岩鰍、櫻花鉤吻鮭、明潭吻蝦虎魚、短吻紅斑蝦虎魚為已紀錄到的台灣特有種。</a:t>
            </a:r>
            <a:endParaRPr sz="30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542725" y="2461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3000" b="1"/>
              <a:t>觀霧遊憩區</a:t>
            </a:r>
            <a:endParaRPr sz="300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zh-TW" sz="3600">
                <a:solidFill>
                  <a:srgbClr val="FF0000"/>
                </a:solidFill>
              </a:rPr>
              <a:t>位於國家公園西北端，面積29公頃。可經新竹122縣道再由大鹿林道進入。早期為林務局造林、伐林工作站。</a:t>
            </a:r>
            <a:endParaRPr sz="3600">
              <a:solidFill>
                <a:srgbClr val="FF0000"/>
              </a:solidFill>
            </a:endParaRPr>
          </a:p>
          <a:p>
            <a:pPr marL="342900" lvl="0" indent="-3302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000"/>
              <a:buChar char="●"/>
            </a:pPr>
            <a:r>
              <a:rPr lang="zh-TW" sz="3000" u="sng">
                <a:solidFill>
                  <a:schemeClr val="hlink"/>
                </a:solidFill>
                <a:hlinkClick r:id="rId4"/>
              </a:rPr>
              <a:t>https://www.youtube.com/watch?v=56Dnvq0m1NI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568</Words>
  <Application>Microsoft Office PowerPoint</Application>
  <PresentationFormat>如螢幕大小 (4:3)</PresentationFormat>
  <Paragraphs>19</Paragraphs>
  <Slides>10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Arial</vt:lpstr>
      <vt:lpstr>新細明體</vt:lpstr>
      <vt:lpstr>Montserrat</vt:lpstr>
      <vt:lpstr>Calibri</vt:lpstr>
      <vt:lpstr>Lato</vt:lpstr>
      <vt:lpstr>Focus</vt:lpstr>
      <vt:lpstr>雪霸國家公園 </vt:lpstr>
      <vt:lpstr>所在地</vt:lpstr>
      <vt:lpstr>                                       範圍圖</vt:lpstr>
      <vt:lpstr>歷史</vt:lpstr>
      <vt:lpstr>植物景觀</vt:lpstr>
      <vt:lpstr>地形</vt:lpstr>
      <vt:lpstr>哺乳動物</vt:lpstr>
      <vt:lpstr>魚類</vt:lpstr>
      <vt:lpstr>觀霧遊憩區</vt:lpstr>
      <vt:lpstr>謝謝大家 請掌聲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雪霸國家公園 </dc:title>
  <dc:creator>aibo</dc:creator>
  <cp:lastModifiedBy>aibo</cp:lastModifiedBy>
  <cp:revision>4</cp:revision>
  <dcterms:modified xsi:type="dcterms:W3CDTF">2019-05-13T12:38:40Z</dcterms:modified>
</cp:coreProperties>
</file>