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3"/>
  </p:handoutMasterIdLst>
  <p:sldIdLst>
    <p:sldId id="256" r:id="rId2"/>
    <p:sldId id="257" r:id="rId3"/>
    <p:sldId id="258" r:id="rId4"/>
    <p:sldId id="259" r:id="rId5"/>
    <p:sldId id="260" r:id="rId6"/>
    <p:sldId id="261" r:id="rId7"/>
    <p:sldId id="263" r:id="rId8"/>
    <p:sldId id="264" r:id="rId9"/>
    <p:sldId id="267" r:id="rId10"/>
    <p:sldId id="265" r:id="rId11"/>
    <p:sldId id="268" r:id="rId12"/>
    <p:sldId id="269" r:id="rId13"/>
    <p:sldId id="270" r:id="rId14"/>
    <p:sldId id="271" r:id="rId15"/>
    <p:sldId id="266"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6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EB465-7076-4FA4-BA5D-D956F9D06054}" type="doc">
      <dgm:prSet loTypeId="urn:microsoft.com/office/officeart/2005/8/layout/process1" loCatId="process" qsTypeId="urn:microsoft.com/office/officeart/2005/8/quickstyle/simple1" qsCatId="simple" csTypeId="urn:microsoft.com/office/officeart/2005/8/colors/colorful2" csCatId="colorful" phldr="1"/>
      <dgm:spPr/>
    </dgm:pt>
    <dgm:pt modelId="{4F1D0019-44FC-445F-9911-DCE6E52F1011}">
      <dgm:prSet phldrT="[文字]"/>
      <dgm:spPr/>
      <dgm:t>
        <a:bodyPr/>
        <a:lstStyle/>
        <a:p>
          <a:r>
            <a:rPr lang="zh-TW" altLang="en-US" dirty="0"/>
            <a:t>建模</a:t>
          </a:r>
        </a:p>
      </dgm:t>
    </dgm:pt>
    <dgm:pt modelId="{DD9EED74-9174-486E-8571-B1F3FD992808}" type="parTrans" cxnId="{5DA131C9-B1AF-4974-8F9E-BFD13D1657A3}">
      <dgm:prSet/>
      <dgm:spPr/>
      <dgm:t>
        <a:bodyPr/>
        <a:lstStyle/>
        <a:p>
          <a:endParaRPr lang="zh-TW" altLang="en-US"/>
        </a:p>
      </dgm:t>
    </dgm:pt>
    <dgm:pt modelId="{19CDEB57-E431-4958-85BE-D3D4E1D9C899}" type="sibTrans" cxnId="{5DA131C9-B1AF-4974-8F9E-BFD13D1657A3}">
      <dgm:prSet/>
      <dgm:spPr/>
      <dgm:t>
        <a:bodyPr/>
        <a:lstStyle/>
        <a:p>
          <a:endParaRPr lang="zh-TW" altLang="en-US"/>
        </a:p>
      </dgm:t>
    </dgm:pt>
    <dgm:pt modelId="{AEE5B714-7EA9-4577-B620-431F6D242312}">
      <dgm:prSet phldrT="[文字]"/>
      <dgm:spPr/>
      <dgm:t>
        <a:bodyPr/>
        <a:lstStyle/>
        <a:p>
          <a:r>
            <a:rPr lang="zh-TW" altLang="en-US" dirty="0"/>
            <a:t>列印</a:t>
          </a:r>
        </a:p>
      </dgm:t>
    </dgm:pt>
    <dgm:pt modelId="{EF666EDF-36BE-43B6-B66C-0216FEE750D8}" type="parTrans" cxnId="{8D3A0C0A-7BA4-4300-B7C3-9F26B3B46882}">
      <dgm:prSet/>
      <dgm:spPr/>
      <dgm:t>
        <a:bodyPr/>
        <a:lstStyle/>
        <a:p>
          <a:endParaRPr lang="zh-TW" altLang="en-US"/>
        </a:p>
      </dgm:t>
    </dgm:pt>
    <dgm:pt modelId="{DE0F3D6B-0968-4453-8FFE-D010EB905692}" type="sibTrans" cxnId="{8D3A0C0A-7BA4-4300-B7C3-9F26B3B46882}">
      <dgm:prSet/>
      <dgm:spPr/>
      <dgm:t>
        <a:bodyPr/>
        <a:lstStyle/>
        <a:p>
          <a:endParaRPr lang="zh-TW" altLang="en-US"/>
        </a:p>
      </dgm:t>
    </dgm:pt>
    <dgm:pt modelId="{2396A651-6002-48C9-9B4A-B2B457E1FEAC}">
      <dgm:prSet phldrT="[文字]"/>
      <dgm:spPr/>
      <dgm:t>
        <a:bodyPr/>
        <a:lstStyle/>
        <a:p>
          <a:r>
            <a:rPr lang="zh-TW" altLang="en-US" dirty="0"/>
            <a:t>完成</a:t>
          </a:r>
        </a:p>
      </dgm:t>
    </dgm:pt>
    <dgm:pt modelId="{A9B1004E-0C28-4BBE-BDC4-89FB0482A40B}" type="parTrans" cxnId="{F3B7CFB7-CA98-4310-879A-379239219CB0}">
      <dgm:prSet/>
      <dgm:spPr/>
      <dgm:t>
        <a:bodyPr/>
        <a:lstStyle/>
        <a:p>
          <a:endParaRPr lang="zh-TW" altLang="en-US"/>
        </a:p>
      </dgm:t>
    </dgm:pt>
    <dgm:pt modelId="{BE010830-7B46-4395-BF50-288A46E71FD0}" type="sibTrans" cxnId="{F3B7CFB7-CA98-4310-879A-379239219CB0}">
      <dgm:prSet/>
      <dgm:spPr/>
      <dgm:t>
        <a:bodyPr/>
        <a:lstStyle/>
        <a:p>
          <a:endParaRPr lang="zh-TW" altLang="en-US"/>
        </a:p>
      </dgm:t>
    </dgm:pt>
    <dgm:pt modelId="{9EEC989F-B0D5-4D1B-B08B-A61986A6AB98}" type="pres">
      <dgm:prSet presAssocID="{152EB465-7076-4FA4-BA5D-D956F9D06054}" presName="Name0" presStyleCnt="0">
        <dgm:presLayoutVars>
          <dgm:dir/>
          <dgm:resizeHandles val="exact"/>
        </dgm:presLayoutVars>
      </dgm:prSet>
      <dgm:spPr/>
    </dgm:pt>
    <dgm:pt modelId="{A76864AB-91D6-4462-ACF3-BB2D8D20ED17}" type="pres">
      <dgm:prSet presAssocID="{4F1D0019-44FC-445F-9911-DCE6E52F1011}" presName="node" presStyleLbl="node1" presStyleIdx="0" presStyleCnt="3">
        <dgm:presLayoutVars>
          <dgm:bulletEnabled val="1"/>
        </dgm:presLayoutVars>
      </dgm:prSet>
      <dgm:spPr/>
      <dgm:t>
        <a:bodyPr/>
        <a:lstStyle/>
        <a:p>
          <a:endParaRPr lang="zh-TW" altLang="en-US"/>
        </a:p>
      </dgm:t>
    </dgm:pt>
    <dgm:pt modelId="{E6847EB5-6D3A-4F82-8E87-4A7180906057}" type="pres">
      <dgm:prSet presAssocID="{19CDEB57-E431-4958-85BE-D3D4E1D9C899}" presName="sibTrans" presStyleLbl="sibTrans2D1" presStyleIdx="0" presStyleCnt="2"/>
      <dgm:spPr/>
      <dgm:t>
        <a:bodyPr/>
        <a:lstStyle/>
        <a:p>
          <a:endParaRPr lang="zh-TW" altLang="en-US"/>
        </a:p>
      </dgm:t>
    </dgm:pt>
    <dgm:pt modelId="{F20C497D-9C70-4825-87E3-6B192F98D25F}" type="pres">
      <dgm:prSet presAssocID="{19CDEB57-E431-4958-85BE-D3D4E1D9C899}" presName="connectorText" presStyleLbl="sibTrans2D1" presStyleIdx="0" presStyleCnt="2"/>
      <dgm:spPr/>
      <dgm:t>
        <a:bodyPr/>
        <a:lstStyle/>
        <a:p>
          <a:endParaRPr lang="zh-TW" altLang="en-US"/>
        </a:p>
      </dgm:t>
    </dgm:pt>
    <dgm:pt modelId="{92F3539D-D9BF-4B67-A89C-B86B642A11F3}" type="pres">
      <dgm:prSet presAssocID="{AEE5B714-7EA9-4577-B620-431F6D242312}" presName="node" presStyleLbl="node1" presStyleIdx="1" presStyleCnt="3">
        <dgm:presLayoutVars>
          <dgm:bulletEnabled val="1"/>
        </dgm:presLayoutVars>
      </dgm:prSet>
      <dgm:spPr/>
      <dgm:t>
        <a:bodyPr/>
        <a:lstStyle/>
        <a:p>
          <a:endParaRPr lang="zh-TW" altLang="en-US"/>
        </a:p>
      </dgm:t>
    </dgm:pt>
    <dgm:pt modelId="{2E3D8385-1101-447E-A0C5-49328387F11A}" type="pres">
      <dgm:prSet presAssocID="{DE0F3D6B-0968-4453-8FFE-D010EB905692}" presName="sibTrans" presStyleLbl="sibTrans2D1" presStyleIdx="1" presStyleCnt="2"/>
      <dgm:spPr/>
      <dgm:t>
        <a:bodyPr/>
        <a:lstStyle/>
        <a:p>
          <a:endParaRPr lang="zh-TW" altLang="en-US"/>
        </a:p>
      </dgm:t>
    </dgm:pt>
    <dgm:pt modelId="{630177A7-15DA-4BAF-AF78-C209DF623D88}" type="pres">
      <dgm:prSet presAssocID="{DE0F3D6B-0968-4453-8FFE-D010EB905692}" presName="connectorText" presStyleLbl="sibTrans2D1" presStyleIdx="1" presStyleCnt="2"/>
      <dgm:spPr/>
      <dgm:t>
        <a:bodyPr/>
        <a:lstStyle/>
        <a:p>
          <a:endParaRPr lang="zh-TW" altLang="en-US"/>
        </a:p>
      </dgm:t>
    </dgm:pt>
    <dgm:pt modelId="{097D60A3-4545-4076-B563-43F342B434BE}" type="pres">
      <dgm:prSet presAssocID="{2396A651-6002-48C9-9B4A-B2B457E1FEAC}" presName="node" presStyleLbl="node1" presStyleIdx="2" presStyleCnt="3">
        <dgm:presLayoutVars>
          <dgm:bulletEnabled val="1"/>
        </dgm:presLayoutVars>
      </dgm:prSet>
      <dgm:spPr/>
      <dgm:t>
        <a:bodyPr/>
        <a:lstStyle/>
        <a:p>
          <a:endParaRPr lang="zh-TW" altLang="en-US"/>
        </a:p>
      </dgm:t>
    </dgm:pt>
  </dgm:ptLst>
  <dgm:cxnLst>
    <dgm:cxn modelId="{99B1FEA4-D410-4452-9956-2246F2697495}" type="presOf" srcId="{2396A651-6002-48C9-9B4A-B2B457E1FEAC}" destId="{097D60A3-4545-4076-B563-43F342B434BE}" srcOrd="0" destOrd="0" presId="urn:microsoft.com/office/officeart/2005/8/layout/process1"/>
    <dgm:cxn modelId="{5DA131C9-B1AF-4974-8F9E-BFD13D1657A3}" srcId="{152EB465-7076-4FA4-BA5D-D956F9D06054}" destId="{4F1D0019-44FC-445F-9911-DCE6E52F1011}" srcOrd="0" destOrd="0" parTransId="{DD9EED74-9174-486E-8571-B1F3FD992808}" sibTransId="{19CDEB57-E431-4958-85BE-D3D4E1D9C899}"/>
    <dgm:cxn modelId="{FD0D0384-5D93-4109-B818-B895AF9E6F4A}" type="presOf" srcId="{19CDEB57-E431-4958-85BE-D3D4E1D9C899}" destId="{F20C497D-9C70-4825-87E3-6B192F98D25F}" srcOrd="1" destOrd="0" presId="urn:microsoft.com/office/officeart/2005/8/layout/process1"/>
    <dgm:cxn modelId="{F63710EC-79A6-4248-82EC-3BAAA9F48C6E}" type="presOf" srcId="{DE0F3D6B-0968-4453-8FFE-D010EB905692}" destId="{2E3D8385-1101-447E-A0C5-49328387F11A}" srcOrd="0" destOrd="0" presId="urn:microsoft.com/office/officeart/2005/8/layout/process1"/>
    <dgm:cxn modelId="{633C491C-CCE3-40AC-BA14-FAE7230E1AD1}" type="presOf" srcId="{4F1D0019-44FC-445F-9911-DCE6E52F1011}" destId="{A76864AB-91D6-4462-ACF3-BB2D8D20ED17}" srcOrd="0" destOrd="0" presId="urn:microsoft.com/office/officeart/2005/8/layout/process1"/>
    <dgm:cxn modelId="{9976070A-02DD-4FDC-933B-B3D2346A0426}" type="presOf" srcId="{152EB465-7076-4FA4-BA5D-D956F9D06054}" destId="{9EEC989F-B0D5-4D1B-B08B-A61986A6AB98}" srcOrd="0" destOrd="0" presId="urn:microsoft.com/office/officeart/2005/8/layout/process1"/>
    <dgm:cxn modelId="{F3B7CFB7-CA98-4310-879A-379239219CB0}" srcId="{152EB465-7076-4FA4-BA5D-D956F9D06054}" destId="{2396A651-6002-48C9-9B4A-B2B457E1FEAC}" srcOrd="2" destOrd="0" parTransId="{A9B1004E-0C28-4BBE-BDC4-89FB0482A40B}" sibTransId="{BE010830-7B46-4395-BF50-288A46E71FD0}"/>
    <dgm:cxn modelId="{290197D8-727A-493D-8591-45222B33A95E}" type="presOf" srcId="{AEE5B714-7EA9-4577-B620-431F6D242312}" destId="{92F3539D-D9BF-4B67-A89C-B86B642A11F3}" srcOrd="0" destOrd="0" presId="urn:microsoft.com/office/officeart/2005/8/layout/process1"/>
    <dgm:cxn modelId="{9671797B-3471-4724-B260-6B5024B5D9B0}" type="presOf" srcId="{19CDEB57-E431-4958-85BE-D3D4E1D9C899}" destId="{E6847EB5-6D3A-4F82-8E87-4A7180906057}" srcOrd="0" destOrd="0" presId="urn:microsoft.com/office/officeart/2005/8/layout/process1"/>
    <dgm:cxn modelId="{8D3A0C0A-7BA4-4300-B7C3-9F26B3B46882}" srcId="{152EB465-7076-4FA4-BA5D-D956F9D06054}" destId="{AEE5B714-7EA9-4577-B620-431F6D242312}" srcOrd="1" destOrd="0" parTransId="{EF666EDF-36BE-43B6-B66C-0216FEE750D8}" sibTransId="{DE0F3D6B-0968-4453-8FFE-D010EB905692}"/>
    <dgm:cxn modelId="{E36BCCCB-F92E-46DF-B200-FD230F0E3A94}" type="presOf" srcId="{DE0F3D6B-0968-4453-8FFE-D010EB905692}" destId="{630177A7-15DA-4BAF-AF78-C209DF623D88}" srcOrd="1" destOrd="0" presId="urn:microsoft.com/office/officeart/2005/8/layout/process1"/>
    <dgm:cxn modelId="{E139E2FB-B4E6-4AB8-829E-538CE1418B03}" type="presParOf" srcId="{9EEC989F-B0D5-4D1B-B08B-A61986A6AB98}" destId="{A76864AB-91D6-4462-ACF3-BB2D8D20ED17}" srcOrd="0" destOrd="0" presId="urn:microsoft.com/office/officeart/2005/8/layout/process1"/>
    <dgm:cxn modelId="{2FBBED68-9ACC-4E62-8185-8B1B1F0BDFDA}" type="presParOf" srcId="{9EEC989F-B0D5-4D1B-B08B-A61986A6AB98}" destId="{E6847EB5-6D3A-4F82-8E87-4A7180906057}" srcOrd="1" destOrd="0" presId="urn:microsoft.com/office/officeart/2005/8/layout/process1"/>
    <dgm:cxn modelId="{FB6490F9-F1D7-4181-B609-D67FDAE72AE0}" type="presParOf" srcId="{E6847EB5-6D3A-4F82-8E87-4A7180906057}" destId="{F20C497D-9C70-4825-87E3-6B192F98D25F}" srcOrd="0" destOrd="0" presId="urn:microsoft.com/office/officeart/2005/8/layout/process1"/>
    <dgm:cxn modelId="{ABB59A2E-8E3C-4AD5-A24C-1C9F3D3A34DD}" type="presParOf" srcId="{9EEC989F-B0D5-4D1B-B08B-A61986A6AB98}" destId="{92F3539D-D9BF-4B67-A89C-B86B642A11F3}" srcOrd="2" destOrd="0" presId="urn:microsoft.com/office/officeart/2005/8/layout/process1"/>
    <dgm:cxn modelId="{09816234-5472-4535-9D4D-B6BC4684C044}" type="presParOf" srcId="{9EEC989F-B0D5-4D1B-B08B-A61986A6AB98}" destId="{2E3D8385-1101-447E-A0C5-49328387F11A}" srcOrd="3" destOrd="0" presId="urn:microsoft.com/office/officeart/2005/8/layout/process1"/>
    <dgm:cxn modelId="{89CD592C-B44C-4352-8066-019FD8C29E96}" type="presParOf" srcId="{2E3D8385-1101-447E-A0C5-49328387F11A}" destId="{630177A7-15DA-4BAF-AF78-C209DF623D88}" srcOrd="0" destOrd="0" presId="urn:microsoft.com/office/officeart/2005/8/layout/process1"/>
    <dgm:cxn modelId="{D58F05D8-73E4-4D3D-818B-CD2CFF768B05}" type="presParOf" srcId="{9EEC989F-B0D5-4D1B-B08B-A61986A6AB98}" destId="{097D60A3-4545-4076-B563-43F342B434B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864AB-91D6-4462-ACF3-BB2D8D20ED17}">
      <dsp:nvSpPr>
        <dsp:cNvPr id="0" name=""/>
        <dsp:cNvSpPr/>
      </dsp:nvSpPr>
      <dsp:spPr>
        <a:xfrm>
          <a:off x="7555" y="1263255"/>
          <a:ext cx="2258210" cy="135492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zh-TW" altLang="en-US" sz="4500" kern="1200" dirty="0"/>
            <a:t>建模</a:t>
          </a:r>
        </a:p>
      </dsp:txBody>
      <dsp:txXfrm>
        <a:off x="47239" y="1302939"/>
        <a:ext cx="2178842" cy="1275558"/>
      </dsp:txXfrm>
    </dsp:sp>
    <dsp:sp modelId="{E6847EB5-6D3A-4F82-8E87-4A7180906057}">
      <dsp:nvSpPr>
        <dsp:cNvPr id="0" name=""/>
        <dsp:cNvSpPr/>
      </dsp:nvSpPr>
      <dsp:spPr>
        <a:xfrm>
          <a:off x="2491587" y="1660700"/>
          <a:ext cx="478740" cy="560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zh-TW" altLang="en-US" sz="2500" kern="1200"/>
        </a:p>
      </dsp:txBody>
      <dsp:txXfrm>
        <a:off x="2491587" y="1772707"/>
        <a:ext cx="335118" cy="336022"/>
      </dsp:txXfrm>
    </dsp:sp>
    <dsp:sp modelId="{92F3539D-D9BF-4B67-A89C-B86B642A11F3}">
      <dsp:nvSpPr>
        <dsp:cNvPr id="0" name=""/>
        <dsp:cNvSpPr/>
      </dsp:nvSpPr>
      <dsp:spPr>
        <a:xfrm>
          <a:off x="3169050" y="1263255"/>
          <a:ext cx="2258210" cy="1354926"/>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zh-TW" altLang="en-US" sz="4500" kern="1200" dirty="0"/>
            <a:t>列印</a:t>
          </a:r>
        </a:p>
      </dsp:txBody>
      <dsp:txXfrm>
        <a:off x="3208734" y="1302939"/>
        <a:ext cx="2178842" cy="1275558"/>
      </dsp:txXfrm>
    </dsp:sp>
    <dsp:sp modelId="{2E3D8385-1101-447E-A0C5-49328387F11A}">
      <dsp:nvSpPr>
        <dsp:cNvPr id="0" name=""/>
        <dsp:cNvSpPr/>
      </dsp:nvSpPr>
      <dsp:spPr>
        <a:xfrm>
          <a:off x="5653082" y="1660700"/>
          <a:ext cx="478740" cy="560036"/>
        </a:xfrm>
        <a:prstGeom prst="rightArrow">
          <a:avLst>
            <a:gd name="adj1" fmla="val 60000"/>
            <a:gd name="adj2" fmla="val 50000"/>
          </a:avLst>
        </a:prstGeom>
        <a:solidFill>
          <a:schemeClr val="accent2">
            <a:hueOff val="-2964286"/>
            <a:satOff val="14200"/>
            <a:lumOff val="131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zh-TW" altLang="en-US" sz="2500" kern="1200"/>
        </a:p>
      </dsp:txBody>
      <dsp:txXfrm>
        <a:off x="5653082" y="1772707"/>
        <a:ext cx="335118" cy="336022"/>
      </dsp:txXfrm>
    </dsp:sp>
    <dsp:sp modelId="{097D60A3-4545-4076-B563-43F342B434BE}">
      <dsp:nvSpPr>
        <dsp:cNvPr id="0" name=""/>
        <dsp:cNvSpPr/>
      </dsp:nvSpPr>
      <dsp:spPr>
        <a:xfrm>
          <a:off x="6330545" y="1263255"/>
          <a:ext cx="2258210" cy="1354926"/>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zh-TW" altLang="en-US" sz="4500" kern="1200" dirty="0"/>
            <a:t>完成</a:t>
          </a:r>
        </a:p>
      </dsp:txBody>
      <dsp:txXfrm>
        <a:off x="6370229" y="1302939"/>
        <a:ext cx="2178842" cy="12755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A8D466-F7AE-4554-8467-7997D91E0D98}" type="datetimeFigureOut">
              <a:rPr lang="zh-TW" altLang="en-US" smtClean="0"/>
              <a:t>2020/7/15</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5E386-ABCF-4E1B-BEB7-CCE8D66E1AAC}" type="slidenum">
              <a:rPr lang="zh-TW" altLang="en-US" smtClean="0"/>
              <a:t>‹#›</a:t>
            </a:fld>
            <a:endParaRPr lang="zh-TW" altLang="en-US"/>
          </a:p>
        </p:txBody>
      </p:sp>
    </p:spTree>
    <p:extLst>
      <p:ext uri="{BB962C8B-B14F-4D97-AF65-F5344CB8AC3E}">
        <p14:creationId xmlns:p14="http://schemas.microsoft.com/office/powerpoint/2010/main" val="7059069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424431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413911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1041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4103176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40728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345495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453914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83620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74994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22506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322526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148594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149911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96415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3110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2E8882E6-A0EB-477A-9241-8ADB5DF733AD}" type="datetimeFigureOut">
              <a:rPr lang="zh-TW" altLang="en-US" smtClean="0"/>
              <a:t>2020/7/15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214391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E8882E6-A0EB-477A-9241-8ADB5DF733AD}" type="datetimeFigureOut">
              <a:rPr lang="zh-TW" altLang="en-US" smtClean="0"/>
              <a:t>2020/7/15</a:t>
            </a:fld>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E92F03-5FEA-4D62-8C77-B2B2DDA284AD}" type="slidenum">
              <a:rPr lang="zh-TW" altLang="en-US" smtClean="0"/>
              <a:t>‹#›</a:t>
            </a:fld>
            <a:endParaRPr lang="zh-TW" altLang="en-US"/>
          </a:p>
        </p:txBody>
      </p:sp>
    </p:spTree>
    <p:extLst>
      <p:ext uri="{BB962C8B-B14F-4D97-AF65-F5344CB8AC3E}">
        <p14:creationId xmlns:p14="http://schemas.microsoft.com/office/powerpoint/2010/main" val="360811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zh.wikipedia.org/w/index.php?title=ReplicatorG&amp;action=edit&amp;redlink=1" TargetMode="External"/><Relationship Id="rId3" Type="http://schemas.openxmlformats.org/officeDocument/2006/relationships/hyperlink" Target="https://zh.wikipedia.org/w/index.php?title=Meshmixer&amp;action=edit&amp;redlink=1" TargetMode="External"/><Relationship Id="rId7" Type="http://schemas.openxmlformats.org/officeDocument/2006/relationships/hyperlink" Target="https://zh.wikipedia.org/w/index.php?title=Repetier-Host&amp;action=edit&amp;redlink=1" TargetMode="External"/><Relationship Id="rId2" Type="http://schemas.openxmlformats.org/officeDocument/2006/relationships/hyperlink" Target="https://zh.wikipedia.org/w/index.php?title=Netfabb&amp;action=edit&amp;redlink=1" TargetMode="External"/><Relationship Id="rId1" Type="http://schemas.openxmlformats.org/officeDocument/2006/relationships/slideLayout" Target="../slideLayouts/slideLayout2.xml"/><Relationship Id="rId6" Type="http://schemas.openxmlformats.org/officeDocument/2006/relationships/hyperlink" Target="https://zh.wikipedia.org/w/index.php?title=3D%E6%89%93%E5%8D%B0%E5%AE%A2%E6%88%B7%E7%AB%AF&amp;action=edit&amp;redlink=1" TargetMode="External"/><Relationship Id="rId5" Type="http://schemas.openxmlformats.org/officeDocument/2006/relationships/hyperlink" Target="https://zh.wikipedia.org/wiki/%E7%86%94%E8%9E%8D%E6%B2%89%E7%A7%AF%E6%88%90%E5%9E%8B" TargetMode="External"/><Relationship Id="rId4" Type="http://schemas.openxmlformats.org/officeDocument/2006/relationships/hyperlink" Target="https://zh.wikipedia.org/w/index.php?title=Slic3r&amp;action=edit&amp;redlink=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3dmart.com.tw/3d-printing-hot-products" TargetMode="External"/><Relationship Id="rId2" Type="http://schemas.openxmlformats.org/officeDocument/2006/relationships/hyperlink" Target="https://3dmart.com.tw/products/ultimaker"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3dmart.com.tw/shop/ultimaker-pva" TargetMode="External"/><Relationship Id="rId2" Type="http://schemas.openxmlformats.org/officeDocument/2006/relationships/hyperlink" Target="https://3dmart.com.tw/products/ultimaker"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hyperlink" Target="https://3dmart.com.tw/products/3d-printing-filaments" TargetMode="External"/><Relationship Id="rId2" Type="http://schemas.openxmlformats.org/officeDocument/2006/relationships/hyperlink" Target="https://3dmart.com.tw/3d-printing-hot-products"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hyperlink" Target="https://3dmart.com.tw/products/dws" TargetMode="External"/><Relationship Id="rId2" Type="http://schemas.openxmlformats.org/officeDocument/2006/relationships/hyperlink" Target="https://3dmart.com.tw/products/ultimaker"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3dmart.com.tw/products/sinter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yoKjoj2XL3c" TargetMode="Externa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zh.wikipedia.org/wiki/3D%E6%89%93%E5%8D%B0#cite_note-Auto3D-41-83" TargetMode="External"/><Relationship Id="rId7" Type="http://schemas.openxmlformats.org/officeDocument/2006/relationships/hyperlink" Target="https://www.youtube.com/watch?v=SpqqePemMJM" TargetMode="External"/><Relationship Id="rId2" Type="http://schemas.openxmlformats.org/officeDocument/2006/relationships/hyperlink" Target="https://www.git.com.tw/dm_download.php?id=11" TargetMode="External"/><Relationship Id="rId1" Type="http://schemas.openxmlformats.org/officeDocument/2006/relationships/slideLayout" Target="../slideLayouts/slideLayout2.xml"/><Relationship Id="rId6" Type="http://schemas.openxmlformats.org/officeDocument/2006/relationships/hyperlink" Target="https://www.youtube.com/watch?v=p0UJoM6cUdE&amp;t=10s" TargetMode="External"/><Relationship Id="rId5" Type="http://schemas.openxmlformats.org/officeDocument/2006/relationships/hyperlink" Target="https://sites.google.com/site/hunzhi/life-tec/shou-chuang-bang-3d-hui-tu-tinkercad" TargetMode="External"/><Relationship Id="rId4" Type="http://schemas.openxmlformats.org/officeDocument/2006/relationships/hyperlink" Target="https://3dmart.com.tw/tutorials/comparing-fff-sla-and-sls-technolog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git.com.tw/case_detail.php?id=1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it.com.tw/3d-product-list.php?id=16" TargetMode="External"/><Relationship Id="rId2" Type="http://schemas.openxmlformats.org/officeDocument/2006/relationships/hyperlink" Target="http://www.git.com.tw/case_detail.php?id=16" TargetMode="Externa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hyperlink" Target="https://www.git.com.tw/3d-printing_detail.php?id=28" TargetMode="External"/><Relationship Id="rId2" Type="http://schemas.openxmlformats.org/officeDocument/2006/relationships/slideLayout" Target="../slideLayouts/slideLayout2.xml"/><Relationship Id="rId1" Type="http://schemas.openxmlformats.org/officeDocument/2006/relationships/video" Target="https://www.youtube.com/embed/1onpG71gsfw"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hyperlink" Target="https://zh.wikipedia.org/wiki/%E4%B8%89%E7%B6%AD%E6%8E%83%E6%8F%8F%E5%84%80" TargetMode="External"/><Relationship Id="rId2" Type="http://schemas.openxmlformats.org/officeDocument/2006/relationships/hyperlink" Target="https://zh.wikipedia.org/wiki/%E8%AE%A1%E7%AE%97%E6%9C%BA%E8%BE%85%E5%8A%A9%E8%AE%BE%E8%AE%A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3dmart.com.tw/products/3d-printers-sls" TargetMode="External"/><Relationship Id="rId2" Type="http://schemas.openxmlformats.org/officeDocument/2006/relationships/hyperlink" Target="https://3dmart.com.tw/3d-printing-hot-products"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3114C8-C750-478E-B5FB-BAC62FC209A6}"/>
              </a:ext>
            </a:extLst>
          </p:cNvPr>
          <p:cNvSpPr>
            <a:spLocks noGrp="1"/>
          </p:cNvSpPr>
          <p:nvPr>
            <p:ph type="ctrTitle"/>
          </p:nvPr>
        </p:nvSpPr>
        <p:spPr/>
        <p:txBody>
          <a:bodyPr/>
          <a:lstStyle/>
          <a:p>
            <a:r>
              <a:rPr lang="en-US" altLang="zh-TW" dirty="0"/>
              <a:t>3D</a:t>
            </a:r>
            <a:r>
              <a:rPr lang="zh-TW" altLang="en-US" dirty="0"/>
              <a:t>列印介紹</a:t>
            </a:r>
          </a:p>
        </p:txBody>
      </p:sp>
      <p:sp>
        <p:nvSpPr>
          <p:cNvPr id="3" name="副標題 2">
            <a:extLst>
              <a:ext uri="{FF2B5EF4-FFF2-40B4-BE49-F238E27FC236}">
                <a16:creationId xmlns:a16="http://schemas.microsoft.com/office/drawing/2014/main" id="{63CE221F-C0A7-493E-B013-07BC3ED0F53E}"/>
              </a:ext>
            </a:extLst>
          </p:cNvPr>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576166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列印</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pPr marL="0" indent="0">
              <a:buNone/>
            </a:pPr>
            <a:r>
              <a:rPr lang="zh-TW" altLang="en-US" dirty="0">
                <a:solidFill>
                  <a:srgbClr val="FF0000"/>
                </a:solidFill>
              </a:rPr>
              <a:t>使用</a:t>
            </a:r>
            <a:r>
              <a:rPr lang="en-US" altLang="zh-TW" dirty="0">
                <a:solidFill>
                  <a:srgbClr val="FF0000"/>
                </a:solidFill>
              </a:rPr>
              <a:t>STL</a:t>
            </a:r>
            <a:r>
              <a:rPr lang="zh-TW" altLang="en-US" dirty="0">
                <a:solidFill>
                  <a:srgbClr val="FF0000"/>
                </a:solidFill>
              </a:rPr>
              <a:t>格式檔案列印</a:t>
            </a:r>
            <a:r>
              <a:rPr lang="en-US" altLang="zh-TW" dirty="0">
                <a:solidFill>
                  <a:srgbClr val="FF0000"/>
                </a:solidFill>
              </a:rPr>
              <a:t>3D</a:t>
            </a:r>
            <a:r>
              <a:rPr lang="zh-TW" altLang="en-US" dirty="0">
                <a:solidFill>
                  <a:srgbClr val="FF0000"/>
                </a:solidFill>
              </a:rPr>
              <a:t>模型前需要先進行「流形錯誤」檢查，這一步通常稱為「修正」。</a:t>
            </a:r>
            <a:r>
              <a:rPr lang="zh-TW" altLang="en-US" dirty="0"/>
              <a:t>對於採用</a:t>
            </a:r>
            <a:r>
              <a:rPr lang="en-US" altLang="zh-TW" dirty="0"/>
              <a:t>3D</a:t>
            </a:r>
            <a:r>
              <a:rPr lang="zh-TW" altLang="en-US" dirty="0"/>
              <a:t>掃描獲得的模型來說，</a:t>
            </a:r>
            <a:r>
              <a:rPr lang="en-US" altLang="zh-TW" dirty="0"/>
              <a:t>STL</a:t>
            </a:r>
            <a:r>
              <a:rPr lang="zh-TW" altLang="en-US" dirty="0"/>
              <a:t>檔案「修正」尤其重要，因為這樣的模型通常會有大量流形錯誤。常見的流形錯誤包括，各表面沒有相互連接，或是模型上存在空隙等。</a:t>
            </a:r>
            <a:r>
              <a:rPr lang="en-US" altLang="zh-TW" dirty="0" err="1">
                <a:hlinkClick r:id="rId2" tooltip="Netfabb（页面不存在）"/>
              </a:rPr>
              <a:t>netfabb</a:t>
            </a:r>
            <a:r>
              <a:rPr lang="zh-TW" altLang="en-US" dirty="0"/>
              <a:t>、</a:t>
            </a:r>
            <a:r>
              <a:rPr lang="en-US" altLang="zh-TW" dirty="0" err="1">
                <a:hlinkClick r:id="rId3" tooltip="Meshmixer（页面不存在）"/>
              </a:rPr>
              <a:t>Meshmixer</a:t>
            </a:r>
            <a:r>
              <a:rPr lang="zh-TW" altLang="en-US" dirty="0"/>
              <a:t>，或是</a:t>
            </a:r>
            <a:r>
              <a:rPr lang="en-US" altLang="zh-TW" dirty="0" err="1"/>
              <a:t>Cura</a:t>
            </a:r>
            <a:r>
              <a:rPr lang="zh-TW" altLang="en-US" dirty="0"/>
              <a:t>和</a:t>
            </a:r>
            <a:r>
              <a:rPr lang="en-US" altLang="zh-TW" dirty="0">
                <a:hlinkClick r:id="rId4" tooltip="Slic3r（页面不存在）"/>
              </a:rPr>
              <a:t>Slic3r</a:t>
            </a:r>
            <a:r>
              <a:rPr lang="zh-TW" altLang="en-US" dirty="0"/>
              <a:t>都是常見的修正軟體。</a:t>
            </a:r>
            <a:endParaRPr lang="en-US" altLang="zh-TW" dirty="0"/>
          </a:p>
          <a:p>
            <a:pPr marL="0" indent="0">
              <a:buNone/>
            </a:pPr>
            <a:r>
              <a:rPr lang="zh-TW" altLang="en-US" dirty="0"/>
              <a:t>完成修正後，用戶可以用一種名為「</a:t>
            </a:r>
            <a:r>
              <a:rPr lang="en-US" altLang="zh-TW" dirty="0"/>
              <a:t>slicer</a:t>
            </a:r>
            <a:r>
              <a:rPr lang="zh-TW" altLang="en-US" dirty="0"/>
              <a:t>」（意為「</a:t>
            </a:r>
            <a:r>
              <a:rPr lang="zh-TW" altLang="en-US" dirty="0">
                <a:solidFill>
                  <a:srgbClr val="FF0000"/>
                </a:solidFill>
              </a:rPr>
              <a:t>切片</a:t>
            </a:r>
            <a:r>
              <a:rPr lang="zh-TW" altLang="en-US" dirty="0"/>
              <a:t>機」）的軟體功能</a:t>
            </a:r>
            <a:r>
              <a:rPr lang="zh-TW" altLang="en-US" dirty="0">
                <a:solidFill>
                  <a:srgbClr val="FF0000"/>
                </a:solidFill>
              </a:rPr>
              <a:t>將</a:t>
            </a:r>
            <a:r>
              <a:rPr lang="en-US" altLang="zh-TW" dirty="0">
                <a:solidFill>
                  <a:srgbClr val="FF0000"/>
                </a:solidFill>
              </a:rPr>
              <a:t>STL</a:t>
            </a:r>
            <a:r>
              <a:rPr lang="zh-TW" altLang="en-US" dirty="0">
                <a:solidFill>
                  <a:srgbClr val="FF0000"/>
                </a:solidFill>
              </a:rPr>
              <a:t>檔案代表的模型轉換成一系列薄層</a:t>
            </a:r>
            <a:r>
              <a:rPr lang="zh-TW" altLang="en-US" dirty="0"/>
              <a:t>，同時生成</a:t>
            </a:r>
            <a:r>
              <a:rPr lang="en-US" altLang="zh-TW" dirty="0"/>
              <a:t>G</a:t>
            </a:r>
            <a:r>
              <a:rPr lang="zh-TW" altLang="en-US" dirty="0"/>
              <a:t>代碼檔案，其中包括針對某種</a:t>
            </a:r>
            <a:r>
              <a:rPr lang="en-US" altLang="zh-TW" dirty="0"/>
              <a:t>3D</a:t>
            </a:r>
            <a:r>
              <a:rPr lang="zh-TW" altLang="en-US" dirty="0"/>
              <a:t>列印機（</a:t>
            </a:r>
            <a:r>
              <a:rPr lang="en-US" altLang="zh-TW" dirty="0">
                <a:hlinkClick r:id="rId5" tooltip="熔融沉積成型"/>
              </a:rPr>
              <a:t>FDM</a:t>
            </a:r>
            <a:r>
              <a:rPr lang="zh-TW" altLang="en-US" dirty="0">
                <a:hlinkClick r:id="rId5" tooltip="熔融沉積成型"/>
              </a:rPr>
              <a:t>印表機</a:t>
            </a:r>
            <a:r>
              <a:rPr lang="zh-TW" altLang="en-US" dirty="0"/>
              <a:t>）的客製化指令。接下來，用戶可以用</a:t>
            </a:r>
            <a:r>
              <a:rPr lang="en-US" altLang="zh-TW" dirty="0">
                <a:hlinkClick r:id="rId6" tooltip="3D列印客戶端（頁面不存在）"/>
              </a:rPr>
              <a:t>3D</a:t>
            </a:r>
            <a:r>
              <a:rPr lang="zh-TW" altLang="en-US" dirty="0">
                <a:hlinkClick r:id="rId6" tooltip="3D列印客戶端（頁面不存在）"/>
              </a:rPr>
              <a:t>列印客戶端</a:t>
            </a:r>
            <a:r>
              <a:rPr lang="zh-TW" altLang="en-US" dirty="0"/>
              <a:t>軟體列印</a:t>
            </a:r>
            <a:r>
              <a:rPr lang="en-US" altLang="zh-TW" dirty="0"/>
              <a:t>G</a:t>
            </a:r>
            <a:r>
              <a:rPr lang="zh-TW" altLang="en-US" dirty="0"/>
              <a:t>代碼檔案，這種客戶端軟體可以利用載入的</a:t>
            </a:r>
            <a:r>
              <a:rPr lang="en-US" altLang="zh-TW" dirty="0"/>
              <a:t>G</a:t>
            </a:r>
            <a:r>
              <a:rPr lang="zh-TW" altLang="en-US" dirty="0"/>
              <a:t>代碼指示</a:t>
            </a:r>
            <a:r>
              <a:rPr lang="en-US" altLang="zh-TW" dirty="0"/>
              <a:t>3D</a:t>
            </a:r>
            <a:r>
              <a:rPr lang="zh-TW" altLang="en-US" dirty="0"/>
              <a:t>列印機完成列印過程）。值得注意的是，實際應用中的</a:t>
            </a:r>
            <a:r>
              <a:rPr lang="en-US" altLang="zh-TW" dirty="0"/>
              <a:t>3D</a:t>
            </a:r>
            <a:r>
              <a:rPr lang="zh-TW" altLang="en-US" dirty="0"/>
              <a:t>列印客戶端軟體通常會包含「切片機」軟體功能。有多種開源切片機程式可供選擇，如</a:t>
            </a:r>
            <a:r>
              <a:rPr lang="en-US" altLang="zh-TW" dirty="0" err="1"/>
              <a:t>Skeinforge</a:t>
            </a:r>
            <a:r>
              <a:rPr lang="zh-TW" altLang="en-US" dirty="0"/>
              <a:t>、</a:t>
            </a:r>
            <a:r>
              <a:rPr lang="en-US" altLang="zh-TW" dirty="0"/>
              <a:t>Slic3r</a:t>
            </a:r>
            <a:r>
              <a:rPr lang="zh-TW" altLang="en-US" dirty="0"/>
              <a:t>和</a:t>
            </a:r>
            <a:r>
              <a:rPr lang="en-US" altLang="zh-TW" dirty="0" err="1"/>
              <a:t>Cura</a:t>
            </a:r>
            <a:r>
              <a:rPr lang="zh-TW" altLang="en-US" dirty="0"/>
              <a:t>，不開放原始碼的切片機程式則有</a:t>
            </a:r>
            <a:r>
              <a:rPr lang="en-US" altLang="zh-TW" dirty="0"/>
              <a:t>Simplify3D</a:t>
            </a:r>
            <a:r>
              <a:rPr lang="zh-TW" altLang="en-US" dirty="0"/>
              <a:t>和</a:t>
            </a:r>
            <a:r>
              <a:rPr lang="en-US" altLang="zh-TW" dirty="0" err="1"/>
              <a:t>KISSlicer</a:t>
            </a:r>
            <a:r>
              <a:rPr lang="zh-TW" altLang="en-US" dirty="0"/>
              <a:t>。</a:t>
            </a:r>
            <a:r>
              <a:rPr lang="en-US" altLang="zh-TW" dirty="0"/>
              <a:t>3D</a:t>
            </a:r>
            <a:r>
              <a:rPr lang="zh-TW" altLang="en-US" dirty="0"/>
              <a:t>列印客戶端軟體則有</a:t>
            </a:r>
            <a:r>
              <a:rPr lang="en-US" altLang="zh-TW" dirty="0" err="1">
                <a:hlinkClick r:id="rId7" tooltip="Repetier-Host（页面不存在）"/>
              </a:rPr>
              <a:t>Repetier</a:t>
            </a:r>
            <a:r>
              <a:rPr lang="en-US" altLang="zh-TW" dirty="0">
                <a:hlinkClick r:id="rId7" tooltip="Repetier-Host（页面不存在）"/>
              </a:rPr>
              <a:t>-Host</a:t>
            </a:r>
            <a:r>
              <a:rPr lang="zh-TW" altLang="en-US" dirty="0"/>
              <a:t>、</a:t>
            </a:r>
            <a:r>
              <a:rPr lang="en-US" altLang="zh-TW" dirty="0" err="1">
                <a:hlinkClick r:id="rId8" tooltip="ReplicatorG（页面不存在）"/>
              </a:rPr>
              <a:t>ReplicatorG</a:t>
            </a:r>
            <a:r>
              <a:rPr lang="zh-TW" altLang="en-US" dirty="0"/>
              <a:t>和</a:t>
            </a:r>
            <a:r>
              <a:rPr lang="en-US" altLang="zh-TW" dirty="0" err="1"/>
              <a:t>Printrun</a:t>
            </a:r>
            <a:r>
              <a:rPr lang="en-US" altLang="zh-TW" dirty="0"/>
              <a:t>/</a:t>
            </a:r>
            <a:r>
              <a:rPr lang="en-US" altLang="zh-TW" dirty="0" err="1"/>
              <a:t>Pronterface</a:t>
            </a:r>
            <a:r>
              <a:rPr lang="zh-TW" altLang="en-US" dirty="0"/>
              <a:t>。</a:t>
            </a:r>
            <a:endParaRPr lang="en-US" altLang="zh-TW" dirty="0"/>
          </a:p>
          <a:p>
            <a:pPr marL="0" indent="0">
              <a:buNone/>
            </a:pPr>
            <a:r>
              <a:rPr lang="en-US" altLang="zh-TW" dirty="0"/>
              <a:t>3D</a:t>
            </a:r>
            <a:r>
              <a:rPr lang="zh-TW" altLang="en-US" dirty="0"/>
              <a:t>列印機根據</a:t>
            </a:r>
            <a:r>
              <a:rPr lang="en-US" altLang="zh-TW" dirty="0"/>
              <a:t>G</a:t>
            </a:r>
            <a:r>
              <a:rPr lang="zh-TW" altLang="en-US" dirty="0"/>
              <a:t>代碼</a:t>
            </a:r>
            <a:r>
              <a:rPr lang="zh-TW" altLang="en-US" dirty="0">
                <a:solidFill>
                  <a:srgbClr val="FF0000"/>
                </a:solidFill>
              </a:rPr>
              <a:t>從不同的橫截面將液體，粉末，紙張或板材等材料一層層組合在一起</a:t>
            </a:r>
            <a:r>
              <a:rPr lang="zh-TW" altLang="en-US" dirty="0"/>
              <a:t>。這些層次與電腦輔助設計模型中的虛擬層次都是相對應的。這些真實的材料層或人工或自動地拼接起來形成</a:t>
            </a:r>
            <a:r>
              <a:rPr lang="en-US" altLang="zh-TW" dirty="0"/>
              <a:t>3D</a:t>
            </a:r>
            <a:r>
              <a:rPr lang="zh-TW" altLang="en-US" dirty="0"/>
              <a:t>列印成品。</a:t>
            </a:r>
            <a:r>
              <a:rPr lang="en-US" altLang="zh-TW" dirty="0"/>
              <a:t>3D</a:t>
            </a:r>
            <a:r>
              <a:rPr lang="zh-TW" altLang="en-US" dirty="0"/>
              <a:t>列印技術的主要優勢在於，它幾乎可以列印所有形狀的物品。</a:t>
            </a:r>
          </a:p>
        </p:txBody>
      </p:sp>
    </p:spTree>
    <p:extLst>
      <p:ext uri="{BB962C8B-B14F-4D97-AF65-F5344CB8AC3E}">
        <p14:creationId xmlns:p14="http://schemas.microsoft.com/office/powerpoint/2010/main" val="2970129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-FDM</a:t>
            </a:r>
            <a:r>
              <a:rPr lang="zh-TW" altLang="en-US" dirty="0"/>
              <a:t>列印為例</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4389188" cy="4759787"/>
          </a:xfrm>
        </p:spPr>
        <p:txBody>
          <a:bodyPr>
            <a:normAutofit/>
          </a:bodyPr>
          <a:lstStyle/>
          <a:p>
            <a:pPr marL="0" indent="0">
              <a:buNone/>
            </a:pPr>
            <a:r>
              <a:rPr lang="en-US" altLang="zh-TW" sz="2400" dirty="0">
                <a:hlinkClick r:id="rId2"/>
              </a:rPr>
              <a:t>FDM</a:t>
            </a:r>
            <a:r>
              <a:rPr lang="zh-TW" altLang="en-US" sz="2400" dirty="0"/>
              <a:t>是最普遍的</a:t>
            </a:r>
            <a:r>
              <a:rPr lang="en-US" altLang="zh-TW" sz="2400" dirty="0">
                <a:hlinkClick r:id="rId3"/>
              </a:rPr>
              <a:t>3D</a:t>
            </a:r>
            <a:r>
              <a:rPr lang="zh-TW" altLang="en-US" sz="2400" dirty="0">
                <a:hlinkClick r:id="rId3"/>
              </a:rPr>
              <a:t>列印</a:t>
            </a:r>
            <a:r>
              <a:rPr lang="zh-TW" altLang="en-US" sz="2400" dirty="0"/>
              <a:t>技術（或稱</a:t>
            </a:r>
            <a:r>
              <a:rPr lang="en-US" altLang="zh-TW" sz="2400" dirty="0">
                <a:hlinkClick r:id="rId2"/>
              </a:rPr>
              <a:t>FFF</a:t>
            </a:r>
            <a:r>
              <a:rPr lang="zh-TW" altLang="en-US" sz="2400" dirty="0"/>
              <a:t>），其</a:t>
            </a:r>
            <a:r>
              <a:rPr lang="en-US" altLang="zh-TW" sz="2400" dirty="0">
                <a:hlinkClick r:id="rId3"/>
              </a:rPr>
              <a:t>3D</a:t>
            </a:r>
            <a:r>
              <a:rPr lang="zh-TW" altLang="en-US" sz="2400" dirty="0">
                <a:hlinkClick r:id="rId3"/>
              </a:rPr>
              <a:t>列印</a:t>
            </a:r>
            <a:r>
              <a:rPr lang="zh-TW" altLang="en-US" sz="2400" dirty="0"/>
              <a:t>原料通常是在捲軸上輸送的熱塑性聚合物，通稱為線材；線徑寬度公定為</a:t>
            </a:r>
            <a:r>
              <a:rPr lang="en-US" altLang="zh-TW" sz="2400" dirty="0"/>
              <a:t>1.75mm</a:t>
            </a:r>
            <a:r>
              <a:rPr lang="zh-TW" altLang="en-US" sz="2400" dirty="0"/>
              <a:t>或</a:t>
            </a:r>
            <a:r>
              <a:rPr lang="en-US" altLang="zh-TW" sz="2400" dirty="0"/>
              <a:t>3mm(</a:t>
            </a:r>
            <a:r>
              <a:rPr lang="zh-TW" altLang="en-US" sz="2400" dirty="0"/>
              <a:t>或</a:t>
            </a:r>
            <a:r>
              <a:rPr lang="en-US" altLang="zh-TW" sz="2400" dirty="0"/>
              <a:t>2.85mm)</a:t>
            </a:r>
            <a:r>
              <a:rPr lang="zh-TW" altLang="en-US" sz="2400" dirty="0"/>
              <a:t>，再透過加熱噴頭擠出。加熱噴頭安裝在移動桿上，讓噴頭的擠出材料可以在列印範圍內層層堆疊、冷卻並固化於平台上以完成物體。</a:t>
            </a:r>
            <a:endParaRPr lang="en-US" altLang="zh-TW" sz="2400" dirty="0"/>
          </a:p>
        </p:txBody>
      </p:sp>
      <p:pic>
        <p:nvPicPr>
          <p:cNvPr id="4" name="圖片 3">
            <a:extLst>
              <a:ext uri="{FF2B5EF4-FFF2-40B4-BE49-F238E27FC236}">
                <a16:creationId xmlns:a16="http://schemas.microsoft.com/office/drawing/2014/main" id="{E088A994-EEC3-4CAD-B41B-E92B538C82C7}"/>
              </a:ext>
            </a:extLst>
          </p:cNvPr>
          <p:cNvPicPr>
            <a:picLocks noChangeAspect="1"/>
          </p:cNvPicPr>
          <p:nvPr/>
        </p:nvPicPr>
        <p:blipFill>
          <a:blip r:embed="rId4"/>
          <a:stretch>
            <a:fillRect/>
          </a:stretch>
        </p:blipFill>
        <p:spPr>
          <a:xfrm>
            <a:off x="5490012" y="1488613"/>
            <a:ext cx="6145952" cy="4256072"/>
          </a:xfrm>
          <a:prstGeom prst="rect">
            <a:avLst/>
          </a:prstGeom>
        </p:spPr>
      </p:pic>
    </p:spTree>
    <p:extLst>
      <p:ext uri="{BB962C8B-B14F-4D97-AF65-F5344CB8AC3E}">
        <p14:creationId xmlns:p14="http://schemas.microsoft.com/office/powerpoint/2010/main" val="2065032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-FDM</a:t>
            </a:r>
            <a:r>
              <a:rPr lang="zh-TW" altLang="en-US" dirty="0"/>
              <a:t>列印為例</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3987972" cy="4759787"/>
          </a:xfrm>
        </p:spPr>
        <p:txBody>
          <a:bodyPr>
            <a:normAutofit/>
          </a:bodyPr>
          <a:lstStyle/>
          <a:p>
            <a:pPr marL="0" indent="0">
              <a:buNone/>
            </a:pPr>
            <a:r>
              <a:rPr lang="en-US" altLang="zh-TW" dirty="0">
                <a:hlinkClick r:id="rId2"/>
              </a:rPr>
              <a:t>FDM</a:t>
            </a:r>
            <a:r>
              <a:rPr lang="zh-TW" altLang="en-US" dirty="0"/>
              <a:t>通常適用於辦公環境、易於操作和維護，不需用化學品進行後處理。可用的原料非常多元也相對便宜、易於使用，並且可以長時間存放。</a:t>
            </a:r>
            <a:endParaRPr lang="en-US" altLang="zh-TW" dirty="0"/>
          </a:p>
          <a:p>
            <a:pPr marL="0" indent="0">
              <a:buNone/>
            </a:pPr>
            <a:r>
              <a:rPr lang="en-US" altLang="zh-TW" dirty="0">
                <a:hlinkClick r:id="rId2"/>
              </a:rPr>
              <a:t>FDM</a:t>
            </a:r>
            <a:r>
              <a:rPr lang="zh-TW" altLang="en-US" dirty="0"/>
              <a:t>技術有時需要支撐結構，但依照 </a:t>
            </a:r>
            <a:r>
              <a:rPr lang="en-US" altLang="zh-TW" dirty="0"/>
              <a:t>CAD</a:t>
            </a:r>
            <a:r>
              <a:rPr lang="zh-TW" altLang="en-US" dirty="0"/>
              <a:t>建模設計時的考量可以有效精簡支撐材料。</a:t>
            </a:r>
            <a:endParaRPr lang="en-US" altLang="zh-TW" dirty="0"/>
          </a:p>
          <a:p>
            <a:pPr marL="0" indent="0">
              <a:buNone/>
            </a:pPr>
            <a:r>
              <a:rPr lang="zh-TW" altLang="en-US" dirty="0"/>
              <a:t>市面上可見最早的單噴頭到最新的雙噴頭兩大類型，使用雙噴頭就能在單次列印中同時運用兩種材料；透過兩種不同類型的相容材料（例如：可溶解的水溶性</a:t>
            </a:r>
            <a:r>
              <a:rPr lang="en-US" altLang="zh-TW" dirty="0">
                <a:hlinkClick r:id="rId3"/>
              </a:rPr>
              <a:t>PVA</a:t>
            </a:r>
            <a:r>
              <a:rPr lang="zh-TW" altLang="en-US" dirty="0"/>
              <a:t>支撐材料），能直接列印具有卡榫、轉動</a:t>
            </a:r>
            <a:r>
              <a:rPr lang="en-US" altLang="zh-TW" dirty="0"/>
              <a:t>…</a:t>
            </a:r>
            <a:r>
              <a:rPr lang="zh-TW" altLang="en-US" dirty="0"/>
              <a:t>等，機械功能的產品；或者採用可直接剝離的分離材料，讓產品具有較平滑的表面、高質感、減少後加工。</a:t>
            </a:r>
          </a:p>
        </p:txBody>
      </p:sp>
      <p:pic>
        <p:nvPicPr>
          <p:cNvPr id="5122" name="Picture 2" descr="https://3dmart.com.tw/upload/news/2018/0810/3dprinting.jpg">
            <a:extLst>
              <a:ext uri="{FF2B5EF4-FFF2-40B4-BE49-F238E27FC236}">
                <a16:creationId xmlns:a16="http://schemas.microsoft.com/office/drawing/2014/main" id="{9ED7B51D-1B81-4F63-8BE4-05F592FA3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15" y="1270000"/>
            <a:ext cx="762000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79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-FDM</a:t>
            </a:r>
            <a:r>
              <a:rPr lang="zh-TW" altLang="en-US" dirty="0"/>
              <a:t>列印為例</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5" y="1488613"/>
            <a:ext cx="3437467" cy="4759787"/>
          </a:xfrm>
        </p:spPr>
        <p:txBody>
          <a:bodyPr>
            <a:normAutofit/>
          </a:bodyPr>
          <a:lstStyle/>
          <a:p>
            <a:r>
              <a:rPr lang="zh-TW" altLang="en-US" b="1" dirty="0"/>
              <a:t>優點：</a:t>
            </a:r>
            <a:endParaRPr lang="zh-TW" altLang="en-US" dirty="0"/>
          </a:p>
          <a:p>
            <a:pPr marL="0" indent="0">
              <a:buNone/>
            </a:pPr>
            <a:r>
              <a:rPr lang="zh-TW" altLang="en-US" dirty="0"/>
              <a:t>．容易操作和維護</a:t>
            </a:r>
            <a:br>
              <a:rPr lang="zh-TW" altLang="en-US" dirty="0"/>
            </a:br>
            <a:r>
              <a:rPr lang="zh-TW" altLang="en-US" dirty="0"/>
              <a:t>．相比其他</a:t>
            </a:r>
            <a:r>
              <a:rPr lang="en-US" altLang="zh-TW" dirty="0">
                <a:hlinkClick r:id="rId2"/>
              </a:rPr>
              <a:t>3D</a:t>
            </a:r>
            <a:r>
              <a:rPr lang="zh-TW" altLang="en-US" dirty="0">
                <a:hlinkClick r:id="rId2"/>
              </a:rPr>
              <a:t>列印</a:t>
            </a:r>
            <a:r>
              <a:rPr lang="zh-TW" altLang="en-US" dirty="0"/>
              <a:t>方法，價格相對便宜</a:t>
            </a:r>
            <a:br>
              <a:rPr lang="zh-TW" altLang="en-US" dirty="0"/>
            </a:br>
            <a:r>
              <a:rPr lang="zh-TW" altLang="en-US" dirty="0"/>
              <a:t>．容易保持環境整潔，不需使用額外化學品</a:t>
            </a:r>
            <a:br>
              <a:rPr lang="zh-TW" altLang="en-US" dirty="0"/>
            </a:br>
            <a:r>
              <a:rPr lang="zh-TW" altLang="en-US" dirty="0"/>
              <a:t>．設備大小可以放在桌面上</a:t>
            </a:r>
            <a:br>
              <a:rPr lang="zh-TW" altLang="en-US" dirty="0"/>
            </a:br>
            <a:r>
              <a:rPr lang="zh-TW" altLang="en-US" dirty="0"/>
              <a:t>．整個過程在機器內部進行，無需額外設備</a:t>
            </a:r>
            <a:br>
              <a:rPr lang="zh-TW" altLang="en-US" dirty="0"/>
            </a:br>
            <a:r>
              <a:rPr lang="zh-TW" altLang="en-US" dirty="0"/>
              <a:t>．多種</a:t>
            </a:r>
            <a:r>
              <a:rPr lang="zh-TW" altLang="en-US" dirty="0">
                <a:hlinkClick r:id="rId3"/>
              </a:rPr>
              <a:t>材料</a:t>
            </a:r>
            <a:r>
              <a:rPr lang="zh-TW" altLang="en-US" dirty="0"/>
              <a:t>可選，具有工程特性</a:t>
            </a:r>
            <a:br>
              <a:rPr lang="zh-TW" altLang="en-US" dirty="0"/>
            </a:br>
            <a:r>
              <a:rPr lang="zh-TW" altLang="en-US" dirty="0"/>
              <a:t>．設備價格相對較低，有助縮短產品交期</a:t>
            </a:r>
          </a:p>
          <a:p>
            <a:pPr marL="0" indent="0">
              <a:buNone/>
            </a:pPr>
            <a:endParaRPr lang="zh-TW" altLang="en-US" dirty="0"/>
          </a:p>
        </p:txBody>
      </p:sp>
      <p:sp>
        <p:nvSpPr>
          <p:cNvPr id="5" name="內容版面配置區 2">
            <a:extLst>
              <a:ext uri="{FF2B5EF4-FFF2-40B4-BE49-F238E27FC236}">
                <a16:creationId xmlns:a16="http://schemas.microsoft.com/office/drawing/2014/main" id="{43A75DF0-0D51-4B2B-9965-13E2C0CF7D9C}"/>
              </a:ext>
            </a:extLst>
          </p:cNvPr>
          <p:cNvSpPr txBox="1">
            <a:spLocks/>
          </p:cNvSpPr>
          <p:nvPr/>
        </p:nvSpPr>
        <p:spPr>
          <a:xfrm>
            <a:off x="4207414" y="1488612"/>
            <a:ext cx="3437467" cy="475978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zh-TW" altLang="en-US" b="1" dirty="0"/>
              <a:t>缺點：</a:t>
            </a:r>
            <a:endParaRPr lang="zh-TW" altLang="en-US" dirty="0"/>
          </a:p>
          <a:p>
            <a:pPr marL="0" indent="0">
              <a:buNone/>
            </a:pPr>
            <a:r>
              <a:rPr lang="zh-TW" altLang="en-US" dirty="0"/>
              <a:t>．表面通常有堆疊紋路</a:t>
            </a:r>
            <a:br>
              <a:rPr lang="zh-TW" altLang="en-US" dirty="0"/>
            </a:br>
            <a:r>
              <a:rPr lang="zh-TW" altLang="en-US" dirty="0"/>
              <a:t>．列印品質會影響成品的物理性  　強度</a:t>
            </a:r>
          </a:p>
          <a:p>
            <a:pPr marL="0" indent="0">
              <a:buFont typeface="Wingdings 3" charset="2"/>
              <a:buNone/>
            </a:pPr>
            <a:endParaRPr lang="zh-TW" altLang="en-US" dirty="0"/>
          </a:p>
        </p:txBody>
      </p:sp>
      <p:pic>
        <p:nvPicPr>
          <p:cNvPr id="6146" name="Picture 2" descr="https://3dmart.com.tw/upload/news/2018/0810/FDM.jpg">
            <a:extLst>
              <a:ext uri="{FF2B5EF4-FFF2-40B4-BE49-F238E27FC236}">
                <a16:creationId xmlns:a16="http://schemas.microsoft.com/office/drawing/2014/main" id="{8CE630A8-D99B-426D-8C01-4D4E44665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124" y="2526383"/>
            <a:ext cx="5881554" cy="4072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51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其他列印方式比較</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238794" y="1413968"/>
            <a:ext cx="3437467" cy="5444032"/>
          </a:xfrm>
        </p:spPr>
        <p:txBody>
          <a:bodyPr>
            <a:normAutofit/>
          </a:bodyPr>
          <a:lstStyle/>
          <a:p>
            <a:pPr marL="0" indent="0">
              <a:buNone/>
            </a:pPr>
            <a:r>
              <a:rPr lang="en-US" altLang="zh-TW" sz="1600" dirty="0">
                <a:hlinkClick r:id="rId2"/>
              </a:rPr>
              <a:t>FDM</a:t>
            </a:r>
            <a:r>
              <a:rPr lang="zh-TW" altLang="en-US" sz="1600" dirty="0"/>
              <a:t>熱熔融層積技術經濟實惠因此最為常見，由於體積較小且操作容易，一般中小企業也能快速上手，同時只需要最少的後加工和廢料處理。由於最多人使用，相關資源及教學討論也較多；但也由於開發相對容易，市面上充斥品質參差不齊的品牌，選購時需多方比較。</a:t>
            </a:r>
            <a:br>
              <a:rPr lang="zh-TW" altLang="en-US" sz="1600" dirty="0"/>
            </a:br>
            <a:r>
              <a:rPr lang="zh-TW" altLang="en-US" sz="1600" dirty="0"/>
              <a:t/>
            </a:r>
            <a:br>
              <a:rPr lang="zh-TW" altLang="en-US" sz="1600" dirty="0"/>
            </a:br>
            <a:r>
              <a:rPr lang="en-US" altLang="zh-TW" sz="1600" dirty="0">
                <a:hlinkClick r:id="rId3"/>
              </a:rPr>
              <a:t>SLA</a:t>
            </a:r>
            <a:r>
              <a:rPr lang="zh-TW" altLang="en-US" sz="1600" dirty="0"/>
              <a:t>光固化技術非常適合列印具有複雜細節的小型物件、公仔、造型物體、珠寶等；成品表面光滑、可以呈現複雜紋理，在三種技術中的物理性和機械性較少。</a:t>
            </a:r>
            <a:br>
              <a:rPr lang="zh-TW" altLang="en-US" sz="1600" dirty="0"/>
            </a:br>
            <a:r>
              <a:rPr lang="zh-TW" altLang="en-US" sz="1600" dirty="0"/>
              <a:t/>
            </a:r>
            <a:br>
              <a:rPr lang="zh-TW" altLang="en-US" sz="1600" dirty="0"/>
            </a:br>
            <a:r>
              <a:rPr lang="en-US" altLang="zh-TW" sz="1600" dirty="0">
                <a:hlinkClick r:id="rId4"/>
              </a:rPr>
              <a:t>SLS</a:t>
            </a:r>
            <a:r>
              <a:rPr lang="zh-TW" altLang="en-US" sz="1600" dirty="0"/>
              <a:t>雷射粉末燒結則具有最佳的機械性、功能性，強調工業原型的應用，表面呈霧面質感、無須支撐且成品相對堅固耐用；但相對而言操作難度較高，需配戴口罩清除粉末。</a:t>
            </a:r>
          </a:p>
        </p:txBody>
      </p:sp>
      <p:pic>
        <p:nvPicPr>
          <p:cNvPr id="7170" name="Picture 2" descr="https://3dmart.com.tw/upload/news/2018/0810/FDM_v.s_SLA_v.s_SLS-01.jpg">
            <a:extLst>
              <a:ext uri="{FF2B5EF4-FFF2-40B4-BE49-F238E27FC236}">
                <a16:creationId xmlns:a16="http://schemas.microsoft.com/office/drawing/2014/main" id="{7C8C7EAF-8641-4343-8C2B-6F476748C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1572235"/>
            <a:ext cx="8217160" cy="3713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96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完成</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r>
              <a:rPr lang="zh-TW" altLang="en-US" dirty="0"/>
              <a:t>儘管</a:t>
            </a:r>
            <a:r>
              <a:rPr lang="en-US" altLang="zh-TW" dirty="0"/>
              <a:t>3D</a:t>
            </a:r>
            <a:r>
              <a:rPr lang="zh-TW" altLang="en-US" dirty="0"/>
              <a:t>列印的解析度能滿足許多產品的要求，但仍有上升的空間。方法是：先用標準解析度列印一個比要求稍大的模型，然後用高解析度的削減程式將多餘的材料移除。這樣就能得到更為精確的</a:t>
            </a:r>
            <a:r>
              <a:rPr lang="en-US" altLang="zh-TW" dirty="0"/>
              <a:t>3D</a:t>
            </a:r>
            <a:r>
              <a:rPr lang="zh-TW" altLang="en-US" dirty="0"/>
              <a:t>模型。</a:t>
            </a:r>
          </a:p>
          <a:p>
            <a:r>
              <a:rPr lang="zh-TW" altLang="en-US" dirty="0"/>
              <a:t>一些可用於列印的聚合物在完成時可以讓表面光滑，並使用化學氣相過程改善。</a:t>
            </a:r>
          </a:p>
          <a:p>
            <a:r>
              <a:rPr lang="zh-TW" altLang="en-US" dirty="0"/>
              <a:t>有些增量製造技術允許在列印過程中使用多重材料。這些技術能夠同時進行彩色和混色列印，且不一定需要塗漆。</a:t>
            </a:r>
          </a:p>
          <a:p>
            <a:r>
              <a:rPr lang="zh-TW" altLang="en-US" dirty="0"/>
              <a:t>一些列印技術要求內部支撐來在建造懸臂特點。這些支撐必須在列印完成時用機械方法清除或溶解。</a:t>
            </a:r>
          </a:p>
        </p:txBody>
      </p:sp>
      <p:pic>
        <p:nvPicPr>
          <p:cNvPr id="4" name="圖片 3">
            <a:extLst>
              <a:ext uri="{FF2B5EF4-FFF2-40B4-BE49-F238E27FC236}">
                <a16:creationId xmlns:a16="http://schemas.microsoft.com/office/drawing/2014/main" id="{A925FF22-0A7E-4B96-8FBA-FE4B76EA02DF}"/>
              </a:ext>
            </a:extLst>
          </p:cNvPr>
          <p:cNvPicPr>
            <a:picLocks noChangeAspect="1"/>
          </p:cNvPicPr>
          <p:nvPr/>
        </p:nvPicPr>
        <p:blipFill>
          <a:blip r:embed="rId2"/>
          <a:stretch>
            <a:fillRect/>
          </a:stretch>
        </p:blipFill>
        <p:spPr>
          <a:xfrm>
            <a:off x="826851" y="4357991"/>
            <a:ext cx="3128713" cy="2166634"/>
          </a:xfrm>
          <a:prstGeom prst="rect">
            <a:avLst/>
          </a:prstGeom>
        </p:spPr>
      </p:pic>
      <p:pic>
        <p:nvPicPr>
          <p:cNvPr id="5" name="圖片 4">
            <a:extLst>
              <a:ext uri="{FF2B5EF4-FFF2-40B4-BE49-F238E27FC236}">
                <a16:creationId xmlns:a16="http://schemas.microsoft.com/office/drawing/2014/main" id="{25FDA78C-F1C0-4384-A230-DB778EE159C7}"/>
              </a:ext>
            </a:extLst>
          </p:cNvPr>
          <p:cNvPicPr>
            <a:picLocks noChangeAspect="1"/>
          </p:cNvPicPr>
          <p:nvPr/>
        </p:nvPicPr>
        <p:blipFill>
          <a:blip r:embed="rId3"/>
          <a:stretch>
            <a:fillRect/>
          </a:stretch>
        </p:blipFill>
        <p:spPr>
          <a:xfrm>
            <a:off x="4226379" y="4357989"/>
            <a:ext cx="3128715" cy="2166635"/>
          </a:xfrm>
          <a:prstGeom prst="rect">
            <a:avLst/>
          </a:prstGeom>
        </p:spPr>
      </p:pic>
      <p:pic>
        <p:nvPicPr>
          <p:cNvPr id="6" name="圖片 5">
            <a:extLst>
              <a:ext uri="{FF2B5EF4-FFF2-40B4-BE49-F238E27FC236}">
                <a16:creationId xmlns:a16="http://schemas.microsoft.com/office/drawing/2014/main" id="{2BC4153D-CFB4-4E90-9E37-A8E8EC2E7F39}"/>
              </a:ext>
            </a:extLst>
          </p:cNvPr>
          <p:cNvPicPr>
            <a:picLocks noChangeAspect="1"/>
          </p:cNvPicPr>
          <p:nvPr/>
        </p:nvPicPr>
        <p:blipFill>
          <a:blip r:embed="rId4"/>
          <a:stretch>
            <a:fillRect/>
          </a:stretch>
        </p:blipFill>
        <p:spPr>
          <a:xfrm>
            <a:off x="7625907" y="4357988"/>
            <a:ext cx="3249950" cy="2166633"/>
          </a:xfrm>
          <a:prstGeom prst="rect">
            <a:avLst/>
          </a:prstGeom>
        </p:spPr>
      </p:pic>
    </p:spTree>
    <p:extLst>
      <p:ext uri="{BB962C8B-B14F-4D97-AF65-F5344CB8AC3E}">
        <p14:creationId xmlns:p14="http://schemas.microsoft.com/office/powerpoint/2010/main" val="460149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完成</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r>
              <a:rPr lang="zh-TW" altLang="en-US" dirty="0"/>
              <a:t>儘管</a:t>
            </a:r>
            <a:r>
              <a:rPr lang="en-US" altLang="zh-TW" dirty="0"/>
              <a:t>3D</a:t>
            </a:r>
            <a:r>
              <a:rPr lang="zh-TW" altLang="en-US" dirty="0"/>
              <a:t>列印的解析度能滿足許多產品的要求，但仍有上升的空間。方法是：先用標準解析度列印一個比要求稍大的模型，然後用高解析度的削減程式將多餘的材料移除。這樣就能得到更為精確的</a:t>
            </a:r>
            <a:r>
              <a:rPr lang="en-US" altLang="zh-TW" dirty="0"/>
              <a:t>3D</a:t>
            </a:r>
            <a:r>
              <a:rPr lang="zh-TW" altLang="en-US" dirty="0"/>
              <a:t>模型。</a:t>
            </a:r>
          </a:p>
          <a:p>
            <a:r>
              <a:rPr lang="zh-TW" altLang="en-US" dirty="0"/>
              <a:t>一些可用於列印的聚合物在完成時可以讓表面光滑，並使用化學氣相過程改善。</a:t>
            </a:r>
          </a:p>
          <a:p>
            <a:r>
              <a:rPr lang="zh-TW" altLang="en-US" dirty="0"/>
              <a:t>有些增量製造技術允許在列印過程中使用多重材料。這些技術能夠同時進行彩色和混色列印，且不一定需要塗漆。</a:t>
            </a:r>
          </a:p>
          <a:p>
            <a:r>
              <a:rPr lang="zh-TW" altLang="en-US" dirty="0"/>
              <a:t>一些列印技術要求內部支撐來在建造懸臂特點。這些支撐必須在列印完成時用機械方法清除或溶解。</a:t>
            </a:r>
          </a:p>
        </p:txBody>
      </p:sp>
      <p:pic>
        <p:nvPicPr>
          <p:cNvPr id="4" name="圖片 3">
            <a:extLst>
              <a:ext uri="{FF2B5EF4-FFF2-40B4-BE49-F238E27FC236}">
                <a16:creationId xmlns:a16="http://schemas.microsoft.com/office/drawing/2014/main" id="{A925FF22-0A7E-4B96-8FBA-FE4B76EA02DF}"/>
              </a:ext>
            </a:extLst>
          </p:cNvPr>
          <p:cNvPicPr>
            <a:picLocks noChangeAspect="1"/>
          </p:cNvPicPr>
          <p:nvPr/>
        </p:nvPicPr>
        <p:blipFill>
          <a:blip r:embed="rId2"/>
          <a:stretch>
            <a:fillRect/>
          </a:stretch>
        </p:blipFill>
        <p:spPr>
          <a:xfrm>
            <a:off x="826851" y="4357991"/>
            <a:ext cx="3128713" cy="2166634"/>
          </a:xfrm>
          <a:prstGeom prst="rect">
            <a:avLst/>
          </a:prstGeom>
        </p:spPr>
      </p:pic>
      <p:pic>
        <p:nvPicPr>
          <p:cNvPr id="5" name="圖片 4">
            <a:extLst>
              <a:ext uri="{FF2B5EF4-FFF2-40B4-BE49-F238E27FC236}">
                <a16:creationId xmlns:a16="http://schemas.microsoft.com/office/drawing/2014/main" id="{25FDA78C-F1C0-4384-A230-DB778EE159C7}"/>
              </a:ext>
            </a:extLst>
          </p:cNvPr>
          <p:cNvPicPr>
            <a:picLocks noChangeAspect="1"/>
          </p:cNvPicPr>
          <p:nvPr/>
        </p:nvPicPr>
        <p:blipFill>
          <a:blip r:embed="rId3"/>
          <a:stretch>
            <a:fillRect/>
          </a:stretch>
        </p:blipFill>
        <p:spPr>
          <a:xfrm>
            <a:off x="4226379" y="4357989"/>
            <a:ext cx="3128715" cy="2166635"/>
          </a:xfrm>
          <a:prstGeom prst="rect">
            <a:avLst/>
          </a:prstGeom>
        </p:spPr>
      </p:pic>
      <p:pic>
        <p:nvPicPr>
          <p:cNvPr id="6" name="圖片 5">
            <a:extLst>
              <a:ext uri="{FF2B5EF4-FFF2-40B4-BE49-F238E27FC236}">
                <a16:creationId xmlns:a16="http://schemas.microsoft.com/office/drawing/2014/main" id="{2BC4153D-CFB4-4E90-9E37-A8E8EC2E7F39}"/>
              </a:ext>
            </a:extLst>
          </p:cNvPr>
          <p:cNvPicPr>
            <a:picLocks noChangeAspect="1"/>
          </p:cNvPicPr>
          <p:nvPr/>
        </p:nvPicPr>
        <p:blipFill>
          <a:blip r:embed="rId4"/>
          <a:stretch>
            <a:fillRect/>
          </a:stretch>
        </p:blipFill>
        <p:spPr>
          <a:xfrm>
            <a:off x="7625907" y="4357988"/>
            <a:ext cx="3249950" cy="2166633"/>
          </a:xfrm>
          <a:prstGeom prst="rect">
            <a:avLst/>
          </a:prstGeom>
        </p:spPr>
      </p:pic>
    </p:spTree>
    <p:extLst>
      <p:ext uri="{BB962C8B-B14F-4D97-AF65-F5344CB8AC3E}">
        <p14:creationId xmlns:p14="http://schemas.microsoft.com/office/powerpoint/2010/main" val="2316263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列印的創意應用</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r>
              <a:rPr lang="zh-TW" altLang="en-US" dirty="0"/>
              <a:t>食物、藝術、工業設計、家用、教育、生物、醫療、建築等各領域。</a:t>
            </a:r>
            <a:endParaRPr lang="en-US" altLang="zh-TW" dirty="0"/>
          </a:p>
          <a:p>
            <a:endParaRPr lang="zh-TW" altLang="en-US" dirty="0"/>
          </a:p>
        </p:txBody>
      </p:sp>
      <p:pic>
        <p:nvPicPr>
          <p:cNvPr id="8198" name="Picture 6" descr="https://cdn-origin.cool-style.com.tw/cool/2020/06/zerostudio_artpresto_104423782_269390000933663_286589526330331543_n-1024x683.jpg">
            <a:extLst>
              <a:ext uri="{FF2B5EF4-FFF2-40B4-BE49-F238E27FC236}">
                <a16:creationId xmlns:a16="http://schemas.microsoft.com/office/drawing/2014/main" id="{B5983CEF-2B0C-4E26-8093-749A84D8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36" y="1930400"/>
            <a:ext cx="5029936" cy="3354928"/>
          </a:xfrm>
          <a:prstGeom prst="rect">
            <a:avLst/>
          </a:prstGeom>
          <a:noFill/>
          <a:extLst>
            <a:ext uri="{909E8E84-426E-40DD-AFC4-6F175D3DCCD1}">
              <a14:hiddenFill xmlns:a14="http://schemas.microsoft.com/office/drawing/2010/main">
                <a:solidFill>
                  <a:srgbClr val="FFFFFF"/>
                </a:solidFill>
              </a14:hiddenFill>
            </a:ext>
          </a:extLst>
        </p:spPr>
      </p:pic>
      <p:pic>
        <p:nvPicPr>
          <p:cNvPr id="7" name="線上媒體 6" title="These 3D Printers Make Pizza and Candy. Yum? - Food 2.0, Episode 6">
            <a:hlinkClick r:id="" action="ppaction://media"/>
            <a:extLst>
              <a:ext uri="{FF2B5EF4-FFF2-40B4-BE49-F238E27FC236}">
                <a16:creationId xmlns:a16="http://schemas.microsoft.com/office/drawing/2014/main" id="{A08EA827-8065-4EED-80A8-03945FDD84F2}"/>
              </a:ext>
            </a:extLst>
          </p:cNvPr>
          <p:cNvPicPr>
            <a:picLocks noRot="1" noChangeAspect="1"/>
          </p:cNvPicPr>
          <p:nvPr>
            <a:videoFile r:link="rId1"/>
          </p:nvPr>
        </p:nvPicPr>
        <p:blipFill>
          <a:blip r:embed="rId4"/>
          <a:stretch>
            <a:fillRect/>
          </a:stretch>
        </p:blipFill>
        <p:spPr>
          <a:xfrm>
            <a:off x="5852270" y="1930400"/>
            <a:ext cx="5783694" cy="3253328"/>
          </a:xfrm>
          <a:prstGeom prst="rect">
            <a:avLst/>
          </a:prstGeom>
        </p:spPr>
      </p:pic>
    </p:spTree>
    <p:extLst>
      <p:ext uri="{BB962C8B-B14F-4D97-AF65-F5344CB8AC3E}">
        <p14:creationId xmlns:p14="http://schemas.microsoft.com/office/powerpoint/2010/main" val="4018819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3114C8-C750-478E-B5FB-BAC62FC209A6}"/>
              </a:ext>
            </a:extLst>
          </p:cNvPr>
          <p:cNvSpPr>
            <a:spLocks noGrp="1"/>
          </p:cNvSpPr>
          <p:nvPr>
            <p:ph type="ctrTitle"/>
          </p:nvPr>
        </p:nvSpPr>
        <p:spPr/>
        <p:txBody>
          <a:bodyPr/>
          <a:lstStyle/>
          <a:p>
            <a:r>
              <a:rPr lang="en-US" altLang="zh-TW" dirty="0" err="1"/>
              <a:t>Thinkcad</a:t>
            </a:r>
            <a:r>
              <a:rPr lang="zh-TW" altLang="en-US" dirty="0"/>
              <a:t>介紹</a:t>
            </a:r>
          </a:p>
        </p:txBody>
      </p:sp>
      <p:sp>
        <p:nvSpPr>
          <p:cNvPr id="3" name="副標題 2">
            <a:extLst>
              <a:ext uri="{FF2B5EF4-FFF2-40B4-BE49-F238E27FC236}">
                <a16:creationId xmlns:a16="http://schemas.microsoft.com/office/drawing/2014/main" id="{63CE221F-C0A7-493E-B013-07BC3ED0F53E}"/>
              </a:ext>
            </a:extLst>
          </p:cNvPr>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262613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68DC63-40DB-4D57-A588-A710E9FD6AC2}"/>
              </a:ext>
            </a:extLst>
          </p:cNvPr>
          <p:cNvSpPr>
            <a:spLocks noGrp="1"/>
          </p:cNvSpPr>
          <p:nvPr>
            <p:ph type="title"/>
          </p:nvPr>
        </p:nvSpPr>
        <p:spPr/>
        <p:txBody>
          <a:bodyPr/>
          <a:lstStyle/>
          <a:p>
            <a:r>
              <a:rPr lang="zh-TW" altLang="en-US" b="1" dirty="0"/>
              <a:t>帳號登入</a:t>
            </a:r>
            <a:r>
              <a:rPr lang="zh-TW" altLang="en-US" dirty="0"/>
              <a:t/>
            </a:r>
            <a:br>
              <a:rPr lang="zh-TW" altLang="en-US" dirty="0"/>
            </a:br>
            <a:endParaRPr lang="zh-TW" altLang="en-US" dirty="0"/>
          </a:p>
        </p:txBody>
      </p:sp>
      <p:sp>
        <p:nvSpPr>
          <p:cNvPr id="3" name="內容版面配置區 2">
            <a:extLst>
              <a:ext uri="{FF2B5EF4-FFF2-40B4-BE49-F238E27FC236}">
                <a16:creationId xmlns:a16="http://schemas.microsoft.com/office/drawing/2014/main" id="{1A8AF653-E43C-4DEE-B9ED-532B401FB0C1}"/>
              </a:ext>
            </a:extLst>
          </p:cNvPr>
          <p:cNvSpPr>
            <a:spLocks noGrp="1"/>
          </p:cNvSpPr>
          <p:nvPr>
            <p:ph idx="1"/>
          </p:nvPr>
        </p:nvSpPr>
        <p:spPr>
          <a:xfrm>
            <a:off x="795317" y="1975177"/>
            <a:ext cx="3897982" cy="3669841"/>
          </a:xfrm>
        </p:spPr>
        <p:txBody>
          <a:bodyPr>
            <a:normAutofit/>
          </a:bodyPr>
          <a:lstStyle/>
          <a:p>
            <a:r>
              <a:rPr lang="zh-TW" altLang="en-US" sz="3300" dirty="0"/>
              <a:t>首次用 </a:t>
            </a:r>
            <a:r>
              <a:rPr lang="en-US" altLang="zh-TW" sz="3300" dirty="0" err="1"/>
              <a:t>Tinkercad</a:t>
            </a:r>
            <a:r>
              <a:rPr lang="en-US" altLang="zh-TW" sz="3300" dirty="0"/>
              <a:t> </a:t>
            </a:r>
            <a:r>
              <a:rPr lang="zh-TW" altLang="en-US" sz="3300" dirty="0"/>
              <a:t>網站，需先註冊帳號</a:t>
            </a:r>
          </a:p>
          <a:p>
            <a:r>
              <a:rPr lang="zh-TW" altLang="en-US" sz="3300" dirty="0"/>
              <a:t>完成註冊後，可點選首頁右上角 </a:t>
            </a:r>
            <a:r>
              <a:rPr lang="en-US" altLang="zh-TW" sz="3300" dirty="0"/>
              <a:t>"</a:t>
            </a:r>
            <a:r>
              <a:rPr lang="zh-TW" altLang="en-US" sz="3300" dirty="0"/>
              <a:t>登入</a:t>
            </a:r>
            <a:r>
              <a:rPr lang="en-US" altLang="zh-TW" sz="3300" dirty="0"/>
              <a:t>" </a:t>
            </a:r>
            <a:r>
              <a:rPr lang="zh-TW" altLang="en-US" sz="3300" dirty="0"/>
              <a:t>即可開始使用。</a:t>
            </a:r>
          </a:p>
          <a:p>
            <a:endParaRPr lang="zh-TW" altLang="en-US" dirty="0"/>
          </a:p>
        </p:txBody>
      </p:sp>
      <p:pic>
        <p:nvPicPr>
          <p:cNvPr id="9218" name="Picture 2" descr="https://drive.google.com/uc?id=1vTUpG9-q_bTc3IMOCatqpV6RGJOLITTT&amp;export=download">
            <a:extLst>
              <a:ext uri="{FF2B5EF4-FFF2-40B4-BE49-F238E27FC236}">
                <a16:creationId xmlns:a16="http://schemas.microsoft.com/office/drawing/2014/main" id="{D054F49A-D18F-4BD8-83F1-387207385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064" y="1771139"/>
            <a:ext cx="6886895" cy="387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21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886D18-01C8-43BE-AA57-55CF662F7DD5}"/>
              </a:ext>
            </a:extLst>
          </p:cNvPr>
          <p:cNvSpPr>
            <a:spLocks noGrp="1"/>
          </p:cNvSpPr>
          <p:nvPr>
            <p:ph type="title"/>
          </p:nvPr>
        </p:nvSpPr>
        <p:spPr/>
        <p:txBody>
          <a:bodyPr/>
          <a:lstStyle/>
          <a:p>
            <a:r>
              <a:rPr lang="zh-TW" altLang="en-US" dirty="0"/>
              <a:t>什麼是</a:t>
            </a:r>
            <a:r>
              <a:rPr lang="en-US" altLang="zh-TW" dirty="0"/>
              <a:t>3D</a:t>
            </a:r>
            <a:r>
              <a:rPr lang="zh-TW" altLang="en-US" dirty="0"/>
              <a:t>列印</a:t>
            </a:r>
          </a:p>
        </p:txBody>
      </p:sp>
      <p:sp>
        <p:nvSpPr>
          <p:cNvPr id="3" name="內容版面配置區 2">
            <a:extLst>
              <a:ext uri="{FF2B5EF4-FFF2-40B4-BE49-F238E27FC236}">
                <a16:creationId xmlns:a16="http://schemas.microsoft.com/office/drawing/2014/main" id="{0E703532-F53A-4ADA-878F-AA167562858F}"/>
              </a:ext>
            </a:extLst>
          </p:cNvPr>
          <p:cNvSpPr>
            <a:spLocks noGrp="1"/>
          </p:cNvSpPr>
          <p:nvPr>
            <p:ph idx="1"/>
          </p:nvPr>
        </p:nvSpPr>
        <p:spPr/>
        <p:txBody>
          <a:bodyPr>
            <a:normAutofit/>
          </a:bodyPr>
          <a:lstStyle/>
          <a:p>
            <a:r>
              <a:rPr lang="en-US" altLang="zh-TW" sz="3200" dirty="0"/>
              <a:t>3D</a:t>
            </a:r>
            <a:r>
              <a:rPr lang="zh-TW" altLang="en-US" sz="3200" dirty="0"/>
              <a:t>列印又稱為積層製造或加法製造，以</a:t>
            </a:r>
            <a:r>
              <a:rPr lang="en-US" altLang="zh-TW" sz="3200" dirty="0"/>
              <a:t>3D</a:t>
            </a:r>
            <a:r>
              <a:rPr lang="zh-TW" altLang="en-US" sz="3200" dirty="0"/>
              <a:t>圖檔為基礎，透過多種方式達到堆疊列印成型。隨著</a:t>
            </a:r>
            <a:r>
              <a:rPr lang="en-US" altLang="zh-TW" sz="3200" dirty="0"/>
              <a:t>3D</a:t>
            </a:r>
            <a:r>
              <a:rPr lang="zh-TW" altLang="en-US" sz="3200" dirty="0"/>
              <a:t>列印技術愈趨成熟，且能協助企業縮短產品開發流程，降低最終大量生產成本，已成為現代製造流程不可或缺的重要輔助技術。</a:t>
            </a:r>
          </a:p>
        </p:txBody>
      </p:sp>
    </p:spTree>
    <p:extLst>
      <p:ext uri="{BB962C8B-B14F-4D97-AF65-F5344CB8AC3E}">
        <p14:creationId xmlns:p14="http://schemas.microsoft.com/office/powerpoint/2010/main" val="4269034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建立新設計</a:t>
            </a:r>
            <a:endParaRPr lang="zh-TW" altLang="en-US" dirty="0"/>
          </a:p>
        </p:txBody>
      </p:sp>
      <p:sp>
        <p:nvSpPr>
          <p:cNvPr id="3" name="內容版面配置區 2"/>
          <p:cNvSpPr>
            <a:spLocks noGrp="1"/>
          </p:cNvSpPr>
          <p:nvPr>
            <p:ph idx="1"/>
          </p:nvPr>
        </p:nvSpPr>
        <p:spPr>
          <a:xfrm>
            <a:off x="677334" y="2160589"/>
            <a:ext cx="3124645" cy="3880773"/>
          </a:xfrm>
        </p:spPr>
        <p:txBody>
          <a:bodyPr>
            <a:normAutofit/>
          </a:bodyPr>
          <a:lstStyle/>
          <a:p>
            <a:r>
              <a:rPr lang="zh-TW" altLang="en-US" sz="3300" dirty="0"/>
              <a:t>進入管理畫面後，點選上側</a:t>
            </a:r>
            <a:r>
              <a:rPr lang="en-US" altLang="zh-TW" sz="3300" dirty="0"/>
              <a:t>"</a:t>
            </a:r>
            <a:r>
              <a:rPr lang="zh-TW" altLang="en-US" sz="3300" dirty="0"/>
              <a:t>建立新設計</a:t>
            </a:r>
            <a:r>
              <a:rPr lang="en-US" altLang="zh-TW" sz="3300" dirty="0"/>
              <a:t>"</a:t>
            </a:r>
            <a:r>
              <a:rPr lang="zh-TW" altLang="en-US" sz="3300" dirty="0"/>
              <a:t>，即可進入編輯畫面，開始 </a:t>
            </a:r>
            <a:r>
              <a:rPr lang="en-US" altLang="zh-TW" sz="3300" dirty="0"/>
              <a:t>3D </a:t>
            </a:r>
            <a:r>
              <a:rPr lang="zh-TW" altLang="en-US" sz="3300" dirty="0"/>
              <a:t>圖面設計。</a:t>
            </a:r>
          </a:p>
        </p:txBody>
      </p:sp>
      <p:pic>
        <p:nvPicPr>
          <p:cNvPr id="1026" name="Picture 2" descr="https://drive.google.com/uc?id=1zbrsi-lUNszBnsvBS1CyT4BBGT2ozexw&amp;export=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1024" t="15216" r="32101" b="9784"/>
          <a:stretch/>
        </p:blipFill>
        <p:spPr bwMode="auto">
          <a:xfrm>
            <a:off x="4321387" y="1511300"/>
            <a:ext cx="7629971" cy="481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60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517647" y="1323699"/>
            <a:ext cx="10962334" cy="5328992"/>
          </a:xfrm>
          <a:prstGeom prst="rect">
            <a:avLst/>
          </a:prstGeom>
        </p:spPr>
      </p:pic>
      <p:sp>
        <p:nvSpPr>
          <p:cNvPr id="2" name="標題 1"/>
          <p:cNvSpPr>
            <a:spLocks noGrp="1"/>
          </p:cNvSpPr>
          <p:nvPr>
            <p:ph type="title"/>
          </p:nvPr>
        </p:nvSpPr>
        <p:spPr/>
        <p:txBody>
          <a:bodyPr/>
          <a:lstStyle/>
          <a:p>
            <a:r>
              <a:rPr lang="zh-TW" altLang="en-US" b="1" dirty="0"/>
              <a:t>基本圖形繪製 </a:t>
            </a:r>
            <a:r>
              <a:rPr lang="en-US" altLang="zh-TW" b="1" dirty="0"/>
              <a:t>(</a:t>
            </a:r>
            <a:r>
              <a:rPr lang="zh-TW" altLang="en-US" b="1" dirty="0"/>
              <a:t>移動、大小、旋轉</a:t>
            </a:r>
            <a:r>
              <a:rPr lang="en-US" altLang="zh-TW" b="1" dirty="0"/>
              <a:t>)</a:t>
            </a:r>
            <a:endParaRPr lang="zh-TW" altLang="en-US" dirty="0"/>
          </a:p>
        </p:txBody>
      </p:sp>
      <p:sp>
        <p:nvSpPr>
          <p:cNvPr id="3" name="內容版面配置區 2"/>
          <p:cNvSpPr>
            <a:spLocks noGrp="1"/>
          </p:cNvSpPr>
          <p:nvPr>
            <p:ph idx="1"/>
          </p:nvPr>
        </p:nvSpPr>
        <p:spPr>
          <a:xfrm>
            <a:off x="2157842" y="1228628"/>
            <a:ext cx="2251705" cy="2336170"/>
          </a:xfrm>
        </p:spPr>
        <p:txBody>
          <a:bodyPr>
            <a:noAutofit/>
          </a:bodyPr>
          <a:lstStyle/>
          <a:p>
            <a:pPr marL="457200" lvl="1" indent="0">
              <a:buNone/>
            </a:pPr>
            <a:r>
              <a:rPr lang="zh-TW" altLang="en-US" b="1" dirty="0">
                <a:solidFill>
                  <a:schemeClr val="tx1"/>
                </a:solidFill>
              </a:rPr>
              <a:t>主要功能鍵</a:t>
            </a:r>
            <a:endParaRPr lang="en-US" altLang="zh-TW" b="1" dirty="0">
              <a:solidFill>
                <a:schemeClr val="tx1"/>
              </a:solidFill>
            </a:endParaRPr>
          </a:p>
          <a:p>
            <a:pPr marL="457200" lvl="1" indent="0">
              <a:buNone/>
            </a:pPr>
            <a:r>
              <a:rPr lang="en-US" altLang="zh-TW" sz="1200" b="1" dirty="0">
                <a:solidFill>
                  <a:srgbClr val="0070C0"/>
                </a:solidFill>
              </a:rPr>
              <a:t>Copy (</a:t>
            </a:r>
            <a:r>
              <a:rPr lang="en-US" altLang="zh-TW" sz="1200" b="1" dirty="0" err="1">
                <a:solidFill>
                  <a:srgbClr val="0070C0"/>
                </a:solidFill>
              </a:rPr>
              <a:t>Ctrl+C</a:t>
            </a:r>
            <a:r>
              <a:rPr lang="en-US" altLang="zh-TW" sz="1200" b="1" dirty="0">
                <a:solidFill>
                  <a:srgbClr val="0070C0"/>
                </a:solidFill>
              </a:rPr>
              <a:t>) </a:t>
            </a:r>
            <a:r>
              <a:rPr lang="zh-TW" altLang="en-US" sz="1200" b="1" dirty="0">
                <a:solidFill>
                  <a:srgbClr val="0070C0"/>
                </a:solidFill>
              </a:rPr>
              <a:t>複製 </a:t>
            </a:r>
            <a:r>
              <a:rPr lang="en-US" altLang="zh-TW" sz="1200" b="1" dirty="0">
                <a:solidFill>
                  <a:srgbClr val="0070C0"/>
                </a:solidFill>
              </a:rPr>
              <a:t>(</a:t>
            </a:r>
            <a:r>
              <a:rPr lang="zh-TW" altLang="en-US" sz="1200" b="1" dirty="0">
                <a:solidFill>
                  <a:srgbClr val="0070C0"/>
                </a:solidFill>
              </a:rPr>
              <a:t>選擇的物件</a:t>
            </a:r>
            <a:r>
              <a:rPr lang="en-US" altLang="zh-TW" sz="1200" b="1" dirty="0">
                <a:solidFill>
                  <a:srgbClr val="0070C0"/>
                </a:solidFill>
              </a:rPr>
              <a:t>)</a:t>
            </a:r>
          </a:p>
          <a:p>
            <a:pPr marL="457200" lvl="1" indent="0">
              <a:buNone/>
            </a:pPr>
            <a:r>
              <a:rPr lang="en-US" altLang="zh-TW" sz="1200" b="1" dirty="0">
                <a:solidFill>
                  <a:srgbClr val="0070C0"/>
                </a:solidFill>
              </a:rPr>
              <a:t>Paste (</a:t>
            </a:r>
            <a:r>
              <a:rPr lang="en-US" altLang="zh-TW" sz="1200" b="1" dirty="0" err="1">
                <a:solidFill>
                  <a:srgbClr val="0070C0"/>
                </a:solidFill>
              </a:rPr>
              <a:t>Ctrl+V</a:t>
            </a:r>
            <a:r>
              <a:rPr lang="en-US" altLang="zh-TW" sz="1200" b="1" dirty="0">
                <a:solidFill>
                  <a:srgbClr val="0070C0"/>
                </a:solidFill>
              </a:rPr>
              <a:t>) </a:t>
            </a:r>
            <a:r>
              <a:rPr lang="zh-TW" altLang="en-US" sz="1200" b="1" dirty="0">
                <a:solidFill>
                  <a:srgbClr val="0070C0"/>
                </a:solidFill>
              </a:rPr>
              <a:t>貼上 </a:t>
            </a:r>
            <a:r>
              <a:rPr lang="en-US" altLang="zh-TW" sz="1200" b="1" dirty="0">
                <a:solidFill>
                  <a:srgbClr val="0070C0"/>
                </a:solidFill>
              </a:rPr>
              <a:t>(</a:t>
            </a:r>
            <a:r>
              <a:rPr lang="zh-TW" altLang="en-US" sz="1200" b="1" dirty="0">
                <a:solidFill>
                  <a:srgbClr val="0070C0"/>
                </a:solidFill>
              </a:rPr>
              <a:t>選擇的物件</a:t>
            </a:r>
            <a:r>
              <a:rPr lang="en-US" altLang="zh-TW" sz="1200" b="1" dirty="0">
                <a:solidFill>
                  <a:srgbClr val="0070C0"/>
                </a:solidFill>
              </a:rPr>
              <a:t>)</a:t>
            </a:r>
          </a:p>
          <a:p>
            <a:pPr marL="457200" lvl="1" indent="0">
              <a:buNone/>
            </a:pPr>
            <a:r>
              <a:rPr lang="zh-TW" altLang="en-US" sz="1200" b="1" dirty="0">
                <a:solidFill>
                  <a:srgbClr val="0070C0"/>
                </a:solidFill>
              </a:rPr>
              <a:t>刪除</a:t>
            </a:r>
            <a:endParaRPr lang="en-US" altLang="zh-TW" sz="1200" b="1" dirty="0">
              <a:solidFill>
                <a:srgbClr val="0070C0"/>
              </a:solidFill>
            </a:endParaRPr>
          </a:p>
          <a:p>
            <a:pPr marL="457200" lvl="1" indent="0">
              <a:buNone/>
            </a:pPr>
            <a:r>
              <a:rPr lang="en-US" altLang="zh-TW" sz="1200" b="1" dirty="0">
                <a:solidFill>
                  <a:srgbClr val="0070C0"/>
                </a:solidFill>
              </a:rPr>
              <a:t>Undo/Redo</a:t>
            </a:r>
          </a:p>
        </p:txBody>
      </p:sp>
      <p:sp>
        <p:nvSpPr>
          <p:cNvPr id="4" name="矩形 3"/>
          <p:cNvSpPr/>
          <p:nvPr/>
        </p:nvSpPr>
        <p:spPr>
          <a:xfrm>
            <a:off x="3039941" y="4276602"/>
            <a:ext cx="3619500" cy="2031325"/>
          </a:xfrm>
          <a:prstGeom prst="rect">
            <a:avLst/>
          </a:prstGeom>
        </p:spPr>
        <p:txBody>
          <a:bodyPr wrap="square">
            <a:spAutoFit/>
          </a:bodyPr>
          <a:lstStyle/>
          <a:p>
            <a:pPr lvl="1"/>
            <a:endParaRPr lang="en-US" altLang="zh-TW" dirty="0" smtClean="0"/>
          </a:p>
          <a:p>
            <a:pPr lvl="1"/>
            <a:r>
              <a:rPr lang="zh-TW" altLang="en-US" dirty="0"/>
              <a:t> </a:t>
            </a:r>
            <a:r>
              <a:rPr lang="zh-TW" altLang="en-US" dirty="0" smtClean="0"/>
              <a:t>      </a:t>
            </a:r>
            <a:r>
              <a:rPr lang="zh-TW" altLang="en-US" b="1" dirty="0" smtClean="0"/>
              <a:t>工作</a:t>
            </a:r>
            <a:r>
              <a:rPr lang="zh-TW" altLang="en-US" b="1" dirty="0"/>
              <a:t>區域</a:t>
            </a:r>
            <a:endParaRPr lang="zh-TW" altLang="en-US" dirty="0"/>
          </a:p>
          <a:p>
            <a:pPr lvl="2"/>
            <a:r>
              <a:rPr lang="zh-TW" altLang="en-US" dirty="0"/>
              <a:t>左上角</a:t>
            </a:r>
            <a:r>
              <a:rPr lang="zh-TW" altLang="en-US" dirty="0" smtClean="0"/>
              <a:t>：視角、</a:t>
            </a:r>
            <a:r>
              <a:rPr lang="zh-TW" altLang="en-US" dirty="0"/>
              <a:t>方向、</a:t>
            </a:r>
            <a:r>
              <a:rPr lang="en-US" altLang="zh-TW" dirty="0"/>
              <a:t>+/-...</a:t>
            </a:r>
            <a:r>
              <a:rPr lang="zh-TW" altLang="en-US" dirty="0"/>
              <a:t>等圖示，可改變 </a:t>
            </a:r>
            <a:r>
              <a:rPr lang="en-US" altLang="zh-TW" dirty="0"/>
              <a:t>3D </a:t>
            </a:r>
            <a:r>
              <a:rPr lang="zh-TW" altLang="en-US" dirty="0"/>
              <a:t>物件視覺尺寸及位置，功能類似下列滑鼠操作。</a:t>
            </a:r>
          </a:p>
          <a:p>
            <a:pPr lvl="2"/>
            <a:r>
              <a:rPr lang="zh-TW" altLang="en-US" dirty="0"/>
              <a:t>右下角</a:t>
            </a:r>
            <a:r>
              <a:rPr lang="zh-TW" altLang="en-US" dirty="0" smtClean="0"/>
              <a:t>：編輯網格</a:t>
            </a:r>
            <a:endParaRPr lang="en-US" altLang="zh-TW" dirty="0"/>
          </a:p>
        </p:txBody>
      </p:sp>
      <p:sp>
        <p:nvSpPr>
          <p:cNvPr id="6" name="矩形 5"/>
          <p:cNvSpPr/>
          <p:nvPr/>
        </p:nvSpPr>
        <p:spPr>
          <a:xfrm>
            <a:off x="534459" y="1662265"/>
            <a:ext cx="2074658" cy="369277"/>
          </a:xfrm>
          <a:prstGeom prst="rect">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
        <p:nvSpPr>
          <p:cNvPr id="7" name="矩形 6"/>
          <p:cNvSpPr/>
          <p:nvPr/>
        </p:nvSpPr>
        <p:spPr>
          <a:xfrm>
            <a:off x="8120548" y="3046150"/>
            <a:ext cx="3376245" cy="369332"/>
          </a:xfrm>
          <a:prstGeom prst="rect">
            <a:avLst/>
          </a:prstGeom>
        </p:spPr>
        <p:txBody>
          <a:bodyPr wrap="none">
            <a:spAutoFit/>
          </a:bodyPr>
          <a:lstStyle/>
          <a:p>
            <a:pPr lvl="1"/>
            <a:r>
              <a:rPr lang="zh-TW" altLang="en-US" dirty="0">
                <a:solidFill>
                  <a:srgbClr val="FF0000"/>
                </a:solidFill>
              </a:rPr>
              <a:t>右側：預設的 </a:t>
            </a:r>
            <a:r>
              <a:rPr lang="en-US" altLang="zh-TW" b="1" dirty="0">
                <a:solidFill>
                  <a:srgbClr val="FF0000"/>
                </a:solidFill>
              </a:rPr>
              <a:t>3D </a:t>
            </a:r>
            <a:r>
              <a:rPr lang="zh-TW" altLang="en-US" b="1" dirty="0">
                <a:solidFill>
                  <a:srgbClr val="FF0000"/>
                </a:solidFill>
              </a:rPr>
              <a:t>物件模組</a:t>
            </a:r>
            <a:endParaRPr lang="zh-TW" altLang="en-US" dirty="0">
              <a:solidFill>
                <a:srgbClr val="FF0000"/>
              </a:solidFill>
            </a:endParaRPr>
          </a:p>
        </p:txBody>
      </p:sp>
      <p:sp>
        <p:nvSpPr>
          <p:cNvPr id="9" name="矩形 8"/>
          <p:cNvSpPr/>
          <p:nvPr/>
        </p:nvSpPr>
        <p:spPr>
          <a:xfrm>
            <a:off x="9405873" y="2644786"/>
            <a:ext cx="2074658" cy="3948595"/>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
        <p:nvSpPr>
          <p:cNvPr id="10" name="矩形 9"/>
          <p:cNvSpPr/>
          <p:nvPr/>
        </p:nvSpPr>
        <p:spPr>
          <a:xfrm>
            <a:off x="7544859" y="1662265"/>
            <a:ext cx="2074658" cy="369277"/>
          </a:xfrm>
          <a:prstGeom prst="rect">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
        <p:nvSpPr>
          <p:cNvPr id="11" name="內容版面配置區 2"/>
          <p:cNvSpPr txBox="1">
            <a:spLocks/>
          </p:cNvSpPr>
          <p:nvPr/>
        </p:nvSpPr>
        <p:spPr>
          <a:xfrm>
            <a:off x="5998814" y="1226333"/>
            <a:ext cx="2251705" cy="233617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lvl="1" indent="0">
              <a:buFont typeface="Wingdings 3" charset="2"/>
              <a:buNone/>
            </a:pPr>
            <a:r>
              <a:rPr lang="zh-TW" altLang="en-US" b="1" dirty="0">
                <a:solidFill>
                  <a:schemeClr val="tx1"/>
                </a:solidFill>
              </a:rPr>
              <a:t>主要功能鍵</a:t>
            </a:r>
            <a:endParaRPr lang="en-US" altLang="zh-TW" b="1" dirty="0">
              <a:solidFill>
                <a:schemeClr val="tx1"/>
              </a:solidFill>
            </a:endParaRPr>
          </a:p>
          <a:p>
            <a:pPr marL="457200" lvl="1" indent="0">
              <a:buFont typeface="Wingdings 3" charset="2"/>
              <a:buNone/>
            </a:pPr>
            <a:r>
              <a:rPr lang="zh-TW" altLang="en-US" sz="1200" b="1" dirty="0">
                <a:solidFill>
                  <a:srgbClr val="0070C0"/>
                </a:solidFill>
              </a:rPr>
              <a:t>全部展開</a:t>
            </a:r>
            <a:endParaRPr lang="en-US" altLang="zh-TW" sz="1200" b="1" dirty="0">
              <a:solidFill>
                <a:srgbClr val="0070C0"/>
              </a:solidFill>
            </a:endParaRPr>
          </a:p>
          <a:p>
            <a:pPr marL="457200" lvl="1" indent="0">
              <a:buFont typeface="Wingdings 3" charset="2"/>
              <a:buNone/>
            </a:pPr>
            <a:r>
              <a:rPr lang="zh-TW" altLang="en-US" sz="1200" b="1" dirty="0">
                <a:solidFill>
                  <a:srgbClr val="0070C0"/>
                </a:solidFill>
              </a:rPr>
              <a:t>群組</a:t>
            </a:r>
            <a:endParaRPr lang="en-US" altLang="zh-TW" sz="1200" b="1" dirty="0">
              <a:solidFill>
                <a:srgbClr val="0070C0"/>
              </a:solidFill>
            </a:endParaRPr>
          </a:p>
          <a:p>
            <a:pPr marL="457200" lvl="1" indent="0">
              <a:buFont typeface="Wingdings 3" charset="2"/>
              <a:buNone/>
            </a:pPr>
            <a:r>
              <a:rPr lang="zh-TW" altLang="en-US" sz="1200" b="1" dirty="0">
                <a:solidFill>
                  <a:srgbClr val="0070C0"/>
                </a:solidFill>
              </a:rPr>
              <a:t>取消群組</a:t>
            </a:r>
            <a:endParaRPr lang="en-US" altLang="zh-TW" sz="1200" b="1" dirty="0">
              <a:solidFill>
                <a:srgbClr val="0070C0"/>
              </a:solidFill>
            </a:endParaRPr>
          </a:p>
          <a:p>
            <a:pPr marL="457200" lvl="1" indent="0">
              <a:buFont typeface="Wingdings 3" charset="2"/>
              <a:buNone/>
            </a:pPr>
            <a:r>
              <a:rPr lang="zh-TW" altLang="en-US" sz="1200" b="1" dirty="0">
                <a:solidFill>
                  <a:srgbClr val="0070C0"/>
                </a:solidFill>
              </a:rPr>
              <a:t>對齊</a:t>
            </a:r>
            <a:endParaRPr lang="en-US" altLang="zh-TW" sz="1200" b="1" dirty="0">
              <a:solidFill>
                <a:srgbClr val="0070C0"/>
              </a:solidFill>
            </a:endParaRPr>
          </a:p>
          <a:p>
            <a:pPr marL="457200" lvl="1" indent="0">
              <a:buFont typeface="Wingdings 3" charset="2"/>
              <a:buNone/>
            </a:pPr>
            <a:r>
              <a:rPr lang="zh-TW" altLang="en-US" sz="1200" b="1" dirty="0">
                <a:solidFill>
                  <a:srgbClr val="0070C0"/>
                </a:solidFill>
              </a:rPr>
              <a:t>鏡射</a:t>
            </a:r>
            <a:endParaRPr lang="en-US" altLang="zh-TW" sz="1200" b="1" dirty="0">
              <a:solidFill>
                <a:srgbClr val="0070C0"/>
              </a:solidFill>
            </a:endParaRPr>
          </a:p>
        </p:txBody>
      </p:sp>
    </p:spTree>
    <p:extLst>
      <p:ext uri="{BB962C8B-B14F-4D97-AF65-F5344CB8AC3E}">
        <p14:creationId xmlns:p14="http://schemas.microsoft.com/office/powerpoint/2010/main" val="599456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基本圖形繪製 </a:t>
            </a:r>
            <a:r>
              <a:rPr lang="en-US" altLang="zh-TW" b="1" dirty="0"/>
              <a:t>(</a:t>
            </a:r>
            <a:r>
              <a:rPr lang="zh-TW" altLang="en-US" b="1" dirty="0"/>
              <a:t>移動、大小、旋轉</a:t>
            </a:r>
            <a:r>
              <a:rPr lang="en-US" altLang="zh-TW" b="1" dirty="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2000" b="1" dirty="0"/>
              <a:t>滑鼠按鍵功能</a:t>
            </a:r>
            <a:endParaRPr lang="zh-TW" altLang="en-US" sz="2000" dirty="0"/>
          </a:p>
          <a:p>
            <a:pPr lvl="1"/>
            <a:r>
              <a:rPr lang="zh-TW" altLang="en-US" sz="2000" b="1" dirty="0"/>
              <a:t>左鍵：按住不放，可框選物件範圍。</a:t>
            </a:r>
          </a:p>
          <a:p>
            <a:pPr lvl="1"/>
            <a:r>
              <a:rPr lang="zh-TW" altLang="en-US" sz="2000" b="1" dirty="0"/>
              <a:t>右鍵：按住不放，可改變 </a:t>
            </a:r>
            <a:r>
              <a:rPr lang="en-US" altLang="zh-TW" sz="2000" b="1" dirty="0"/>
              <a:t>3D </a:t>
            </a:r>
            <a:r>
              <a:rPr lang="zh-TW" altLang="en-US" sz="2000" b="1" dirty="0"/>
              <a:t>物件視角。</a:t>
            </a:r>
          </a:p>
          <a:p>
            <a:pPr lvl="1"/>
            <a:r>
              <a:rPr lang="zh-TW" altLang="en-US" sz="2000" b="1" dirty="0"/>
              <a:t>滾輪：</a:t>
            </a:r>
          </a:p>
          <a:p>
            <a:pPr lvl="2"/>
            <a:r>
              <a:rPr lang="zh-TW" altLang="en-US" sz="1800" b="1" dirty="0"/>
              <a:t>滑動，可改變 </a:t>
            </a:r>
            <a:r>
              <a:rPr lang="en-US" altLang="zh-TW" sz="1800" b="1" dirty="0"/>
              <a:t>3D </a:t>
            </a:r>
            <a:r>
              <a:rPr lang="zh-TW" altLang="en-US" sz="1800" b="1" dirty="0"/>
              <a:t>物件視覺大小。</a:t>
            </a:r>
          </a:p>
          <a:p>
            <a:pPr lvl="2"/>
            <a:r>
              <a:rPr lang="zh-TW" altLang="en-US" sz="1800" b="1" dirty="0"/>
              <a:t>按住不放，並移動滑鼠，可改變 </a:t>
            </a:r>
            <a:r>
              <a:rPr lang="en-US" altLang="zh-TW" sz="1800" b="1" dirty="0"/>
              <a:t>3D </a:t>
            </a:r>
            <a:r>
              <a:rPr lang="zh-TW" altLang="en-US" sz="1800" b="1" dirty="0"/>
              <a:t>物件視覺位置。</a:t>
            </a:r>
          </a:p>
          <a:p>
            <a:r>
              <a:rPr lang="zh-TW" altLang="en-US" sz="2000" b="1" dirty="0"/>
              <a:t>選擇物件</a:t>
            </a:r>
            <a:r>
              <a:rPr lang="zh-TW" altLang="en-US" sz="2000" dirty="0"/>
              <a:t>：選擇、</a:t>
            </a:r>
            <a:r>
              <a:rPr lang="en-US" altLang="zh-TW" sz="2000" dirty="0"/>
              <a:t>(</a:t>
            </a:r>
            <a:r>
              <a:rPr lang="zh-TW" altLang="en-US" sz="2000" dirty="0"/>
              <a:t>滑鼠左鍵</a:t>
            </a:r>
            <a:r>
              <a:rPr lang="en-US" altLang="zh-TW" sz="2000" dirty="0"/>
              <a:t>)</a:t>
            </a:r>
            <a:r>
              <a:rPr lang="zh-TW" altLang="en-US" sz="2000" dirty="0"/>
              <a:t>按住右邊物件，就可將物件拖拉到工作區中。</a:t>
            </a:r>
          </a:p>
        </p:txBody>
      </p:sp>
      <p:pic>
        <p:nvPicPr>
          <p:cNvPr id="5" name="圖片 4"/>
          <p:cNvPicPr>
            <a:picLocks noChangeAspect="1"/>
          </p:cNvPicPr>
          <p:nvPr/>
        </p:nvPicPr>
        <p:blipFill>
          <a:blip r:embed="rId2"/>
          <a:stretch>
            <a:fillRect/>
          </a:stretch>
        </p:blipFill>
        <p:spPr>
          <a:xfrm>
            <a:off x="3745241" y="1773239"/>
            <a:ext cx="8106503" cy="4068761"/>
          </a:xfrm>
          <a:prstGeom prst="rect">
            <a:avLst/>
          </a:prstGeom>
        </p:spPr>
      </p:pic>
      <p:sp>
        <p:nvSpPr>
          <p:cNvPr id="8" name="向左箭號 7"/>
          <p:cNvSpPr/>
          <p:nvPr/>
        </p:nvSpPr>
        <p:spPr>
          <a:xfrm>
            <a:off x="6925532" y="3947319"/>
            <a:ext cx="2705100" cy="446881"/>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9" name="橢圓 8"/>
          <p:cNvSpPr/>
          <p:nvPr/>
        </p:nvSpPr>
        <p:spPr>
          <a:xfrm>
            <a:off x="10020300" y="3699668"/>
            <a:ext cx="1117600" cy="942181"/>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Tree>
    <p:extLst>
      <p:ext uri="{BB962C8B-B14F-4D97-AF65-F5344CB8AC3E}">
        <p14:creationId xmlns:p14="http://schemas.microsoft.com/office/powerpoint/2010/main" val="2697505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基本圖形繪製 </a:t>
            </a:r>
            <a:r>
              <a:rPr lang="en-US" altLang="zh-TW" b="1" dirty="0"/>
              <a:t>(</a:t>
            </a:r>
            <a:r>
              <a:rPr lang="zh-TW" altLang="en-US" b="1" dirty="0"/>
              <a:t>移動、大小、旋轉</a:t>
            </a:r>
            <a:r>
              <a:rPr lang="en-US" altLang="zh-TW" b="1" dirty="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3200" b="1" dirty="0"/>
              <a:t>改變尺寸</a:t>
            </a:r>
            <a:r>
              <a:rPr lang="zh-TW" altLang="en-US" sz="3200" dirty="0"/>
              <a:t>：點一下物件，可從上方的六個白色控制點，改變物體的高、寬、高。</a:t>
            </a:r>
          </a:p>
          <a:p>
            <a:r>
              <a:rPr lang="zh-TW" altLang="en-US" sz="3200" b="1" dirty="0"/>
              <a:t>移動物件</a:t>
            </a:r>
            <a:r>
              <a:rPr lang="zh-TW" altLang="en-US" sz="3200" dirty="0"/>
              <a:t>：上方的錐狀圖示，是上下移動</a:t>
            </a:r>
            <a:r>
              <a:rPr lang="en-US" altLang="zh-TW" sz="3200" dirty="0"/>
              <a:t>3D</a:t>
            </a:r>
            <a:r>
              <a:rPr lang="zh-TW" altLang="en-US" sz="3200" dirty="0"/>
              <a:t>物件。</a:t>
            </a:r>
          </a:p>
        </p:txBody>
      </p:sp>
      <p:pic>
        <p:nvPicPr>
          <p:cNvPr id="4" name="圖片 3"/>
          <p:cNvPicPr>
            <a:picLocks noChangeAspect="1"/>
          </p:cNvPicPr>
          <p:nvPr/>
        </p:nvPicPr>
        <p:blipFill>
          <a:blip r:embed="rId2"/>
          <a:stretch>
            <a:fillRect/>
          </a:stretch>
        </p:blipFill>
        <p:spPr>
          <a:xfrm>
            <a:off x="4406778" y="1390650"/>
            <a:ext cx="6772275" cy="5676900"/>
          </a:xfrm>
          <a:prstGeom prst="rect">
            <a:avLst/>
          </a:prstGeom>
        </p:spPr>
      </p:pic>
    </p:spTree>
    <p:extLst>
      <p:ext uri="{BB962C8B-B14F-4D97-AF65-F5344CB8AC3E}">
        <p14:creationId xmlns:p14="http://schemas.microsoft.com/office/powerpoint/2010/main" val="8531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基本圖形繪製 </a:t>
            </a:r>
            <a:r>
              <a:rPr lang="en-US" altLang="zh-TW" b="1" dirty="0"/>
              <a:t>(</a:t>
            </a:r>
            <a:r>
              <a:rPr lang="zh-TW" altLang="en-US" b="1" dirty="0"/>
              <a:t>移動、大小、旋轉</a:t>
            </a:r>
            <a:r>
              <a:rPr lang="en-US" altLang="zh-TW" b="1" dirty="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3600" b="1" dirty="0"/>
              <a:t>改變瀏覽視角</a:t>
            </a:r>
            <a:endParaRPr lang="zh-TW" altLang="en-US" sz="3600" dirty="0"/>
          </a:p>
          <a:p>
            <a:r>
              <a:rPr lang="zh-TW" altLang="en-US" sz="3600" dirty="0"/>
              <a:t>點左邊的箭頭，就可改變預覽的視角。</a:t>
            </a:r>
          </a:p>
        </p:txBody>
      </p:sp>
      <p:pic>
        <p:nvPicPr>
          <p:cNvPr id="6" name="圖片 5"/>
          <p:cNvPicPr>
            <a:picLocks noChangeAspect="1"/>
          </p:cNvPicPr>
          <p:nvPr/>
        </p:nvPicPr>
        <p:blipFill rotWithShape="1">
          <a:blip r:embed="rId2"/>
          <a:srcRect r="18986"/>
          <a:stretch/>
        </p:blipFill>
        <p:spPr>
          <a:xfrm>
            <a:off x="4151830" y="1608992"/>
            <a:ext cx="7286868" cy="4544351"/>
          </a:xfrm>
          <a:prstGeom prst="rect">
            <a:avLst/>
          </a:prstGeom>
        </p:spPr>
      </p:pic>
      <p:sp>
        <p:nvSpPr>
          <p:cNvPr id="7" name="橢圓 6"/>
          <p:cNvSpPr/>
          <p:nvPr/>
        </p:nvSpPr>
        <p:spPr>
          <a:xfrm>
            <a:off x="4097215" y="1679331"/>
            <a:ext cx="878453" cy="844061"/>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Tree>
    <p:extLst>
      <p:ext uri="{BB962C8B-B14F-4D97-AF65-F5344CB8AC3E}">
        <p14:creationId xmlns:p14="http://schemas.microsoft.com/office/powerpoint/2010/main" val="252770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smtClean="0"/>
              <a:t>對齊</a:t>
            </a:r>
            <a:r>
              <a:rPr lang="en-US" altLang="zh-TW" b="1" dirty="0" smtClean="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2400" b="1" dirty="0"/>
              <a:t>調整物件位置</a:t>
            </a:r>
            <a:r>
              <a:rPr lang="zh-TW" altLang="en-US" sz="2400" dirty="0"/>
              <a:t> </a:t>
            </a:r>
            <a:r>
              <a:rPr lang="en-US" altLang="zh-TW" sz="2400" dirty="0"/>
              <a:t>(</a:t>
            </a:r>
            <a:r>
              <a:rPr lang="zh-TW" altLang="en-US" sz="2400" dirty="0"/>
              <a:t>多物件相互對整</a:t>
            </a:r>
            <a:r>
              <a:rPr lang="en-US" altLang="zh-TW" sz="2400" dirty="0"/>
              <a:t>)</a:t>
            </a:r>
          </a:p>
          <a:p>
            <a:r>
              <a:rPr lang="zh-TW" altLang="en-US" sz="2400" dirty="0"/>
              <a:t>再拉入一個圓柱體，當想要讓它居中時，將二個物件選取起來，再點上方</a:t>
            </a:r>
            <a:r>
              <a:rPr lang="zh-TW" altLang="en-US" sz="2400" dirty="0" smtClean="0"/>
              <a:t>的對齊圖示。</a:t>
            </a:r>
            <a:endParaRPr lang="en-US" altLang="zh-TW" sz="2400" dirty="0" smtClean="0"/>
          </a:p>
          <a:p>
            <a:r>
              <a:rPr lang="zh-TW" altLang="en-US" sz="2400" dirty="0"/>
              <a:t>畫面就會出現六根控制框，中間的控制棒就是居中的意思，點一下中間的圓柱就會向矩形作居中。</a:t>
            </a:r>
          </a:p>
        </p:txBody>
      </p:sp>
      <p:pic>
        <p:nvPicPr>
          <p:cNvPr id="4" name="圖片 3"/>
          <p:cNvPicPr>
            <a:picLocks noChangeAspect="1"/>
          </p:cNvPicPr>
          <p:nvPr/>
        </p:nvPicPr>
        <p:blipFill>
          <a:blip r:embed="rId2"/>
          <a:stretch>
            <a:fillRect/>
          </a:stretch>
        </p:blipFill>
        <p:spPr>
          <a:xfrm>
            <a:off x="3781206" y="1116622"/>
            <a:ext cx="6144210" cy="3831981"/>
          </a:xfrm>
          <a:prstGeom prst="rect">
            <a:avLst/>
          </a:prstGeom>
        </p:spPr>
      </p:pic>
      <p:pic>
        <p:nvPicPr>
          <p:cNvPr id="7" name="圖片 6"/>
          <p:cNvPicPr>
            <a:picLocks noChangeAspect="1"/>
          </p:cNvPicPr>
          <p:nvPr/>
        </p:nvPicPr>
        <p:blipFill rotWithShape="1">
          <a:blip r:embed="rId3"/>
          <a:srcRect l="6238"/>
          <a:stretch/>
        </p:blipFill>
        <p:spPr>
          <a:xfrm>
            <a:off x="7974623" y="3032612"/>
            <a:ext cx="4179642" cy="3557587"/>
          </a:xfrm>
          <a:prstGeom prst="rect">
            <a:avLst/>
          </a:prstGeom>
        </p:spPr>
      </p:pic>
      <p:sp>
        <p:nvSpPr>
          <p:cNvPr id="6" name="橢圓 5"/>
          <p:cNvSpPr/>
          <p:nvPr/>
        </p:nvSpPr>
        <p:spPr>
          <a:xfrm>
            <a:off x="9188277" y="957508"/>
            <a:ext cx="457200" cy="536331"/>
          </a:xfrm>
          <a:prstGeom prst="ellipse">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Tree>
    <p:extLst>
      <p:ext uri="{BB962C8B-B14F-4D97-AF65-F5344CB8AC3E}">
        <p14:creationId xmlns:p14="http://schemas.microsoft.com/office/powerpoint/2010/main" val="4240774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a:t>精確修改物件尺寸</a:t>
            </a:r>
            <a:r>
              <a:rPr lang="en-US" altLang="zh-TW" b="1" dirty="0" smtClean="0"/>
              <a:t>)</a:t>
            </a:r>
            <a:endParaRPr lang="zh-TW" altLang="en-US" dirty="0"/>
          </a:p>
        </p:txBody>
      </p:sp>
      <p:sp>
        <p:nvSpPr>
          <p:cNvPr id="3" name="內容版面配置區 2"/>
          <p:cNvSpPr>
            <a:spLocks noGrp="1"/>
          </p:cNvSpPr>
          <p:nvPr>
            <p:ph idx="1"/>
          </p:nvPr>
        </p:nvSpPr>
        <p:spPr>
          <a:xfrm>
            <a:off x="407459" y="1320800"/>
            <a:ext cx="3323166" cy="3880773"/>
          </a:xfrm>
        </p:spPr>
        <p:txBody>
          <a:bodyPr>
            <a:noAutofit/>
          </a:bodyPr>
          <a:lstStyle/>
          <a:p>
            <a:r>
              <a:rPr lang="zh-TW" altLang="en-US" sz="3600" dirty="0"/>
              <a:t>選擇右邊 </a:t>
            </a:r>
            <a:r>
              <a:rPr lang="en-US" altLang="zh-TW" sz="3600" b="1" dirty="0"/>
              <a:t>L </a:t>
            </a:r>
            <a:r>
              <a:rPr lang="zh-TW" altLang="en-US" sz="3600" b="1" dirty="0"/>
              <a:t>型尺規圖示</a:t>
            </a:r>
            <a:r>
              <a:rPr lang="zh-TW" altLang="en-US" sz="3600" dirty="0"/>
              <a:t>，拖拉到物件附近。</a:t>
            </a:r>
          </a:p>
        </p:txBody>
      </p:sp>
      <p:pic>
        <p:nvPicPr>
          <p:cNvPr id="4" name="圖片 3"/>
          <p:cNvPicPr>
            <a:picLocks noChangeAspect="1"/>
          </p:cNvPicPr>
          <p:nvPr/>
        </p:nvPicPr>
        <p:blipFill>
          <a:blip r:embed="rId2"/>
          <a:stretch>
            <a:fillRect/>
          </a:stretch>
        </p:blipFill>
        <p:spPr>
          <a:xfrm>
            <a:off x="4292599" y="1320800"/>
            <a:ext cx="7623677" cy="3880773"/>
          </a:xfrm>
          <a:prstGeom prst="rect">
            <a:avLst/>
          </a:prstGeom>
        </p:spPr>
      </p:pic>
    </p:spTree>
    <p:extLst>
      <p:ext uri="{BB962C8B-B14F-4D97-AF65-F5344CB8AC3E}">
        <p14:creationId xmlns:p14="http://schemas.microsoft.com/office/powerpoint/2010/main" val="3021195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a:t>精確修改物件尺寸</a:t>
            </a:r>
            <a:r>
              <a:rPr lang="en-US" altLang="zh-TW" b="1" dirty="0" smtClean="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3200" dirty="0"/>
              <a:t>再點一下物 件，這時四周就會出現所有的設定值，點一下數值就可修改物件的大小。</a:t>
            </a:r>
          </a:p>
        </p:txBody>
      </p:sp>
      <p:pic>
        <p:nvPicPr>
          <p:cNvPr id="5" name="圖片 4"/>
          <p:cNvPicPr>
            <a:picLocks noChangeAspect="1"/>
          </p:cNvPicPr>
          <p:nvPr/>
        </p:nvPicPr>
        <p:blipFill>
          <a:blip r:embed="rId2"/>
          <a:stretch>
            <a:fillRect/>
          </a:stretch>
        </p:blipFill>
        <p:spPr>
          <a:xfrm>
            <a:off x="5187339" y="1493839"/>
            <a:ext cx="5975961" cy="5427560"/>
          </a:xfrm>
          <a:prstGeom prst="rect">
            <a:avLst/>
          </a:prstGeom>
        </p:spPr>
      </p:pic>
    </p:spTree>
    <p:extLst>
      <p:ext uri="{BB962C8B-B14F-4D97-AF65-F5344CB8AC3E}">
        <p14:creationId xmlns:p14="http://schemas.microsoft.com/office/powerpoint/2010/main" val="4082111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a:t>多圖組合</a:t>
            </a:r>
            <a:r>
              <a:rPr lang="en-US" altLang="zh-TW" b="1" dirty="0" smtClean="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2800" b="1" dirty="0"/>
              <a:t>合併 </a:t>
            </a:r>
            <a:r>
              <a:rPr lang="en-US" altLang="zh-TW" sz="2800" b="1" dirty="0"/>
              <a:t>(</a:t>
            </a:r>
            <a:r>
              <a:rPr lang="zh-TW" altLang="en-US" sz="2800" b="1" dirty="0"/>
              <a:t>加法組合</a:t>
            </a:r>
            <a:r>
              <a:rPr lang="en-US" altLang="zh-TW" sz="2800" b="1" dirty="0"/>
              <a:t>)</a:t>
            </a:r>
            <a:r>
              <a:rPr lang="zh-TW" altLang="en-US" sz="2800" dirty="0"/>
              <a:t>：當要把物件全部合併在一起時，全選再點上方的顏色圖示，再點</a:t>
            </a:r>
            <a:r>
              <a:rPr lang="en-US" altLang="zh-TW" sz="2800" dirty="0"/>
              <a:t>Group</a:t>
            </a:r>
            <a:r>
              <a:rPr lang="zh-TW" altLang="en-US" sz="2800" dirty="0"/>
              <a:t>圖示，就可將文字與下方的物件合併在一起。</a:t>
            </a:r>
            <a:endParaRPr lang="zh-TW" altLang="en-US" sz="4400" dirty="0"/>
          </a:p>
        </p:txBody>
      </p:sp>
      <p:pic>
        <p:nvPicPr>
          <p:cNvPr id="4" name="圖片 3"/>
          <p:cNvPicPr>
            <a:picLocks noChangeAspect="1"/>
          </p:cNvPicPr>
          <p:nvPr/>
        </p:nvPicPr>
        <p:blipFill>
          <a:blip r:embed="rId2"/>
          <a:stretch>
            <a:fillRect/>
          </a:stretch>
        </p:blipFill>
        <p:spPr>
          <a:xfrm>
            <a:off x="4000500" y="1493838"/>
            <a:ext cx="8102890" cy="4602161"/>
          </a:xfrm>
          <a:prstGeom prst="rect">
            <a:avLst/>
          </a:prstGeom>
        </p:spPr>
      </p:pic>
      <p:sp>
        <p:nvSpPr>
          <p:cNvPr id="6" name="橢圓 5"/>
          <p:cNvSpPr/>
          <p:nvPr/>
        </p:nvSpPr>
        <p:spPr>
          <a:xfrm>
            <a:off x="10307696" y="1303339"/>
            <a:ext cx="558800" cy="627061"/>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
        <p:nvSpPr>
          <p:cNvPr id="7" name="橢圓 6"/>
          <p:cNvSpPr/>
          <p:nvPr/>
        </p:nvSpPr>
        <p:spPr>
          <a:xfrm>
            <a:off x="10028296" y="2120899"/>
            <a:ext cx="558800" cy="627061"/>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Tree>
    <p:extLst>
      <p:ext uri="{BB962C8B-B14F-4D97-AF65-F5344CB8AC3E}">
        <p14:creationId xmlns:p14="http://schemas.microsoft.com/office/powerpoint/2010/main" val="146776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a:t>多圖組合</a:t>
            </a:r>
            <a:r>
              <a:rPr lang="en-US" altLang="zh-TW" b="1" dirty="0" smtClean="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2400" b="1" dirty="0"/>
              <a:t>切削 </a:t>
            </a:r>
            <a:r>
              <a:rPr lang="en-US" altLang="zh-TW" sz="2400" b="1" dirty="0"/>
              <a:t>(</a:t>
            </a:r>
            <a:r>
              <a:rPr lang="zh-TW" altLang="en-US" sz="2400" b="1" dirty="0"/>
              <a:t>減法組合</a:t>
            </a:r>
            <a:r>
              <a:rPr lang="en-US" altLang="zh-TW" sz="2400" b="1" dirty="0"/>
              <a:t>)</a:t>
            </a:r>
            <a:r>
              <a:rPr lang="zh-TW" altLang="en-US" sz="2400" dirty="0"/>
              <a:t>：當要把中間的圓柱挖空時，只要點選圓柱再點右上的透明圖示，這時圓柱就會變透明，則表示該區塊，全部都會被刪除掉。再把二個物件選取起來，按上方的</a:t>
            </a:r>
            <a:r>
              <a:rPr lang="en-US" altLang="zh-TW" sz="2400" dirty="0" err="1"/>
              <a:t>Grop</a:t>
            </a:r>
            <a:r>
              <a:rPr lang="zh-TW" altLang="en-US" sz="2400" dirty="0"/>
              <a:t>鈕。</a:t>
            </a:r>
          </a:p>
          <a:p>
            <a:r>
              <a:rPr lang="zh-TW" altLang="en-US" dirty="0"/>
              <a:t/>
            </a:r>
            <a:br>
              <a:rPr lang="zh-TW" altLang="en-US" dirty="0"/>
            </a:br>
            <a:endParaRPr lang="zh-TW" altLang="en-US" sz="4400" dirty="0"/>
          </a:p>
        </p:txBody>
      </p:sp>
      <p:pic>
        <p:nvPicPr>
          <p:cNvPr id="5" name="圖片 4"/>
          <p:cNvPicPr>
            <a:picLocks noChangeAspect="1"/>
          </p:cNvPicPr>
          <p:nvPr/>
        </p:nvPicPr>
        <p:blipFill rotWithShape="1">
          <a:blip r:embed="rId2"/>
          <a:srcRect t="6937"/>
          <a:stretch/>
        </p:blipFill>
        <p:spPr>
          <a:xfrm>
            <a:off x="3769703" y="1145507"/>
            <a:ext cx="4452809" cy="2736961"/>
          </a:xfrm>
          <a:prstGeom prst="rect">
            <a:avLst/>
          </a:prstGeom>
        </p:spPr>
      </p:pic>
      <p:sp>
        <p:nvSpPr>
          <p:cNvPr id="6" name="橢圓 5"/>
          <p:cNvSpPr/>
          <p:nvPr/>
        </p:nvSpPr>
        <p:spPr>
          <a:xfrm>
            <a:off x="7534942" y="1138239"/>
            <a:ext cx="411104" cy="533400"/>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pic>
        <p:nvPicPr>
          <p:cNvPr id="8" name="圖片 7"/>
          <p:cNvPicPr>
            <a:picLocks noChangeAspect="1"/>
          </p:cNvPicPr>
          <p:nvPr/>
        </p:nvPicPr>
        <p:blipFill>
          <a:blip r:embed="rId3"/>
          <a:stretch>
            <a:fillRect/>
          </a:stretch>
        </p:blipFill>
        <p:spPr>
          <a:xfrm>
            <a:off x="8175963" y="1472808"/>
            <a:ext cx="3733602" cy="2945567"/>
          </a:xfrm>
          <a:prstGeom prst="rect">
            <a:avLst/>
          </a:prstGeom>
        </p:spPr>
      </p:pic>
      <p:pic>
        <p:nvPicPr>
          <p:cNvPr id="9" name="圖片 8"/>
          <p:cNvPicPr>
            <a:picLocks noChangeAspect="1"/>
          </p:cNvPicPr>
          <p:nvPr/>
        </p:nvPicPr>
        <p:blipFill>
          <a:blip r:embed="rId4"/>
          <a:stretch>
            <a:fillRect/>
          </a:stretch>
        </p:blipFill>
        <p:spPr>
          <a:xfrm>
            <a:off x="3769703" y="3889736"/>
            <a:ext cx="4342220" cy="2730138"/>
          </a:xfrm>
          <a:prstGeom prst="rect">
            <a:avLst/>
          </a:prstGeom>
        </p:spPr>
      </p:pic>
      <p:sp>
        <p:nvSpPr>
          <p:cNvPr id="10" name="橢圓 9"/>
          <p:cNvSpPr/>
          <p:nvPr/>
        </p:nvSpPr>
        <p:spPr>
          <a:xfrm>
            <a:off x="7659662" y="3754439"/>
            <a:ext cx="411104" cy="533400"/>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pic>
        <p:nvPicPr>
          <p:cNvPr id="11" name="圖片 10"/>
          <p:cNvPicPr>
            <a:picLocks noChangeAspect="1"/>
          </p:cNvPicPr>
          <p:nvPr/>
        </p:nvPicPr>
        <p:blipFill>
          <a:blip r:embed="rId5"/>
          <a:stretch>
            <a:fillRect/>
          </a:stretch>
        </p:blipFill>
        <p:spPr>
          <a:xfrm>
            <a:off x="8512709" y="4696511"/>
            <a:ext cx="3060110" cy="1950463"/>
          </a:xfrm>
          <a:prstGeom prst="rect">
            <a:avLst/>
          </a:prstGeom>
        </p:spPr>
      </p:pic>
      <p:sp>
        <p:nvSpPr>
          <p:cNvPr id="12" name="文字方塊 11"/>
          <p:cNvSpPr txBox="1"/>
          <p:nvPr/>
        </p:nvSpPr>
        <p:spPr>
          <a:xfrm>
            <a:off x="4025900" y="1270000"/>
            <a:ext cx="1244600" cy="923330"/>
          </a:xfrm>
          <a:prstGeom prst="rect">
            <a:avLst/>
          </a:prstGeom>
          <a:noFill/>
        </p:spPr>
        <p:txBody>
          <a:bodyPr wrap="square" rtlCol="0">
            <a:spAutoFit/>
          </a:bodyPr>
          <a:lstStyle/>
          <a:p>
            <a:r>
              <a:rPr lang="en-US" altLang="zh-TW" sz="5400" dirty="0" smtClean="0">
                <a:solidFill>
                  <a:srgbClr val="FF0000"/>
                </a:solidFill>
              </a:rPr>
              <a:t>1.</a:t>
            </a:r>
            <a:endParaRPr lang="zh-TW" altLang="en-US" sz="5400" dirty="0">
              <a:solidFill>
                <a:srgbClr val="FF0000"/>
              </a:solidFill>
            </a:endParaRPr>
          </a:p>
        </p:txBody>
      </p:sp>
      <p:sp>
        <p:nvSpPr>
          <p:cNvPr id="13" name="文字方塊 12"/>
          <p:cNvSpPr txBox="1"/>
          <p:nvPr/>
        </p:nvSpPr>
        <p:spPr>
          <a:xfrm>
            <a:off x="11088985" y="1278475"/>
            <a:ext cx="1244600" cy="923330"/>
          </a:xfrm>
          <a:prstGeom prst="rect">
            <a:avLst/>
          </a:prstGeom>
          <a:noFill/>
        </p:spPr>
        <p:txBody>
          <a:bodyPr wrap="square" rtlCol="0">
            <a:spAutoFit/>
          </a:bodyPr>
          <a:lstStyle/>
          <a:p>
            <a:r>
              <a:rPr lang="en-US" altLang="zh-TW" sz="5400" dirty="0">
                <a:solidFill>
                  <a:srgbClr val="FF0000"/>
                </a:solidFill>
              </a:rPr>
              <a:t>2</a:t>
            </a:r>
            <a:r>
              <a:rPr lang="en-US" altLang="zh-TW" sz="5400" dirty="0" smtClean="0">
                <a:solidFill>
                  <a:srgbClr val="FF0000"/>
                </a:solidFill>
              </a:rPr>
              <a:t>.</a:t>
            </a:r>
            <a:endParaRPr lang="zh-TW" altLang="en-US" sz="5400" dirty="0">
              <a:solidFill>
                <a:srgbClr val="FF0000"/>
              </a:solidFill>
            </a:endParaRPr>
          </a:p>
        </p:txBody>
      </p:sp>
      <p:sp>
        <p:nvSpPr>
          <p:cNvPr id="14" name="文字方塊 13"/>
          <p:cNvSpPr txBox="1"/>
          <p:nvPr/>
        </p:nvSpPr>
        <p:spPr>
          <a:xfrm>
            <a:off x="3753167" y="4305042"/>
            <a:ext cx="1244600" cy="923330"/>
          </a:xfrm>
          <a:prstGeom prst="rect">
            <a:avLst/>
          </a:prstGeom>
          <a:noFill/>
        </p:spPr>
        <p:txBody>
          <a:bodyPr wrap="square" rtlCol="0">
            <a:spAutoFit/>
          </a:bodyPr>
          <a:lstStyle/>
          <a:p>
            <a:r>
              <a:rPr lang="en-US" altLang="zh-TW" sz="5400" dirty="0" smtClean="0">
                <a:solidFill>
                  <a:srgbClr val="FF0000"/>
                </a:solidFill>
              </a:rPr>
              <a:t>3.</a:t>
            </a:r>
            <a:endParaRPr lang="zh-TW" altLang="en-US" sz="5400" dirty="0">
              <a:solidFill>
                <a:srgbClr val="FF0000"/>
              </a:solidFill>
            </a:endParaRPr>
          </a:p>
        </p:txBody>
      </p:sp>
      <p:sp>
        <p:nvSpPr>
          <p:cNvPr id="15" name="文字方塊 14"/>
          <p:cNvSpPr txBox="1"/>
          <p:nvPr/>
        </p:nvSpPr>
        <p:spPr>
          <a:xfrm>
            <a:off x="10950519" y="4506217"/>
            <a:ext cx="1244600" cy="923330"/>
          </a:xfrm>
          <a:prstGeom prst="rect">
            <a:avLst/>
          </a:prstGeom>
          <a:noFill/>
        </p:spPr>
        <p:txBody>
          <a:bodyPr wrap="square" rtlCol="0">
            <a:spAutoFit/>
          </a:bodyPr>
          <a:lstStyle/>
          <a:p>
            <a:r>
              <a:rPr lang="en-US" altLang="zh-TW" sz="5400" dirty="0" smtClean="0">
                <a:solidFill>
                  <a:srgbClr val="FF0000"/>
                </a:solidFill>
              </a:rPr>
              <a:t>4.</a:t>
            </a:r>
            <a:endParaRPr lang="zh-TW" altLang="en-US" sz="5400" dirty="0">
              <a:solidFill>
                <a:srgbClr val="FF0000"/>
              </a:solidFill>
            </a:endParaRPr>
          </a:p>
        </p:txBody>
      </p:sp>
    </p:spTree>
    <p:extLst>
      <p:ext uri="{BB962C8B-B14F-4D97-AF65-F5344CB8AC3E}">
        <p14:creationId xmlns:p14="http://schemas.microsoft.com/office/powerpoint/2010/main" val="170101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9869EF-DFD9-447C-8CC5-0C73182A9292}"/>
              </a:ext>
            </a:extLst>
          </p:cNvPr>
          <p:cNvSpPr>
            <a:spLocks noGrp="1"/>
          </p:cNvSpPr>
          <p:nvPr>
            <p:ph type="title"/>
          </p:nvPr>
        </p:nvSpPr>
        <p:spPr/>
        <p:txBody>
          <a:bodyPr/>
          <a:lstStyle/>
          <a:p>
            <a:r>
              <a:rPr lang="zh-TW" altLang="en-US" dirty="0"/>
              <a:t>主要原理</a:t>
            </a:r>
          </a:p>
        </p:txBody>
      </p:sp>
      <p:sp>
        <p:nvSpPr>
          <p:cNvPr id="3" name="內容版面配置區 2">
            <a:extLst>
              <a:ext uri="{FF2B5EF4-FFF2-40B4-BE49-F238E27FC236}">
                <a16:creationId xmlns:a16="http://schemas.microsoft.com/office/drawing/2014/main" id="{7ACC580D-7966-473D-903E-4C2A9088470D}"/>
              </a:ext>
            </a:extLst>
          </p:cNvPr>
          <p:cNvSpPr>
            <a:spLocks noGrp="1"/>
          </p:cNvSpPr>
          <p:nvPr>
            <p:ph idx="1"/>
          </p:nvPr>
        </p:nvSpPr>
        <p:spPr/>
        <p:txBody>
          <a:bodyPr/>
          <a:lstStyle/>
          <a:p>
            <a:r>
              <a:rPr lang="en-US" altLang="zh-TW" sz="3200" b="1" dirty="0" err="1"/>
              <a:t>Polyjet</a:t>
            </a:r>
            <a:r>
              <a:rPr lang="en-US" altLang="zh-TW" sz="3200" b="1" dirty="0"/>
              <a:t> </a:t>
            </a:r>
            <a:r>
              <a:rPr lang="zh-TW" altLang="en-US" sz="3200" b="1" dirty="0"/>
              <a:t>聚合物噴射成型</a:t>
            </a:r>
            <a:endParaRPr lang="zh-TW" altLang="en-US" sz="3200" dirty="0"/>
          </a:p>
          <a:p>
            <a:r>
              <a:rPr lang="en-US" altLang="zh-TW" sz="3200" b="1" dirty="0"/>
              <a:t>FDM </a:t>
            </a:r>
            <a:r>
              <a:rPr lang="zh-TW" altLang="en-US" sz="3200" b="1" dirty="0"/>
              <a:t>熱熔擠製成型</a:t>
            </a:r>
            <a:endParaRPr lang="zh-TW" altLang="en-US" sz="3200" dirty="0"/>
          </a:p>
          <a:p>
            <a:r>
              <a:rPr lang="en-US" altLang="zh-TW" sz="3200" b="1" dirty="0"/>
              <a:t>LOM </a:t>
            </a:r>
            <a:r>
              <a:rPr lang="zh-TW" altLang="en-US" sz="3200" b="1" dirty="0"/>
              <a:t>層壓物體製造成型</a:t>
            </a:r>
            <a:endParaRPr lang="zh-TW" altLang="en-US" sz="3200" dirty="0"/>
          </a:p>
          <a:p>
            <a:endParaRPr lang="zh-TW" altLang="en-US" dirty="0"/>
          </a:p>
        </p:txBody>
      </p:sp>
    </p:spTree>
    <p:extLst>
      <p:ext uri="{BB962C8B-B14F-4D97-AF65-F5344CB8AC3E}">
        <p14:creationId xmlns:p14="http://schemas.microsoft.com/office/powerpoint/2010/main" val="3370930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4289032" y="1493839"/>
            <a:ext cx="7458468" cy="4189412"/>
          </a:xfrm>
          <a:prstGeom prst="rect">
            <a:avLst/>
          </a:prstGeom>
        </p:spPr>
      </p:pic>
      <p:sp>
        <p:nvSpPr>
          <p:cNvPr id="2" name="標題 1"/>
          <p:cNvSpPr>
            <a:spLocks noGrp="1"/>
          </p:cNvSpPr>
          <p:nvPr>
            <p:ph type="title"/>
          </p:nvPr>
        </p:nvSpPr>
        <p:spPr/>
        <p:txBody>
          <a:bodyPr/>
          <a:lstStyle/>
          <a:p>
            <a:r>
              <a:rPr lang="zh-TW" altLang="en-US" b="1" dirty="0" smtClean="0"/>
              <a:t>基本圖形繪製 </a:t>
            </a:r>
            <a:r>
              <a:rPr lang="en-US" altLang="zh-TW" b="1" dirty="0" smtClean="0"/>
              <a:t>(</a:t>
            </a:r>
            <a:r>
              <a:rPr lang="zh-TW" altLang="en-US" b="1" dirty="0"/>
              <a:t>匯出</a:t>
            </a:r>
            <a:r>
              <a:rPr lang="en-US" altLang="zh-TW" b="1" dirty="0" smtClean="0"/>
              <a:t>)</a:t>
            </a:r>
            <a:endParaRPr lang="zh-TW" altLang="en-US" dirty="0"/>
          </a:p>
        </p:txBody>
      </p:sp>
      <p:sp>
        <p:nvSpPr>
          <p:cNvPr id="3" name="內容版面配置區 2"/>
          <p:cNvSpPr>
            <a:spLocks noGrp="1"/>
          </p:cNvSpPr>
          <p:nvPr>
            <p:ph idx="1"/>
          </p:nvPr>
        </p:nvSpPr>
        <p:spPr>
          <a:xfrm>
            <a:off x="534459" y="1493839"/>
            <a:ext cx="3323166" cy="3880773"/>
          </a:xfrm>
        </p:spPr>
        <p:txBody>
          <a:bodyPr>
            <a:noAutofit/>
          </a:bodyPr>
          <a:lstStyle/>
          <a:p>
            <a:r>
              <a:rPr lang="zh-TW" altLang="en-US" sz="3600" dirty="0"/>
              <a:t>繪製好後，</a:t>
            </a:r>
            <a:r>
              <a:rPr lang="zh-TW" altLang="en-US" sz="3600" dirty="0" smtClean="0"/>
              <a:t>按一下匯出，</a:t>
            </a:r>
            <a:r>
              <a:rPr lang="zh-TW" altLang="en-US" sz="3600" dirty="0"/>
              <a:t>就可將畫好的</a:t>
            </a:r>
            <a:r>
              <a:rPr lang="en-US" altLang="zh-TW" sz="3600" dirty="0"/>
              <a:t>3D</a:t>
            </a:r>
            <a:r>
              <a:rPr lang="zh-TW" altLang="en-US" sz="3600" dirty="0"/>
              <a:t>檔案</a:t>
            </a:r>
            <a:r>
              <a:rPr lang="zh-TW" altLang="en-US" sz="3600"/>
              <a:t>給</a:t>
            </a:r>
            <a:r>
              <a:rPr lang="zh-TW" altLang="en-US" sz="3600" smtClean="0"/>
              <a:t>下載。</a:t>
            </a:r>
            <a:endParaRPr lang="zh-TW" altLang="en-US" sz="7200" dirty="0"/>
          </a:p>
        </p:txBody>
      </p:sp>
      <p:sp>
        <p:nvSpPr>
          <p:cNvPr id="6" name="橢圓 5"/>
          <p:cNvSpPr/>
          <p:nvPr/>
        </p:nvSpPr>
        <p:spPr>
          <a:xfrm>
            <a:off x="10485496" y="1365249"/>
            <a:ext cx="558800" cy="627061"/>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
        <p:nvSpPr>
          <p:cNvPr id="7" name="橢圓 6"/>
          <p:cNvSpPr/>
          <p:nvPr/>
        </p:nvSpPr>
        <p:spPr>
          <a:xfrm>
            <a:off x="6637396" y="3338975"/>
            <a:ext cx="558800" cy="627061"/>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TW" altLang="en-US"/>
          </a:p>
        </p:txBody>
      </p:sp>
    </p:spTree>
    <p:extLst>
      <p:ext uri="{BB962C8B-B14F-4D97-AF65-F5344CB8AC3E}">
        <p14:creationId xmlns:p14="http://schemas.microsoft.com/office/powerpoint/2010/main" val="2607725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60FCE5-E468-4849-83D5-731112F02F77}"/>
              </a:ext>
            </a:extLst>
          </p:cNvPr>
          <p:cNvSpPr>
            <a:spLocks noGrp="1"/>
          </p:cNvSpPr>
          <p:nvPr>
            <p:ph type="title"/>
          </p:nvPr>
        </p:nvSpPr>
        <p:spPr/>
        <p:txBody>
          <a:bodyPr/>
          <a:lstStyle/>
          <a:p>
            <a:r>
              <a:rPr lang="zh-TW" altLang="en-US" dirty="0"/>
              <a:t>參考資料</a:t>
            </a:r>
          </a:p>
        </p:txBody>
      </p:sp>
      <p:sp>
        <p:nvSpPr>
          <p:cNvPr id="3" name="內容版面配置區 2">
            <a:extLst>
              <a:ext uri="{FF2B5EF4-FFF2-40B4-BE49-F238E27FC236}">
                <a16:creationId xmlns:a16="http://schemas.microsoft.com/office/drawing/2014/main" id="{037CB178-CE6A-4DEF-A1D7-FA5B8C4909B0}"/>
              </a:ext>
            </a:extLst>
          </p:cNvPr>
          <p:cNvSpPr>
            <a:spLocks noGrp="1"/>
          </p:cNvSpPr>
          <p:nvPr>
            <p:ph idx="1"/>
          </p:nvPr>
        </p:nvSpPr>
        <p:spPr/>
        <p:txBody>
          <a:bodyPr/>
          <a:lstStyle/>
          <a:p>
            <a:r>
              <a:rPr lang="en-US" altLang="zh-TW" dirty="0">
                <a:hlinkClick r:id="rId2"/>
              </a:rPr>
              <a:t>https://www.git.com.tw/dm_download.php?id=11</a:t>
            </a:r>
            <a:endParaRPr lang="en-US" altLang="zh-TW" dirty="0"/>
          </a:p>
          <a:p>
            <a:r>
              <a:rPr lang="en-US" altLang="zh-TW" dirty="0">
                <a:hlinkClick r:id="rId3"/>
              </a:rPr>
              <a:t>https://zh.wikipedia.org/wiki/3D%E6%89%93%E5%8D%B0#cite_note-Auto3D-41-83</a:t>
            </a:r>
            <a:endParaRPr lang="en-US" altLang="zh-TW" dirty="0"/>
          </a:p>
          <a:p>
            <a:r>
              <a:rPr lang="en-US" altLang="zh-TW" dirty="0">
                <a:hlinkClick r:id="rId4"/>
              </a:rPr>
              <a:t>https://3dmart.com.tw/tutorials/comparing-fff-sla-and-sls-technologies</a:t>
            </a:r>
            <a:endParaRPr lang="en-US" altLang="zh-TW" dirty="0"/>
          </a:p>
          <a:p>
            <a:r>
              <a:rPr lang="en-US" altLang="zh-TW" dirty="0">
                <a:hlinkClick r:id="rId5"/>
              </a:rPr>
              <a:t>https://sites.google.com/site/hunzhi/life-tec/shou-chuang-bang-3d-hui-tu-tinkercad</a:t>
            </a:r>
            <a:endParaRPr lang="en-US" altLang="zh-TW" dirty="0"/>
          </a:p>
          <a:p>
            <a:r>
              <a:rPr lang="en-US" altLang="zh-TW" dirty="0">
                <a:hlinkClick r:id="rId6"/>
              </a:rPr>
              <a:t>https://www.youtube.com/watch?v=p0UJoM6cUdE&amp;t=10s</a:t>
            </a:r>
            <a:endParaRPr lang="en-US" altLang="zh-TW" dirty="0"/>
          </a:p>
          <a:p>
            <a:r>
              <a:rPr lang="en-US" altLang="zh-TW" dirty="0">
                <a:hlinkClick r:id="rId7"/>
              </a:rPr>
              <a:t>https://www.youtube.com/watch?v=SpqqePemMJM</a:t>
            </a:r>
            <a:endParaRPr lang="zh-TW" altLang="en-US" dirty="0"/>
          </a:p>
        </p:txBody>
      </p:sp>
    </p:spTree>
    <p:extLst>
      <p:ext uri="{BB962C8B-B14F-4D97-AF65-F5344CB8AC3E}">
        <p14:creationId xmlns:p14="http://schemas.microsoft.com/office/powerpoint/2010/main" val="2140439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9869EF-DFD9-447C-8CC5-0C73182A9292}"/>
              </a:ext>
            </a:extLst>
          </p:cNvPr>
          <p:cNvSpPr>
            <a:spLocks noGrp="1"/>
          </p:cNvSpPr>
          <p:nvPr>
            <p:ph type="title"/>
          </p:nvPr>
        </p:nvSpPr>
        <p:spPr/>
        <p:txBody>
          <a:bodyPr/>
          <a:lstStyle/>
          <a:p>
            <a:r>
              <a:rPr lang="zh-TW" altLang="en-US" dirty="0"/>
              <a:t>主要原理</a:t>
            </a:r>
            <a:r>
              <a:rPr lang="en-US" altLang="zh-TW" dirty="0"/>
              <a:t>-</a:t>
            </a:r>
            <a:r>
              <a:rPr lang="en-US" altLang="zh-TW" b="1" dirty="0" err="1"/>
              <a:t>Polyjet</a:t>
            </a:r>
            <a:r>
              <a:rPr lang="en-US" altLang="zh-TW" b="1" dirty="0"/>
              <a:t> </a:t>
            </a:r>
            <a:r>
              <a:rPr lang="zh-TW" altLang="en-US" b="1" dirty="0"/>
              <a:t>聚合物噴射成型</a:t>
            </a:r>
            <a:r>
              <a:rPr lang="zh-TW" altLang="en-US" dirty="0"/>
              <a:t/>
            </a:r>
            <a:br>
              <a:rPr lang="zh-TW" altLang="en-US" dirty="0"/>
            </a:br>
            <a:endParaRPr lang="zh-TW" altLang="en-US" dirty="0"/>
          </a:p>
        </p:txBody>
      </p:sp>
      <p:sp>
        <p:nvSpPr>
          <p:cNvPr id="3" name="內容版面配置區 2">
            <a:extLst>
              <a:ext uri="{FF2B5EF4-FFF2-40B4-BE49-F238E27FC236}">
                <a16:creationId xmlns:a16="http://schemas.microsoft.com/office/drawing/2014/main" id="{7ACC580D-7966-473D-903E-4C2A9088470D}"/>
              </a:ext>
            </a:extLst>
          </p:cNvPr>
          <p:cNvSpPr>
            <a:spLocks noGrp="1"/>
          </p:cNvSpPr>
          <p:nvPr>
            <p:ph idx="1"/>
          </p:nvPr>
        </p:nvSpPr>
        <p:spPr>
          <a:xfrm>
            <a:off x="677334" y="1488613"/>
            <a:ext cx="8596668" cy="3880773"/>
          </a:xfrm>
        </p:spPr>
        <p:txBody>
          <a:bodyPr>
            <a:normAutofit/>
          </a:bodyPr>
          <a:lstStyle/>
          <a:p>
            <a:r>
              <a:rPr lang="en-US" altLang="zh-TW" sz="2400" dirty="0"/>
              <a:t>3D</a:t>
            </a:r>
            <a:r>
              <a:rPr lang="zh-TW" altLang="en-US" sz="2400" dirty="0"/>
              <a:t>列印原理：類似噴墨印表機列印原理，材料為光敏樹脂，噴頭將樹脂噴印在列印範圍，再用紫外光照射固化，反覆層層堆疊成型。</a:t>
            </a:r>
            <a:endParaRPr lang="en-US" altLang="zh-TW" sz="2400" dirty="0"/>
          </a:p>
          <a:p>
            <a:r>
              <a:rPr lang="zh-TW" altLang="en-US" sz="2400" dirty="0"/>
              <a:t>優勢：多噴頭列印能實現同時列印軟、硬複合材質材料，並支援全彩列印。</a:t>
            </a:r>
            <a:endParaRPr lang="en-US" altLang="zh-TW" sz="2400" dirty="0"/>
          </a:p>
          <a:p>
            <a:r>
              <a:rPr lang="zh-TW" altLang="en-US" sz="2400" dirty="0"/>
              <a:t>應用推薦：外觀驗證、表面精細或複雜的零件需求。</a:t>
            </a:r>
            <a:endParaRPr lang="en-US" altLang="zh-TW" sz="2400" dirty="0"/>
          </a:p>
          <a:p>
            <a:r>
              <a:rPr lang="zh-TW" altLang="en-US" sz="2400" dirty="0"/>
              <a:t>應用機款：</a:t>
            </a:r>
            <a:r>
              <a:rPr lang="en-US" altLang="zh-TW" sz="2400" dirty="0">
                <a:hlinkClick r:id="rId2"/>
              </a:rPr>
              <a:t>Stratasys </a:t>
            </a:r>
            <a:r>
              <a:rPr lang="en-US" altLang="zh-TW" sz="2400" dirty="0" err="1">
                <a:hlinkClick r:id="rId2"/>
              </a:rPr>
              <a:t>Polyjet</a:t>
            </a:r>
            <a:r>
              <a:rPr lang="zh-TW" altLang="en-US" sz="2400" dirty="0">
                <a:hlinkClick r:id="rId2"/>
              </a:rPr>
              <a:t>系列</a:t>
            </a:r>
            <a:endParaRPr lang="zh-TW" altLang="en-US" sz="2400" dirty="0"/>
          </a:p>
        </p:txBody>
      </p:sp>
      <p:pic>
        <p:nvPicPr>
          <p:cNvPr id="1026" name="Picture 2" descr="Polyjet 3D列印原理介紹">
            <a:extLst>
              <a:ext uri="{FF2B5EF4-FFF2-40B4-BE49-F238E27FC236}">
                <a16:creationId xmlns:a16="http://schemas.microsoft.com/office/drawing/2014/main" id="{91F58CAB-B7C7-4763-946E-158A3F916F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0604" y="408351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874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9869EF-DFD9-447C-8CC5-0C73182A9292}"/>
              </a:ext>
            </a:extLst>
          </p:cNvPr>
          <p:cNvSpPr>
            <a:spLocks noGrp="1"/>
          </p:cNvSpPr>
          <p:nvPr>
            <p:ph type="title"/>
          </p:nvPr>
        </p:nvSpPr>
        <p:spPr/>
        <p:txBody>
          <a:bodyPr>
            <a:normAutofit/>
          </a:bodyPr>
          <a:lstStyle/>
          <a:p>
            <a:r>
              <a:rPr lang="zh-TW" altLang="en-US" dirty="0"/>
              <a:t>主要原理</a:t>
            </a:r>
            <a:r>
              <a:rPr lang="en-US" altLang="zh-TW" dirty="0"/>
              <a:t>-</a:t>
            </a:r>
            <a:r>
              <a:rPr lang="en-US" altLang="zh-TW" b="1" dirty="0"/>
              <a:t>FDM </a:t>
            </a:r>
            <a:r>
              <a:rPr lang="zh-TW" altLang="en-US" b="1" dirty="0"/>
              <a:t>熱熔擠製成型</a:t>
            </a:r>
            <a:r>
              <a:rPr lang="zh-TW" altLang="en-US" dirty="0"/>
              <a:t/>
            </a:r>
            <a:br>
              <a:rPr lang="zh-TW" altLang="en-US" dirty="0"/>
            </a:br>
            <a:endParaRPr lang="zh-TW" altLang="en-US" dirty="0"/>
          </a:p>
        </p:txBody>
      </p:sp>
      <p:sp>
        <p:nvSpPr>
          <p:cNvPr id="3" name="內容版面配置區 2">
            <a:extLst>
              <a:ext uri="{FF2B5EF4-FFF2-40B4-BE49-F238E27FC236}">
                <a16:creationId xmlns:a16="http://schemas.microsoft.com/office/drawing/2014/main" id="{7ACC580D-7966-473D-903E-4C2A9088470D}"/>
              </a:ext>
            </a:extLst>
          </p:cNvPr>
          <p:cNvSpPr>
            <a:spLocks noGrp="1"/>
          </p:cNvSpPr>
          <p:nvPr>
            <p:ph idx="1"/>
          </p:nvPr>
        </p:nvSpPr>
        <p:spPr>
          <a:xfrm>
            <a:off x="677334" y="1488613"/>
            <a:ext cx="8596668" cy="3880773"/>
          </a:xfrm>
        </p:spPr>
        <p:txBody>
          <a:bodyPr>
            <a:normAutofit/>
          </a:bodyPr>
          <a:lstStyle/>
          <a:p>
            <a:r>
              <a:rPr lang="en-US" altLang="zh-TW" sz="2400" dirty="0"/>
              <a:t>3D</a:t>
            </a:r>
            <a:r>
              <a:rPr lang="zh-TW" altLang="en-US" sz="2400" dirty="0"/>
              <a:t>列印原理：像擠牙膏方式，將線狀材料透過加熱噴頭擠出在預定路徑與列印範圍內層層堆疊、冷卻並固化完成。</a:t>
            </a:r>
          </a:p>
          <a:p>
            <a:r>
              <a:rPr lang="zh-TW" altLang="en-US" sz="2400" dirty="0"/>
              <a:t>優勢：材料多具耐用、堅固的工程性能，如</a:t>
            </a:r>
            <a:r>
              <a:rPr lang="en-US" altLang="zh-TW" sz="2400" dirty="0"/>
              <a:t>ABS</a:t>
            </a:r>
            <a:r>
              <a:rPr lang="zh-TW" altLang="en-US" sz="2400" dirty="0"/>
              <a:t>、</a:t>
            </a:r>
            <a:r>
              <a:rPr lang="en-US" altLang="zh-TW" sz="2400" dirty="0"/>
              <a:t>PC</a:t>
            </a:r>
            <a:r>
              <a:rPr lang="zh-TW" altLang="en-US" sz="2400" dirty="0"/>
              <a:t>、</a:t>
            </a:r>
            <a:r>
              <a:rPr lang="en-US" altLang="zh-TW" sz="2400" dirty="0"/>
              <a:t>PLA</a:t>
            </a:r>
            <a:r>
              <a:rPr lang="zh-TW" altLang="en-US" sz="2400" dirty="0"/>
              <a:t>等。</a:t>
            </a:r>
          </a:p>
          <a:p>
            <a:r>
              <a:rPr lang="zh-TW" altLang="en-US" sz="2400" dirty="0"/>
              <a:t>應用推薦：有組裝、測試的模型需求。</a:t>
            </a:r>
          </a:p>
          <a:p>
            <a:r>
              <a:rPr lang="zh-TW" altLang="en-US" sz="2400" dirty="0"/>
              <a:t>應用機款：</a:t>
            </a:r>
            <a:r>
              <a:rPr lang="en-US" altLang="zh-TW" sz="2400" dirty="0">
                <a:hlinkClick r:id="rId2">
                  <a:extLst>
                    <a:ext uri="{A12FA001-AC4F-418D-AE19-62706E023703}">
                      <ahyp:hlinkClr xmlns="" xmlns:ahyp="http://schemas.microsoft.com/office/drawing/2018/hyperlinkcolor" val="tx"/>
                    </a:ext>
                  </a:extLst>
                </a:hlinkClick>
              </a:rPr>
              <a:t>Stratasys FDM</a:t>
            </a:r>
            <a:r>
              <a:rPr lang="zh-TW" altLang="en-US" sz="2400" dirty="0">
                <a:hlinkClick r:id="rId2">
                  <a:extLst>
                    <a:ext uri="{A12FA001-AC4F-418D-AE19-62706E023703}">
                      <ahyp:hlinkClr xmlns="" xmlns:ahyp="http://schemas.microsoft.com/office/drawing/2018/hyperlinkcolor" val="tx"/>
                    </a:ext>
                  </a:extLst>
                </a:hlinkClick>
              </a:rPr>
              <a:t>系列</a:t>
            </a:r>
            <a:r>
              <a:rPr lang="zh-TW" altLang="en-US" sz="2400" dirty="0"/>
              <a:t>、</a:t>
            </a:r>
            <a:r>
              <a:rPr lang="en-US" altLang="zh-TW" sz="2400" dirty="0" err="1">
                <a:hlinkClick r:id="rId3">
                  <a:extLst>
                    <a:ext uri="{A12FA001-AC4F-418D-AE19-62706E023703}">
                      <ahyp:hlinkClr xmlns="" xmlns:ahyp="http://schemas.microsoft.com/office/drawing/2018/hyperlinkcolor" val="tx"/>
                    </a:ext>
                  </a:extLst>
                </a:hlinkClick>
              </a:rPr>
              <a:t>Makerbot</a:t>
            </a:r>
            <a:endParaRPr lang="zh-TW" altLang="en-US" sz="2400" dirty="0"/>
          </a:p>
        </p:txBody>
      </p:sp>
      <p:pic>
        <p:nvPicPr>
          <p:cNvPr id="2050" name="Picture 2" descr="Stratasys FDM 3D列印原理介紹">
            <a:extLst>
              <a:ext uri="{FF2B5EF4-FFF2-40B4-BE49-F238E27FC236}">
                <a16:creationId xmlns:a16="http://schemas.microsoft.com/office/drawing/2014/main" id="{A0A21B58-C34B-4DED-B8C2-9EF541BA15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5543" y="3943933"/>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kerbot FDM 3D列印原理介紹">
            <a:extLst>
              <a:ext uri="{FF2B5EF4-FFF2-40B4-BE49-F238E27FC236}">
                <a16:creationId xmlns:a16="http://schemas.microsoft.com/office/drawing/2014/main" id="{CAA4F7AB-6C3A-4370-8AED-DDAF943EFAE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97895" y="3943933"/>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95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9869EF-DFD9-447C-8CC5-0C73182A9292}"/>
              </a:ext>
            </a:extLst>
          </p:cNvPr>
          <p:cNvSpPr>
            <a:spLocks noGrp="1"/>
          </p:cNvSpPr>
          <p:nvPr>
            <p:ph type="title"/>
          </p:nvPr>
        </p:nvSpPr>
        <p:spPr/>
        <p:txBody>
          <a:bodyPr>
            <a:normAutofit/>
          </a:bodyPr>
          <a:lstStyle/>
          <a:p>
            <a:r>
              <a:rPr lang="zh-TW" altLang="en-US" dirty="0"/>
              <a:t>主要原理</a:t>
            </a:r>
            <a:r>
              <a:rPr lang="en-US" altLang="zh-TW" dirty="0"/>
              <a:t>-</a:t>
            </a:r>
            <a:r>
              <a:rPr lang="en-US" altLang="zh-TW" b="1" dirty="0"/>
              <a:t>LOM </a:t>
            </a:r>
            <a:r>
              <a:rPr lang="zh-TW" altLang="en-US" b="1" dirty="0"/>
              <a:t>層壓物體製造成型</a:t>
            </a:r>
            <a:br>
              <a:rPr lang="zh-TW" altLang="en-US" b="1" dirty="0"/>
            </a:br>
            <a:endParaRPr lang="zh-TW" altLang="en-US" dirty="0"/>
          </a:p>
        </p:txBody>
      </p:sp>
      <p:sp>
        <p:nvSpPr>
          <p:cNvPr id="3" name="內容版面配置區 2">
            <a:extLst>
              <a:ext uri="{FF2B5EF4-FFF2-40B4-BE49-F238E27FC236}">
                <a16:creationId xmlns:a16="http://schemas.microsoft.com/office/drawing/2014/main" id="{7ACC580D-7966-473D-903E-4C2A9088470D}"/>
              </a:ext>
            </a:extLst>
          </p:cNvPr>
          <p:cNvSpPr>
            <a:spLocks noGrp="1"/>
          </p:cNvSpPr>
          <p:nvPr>
            <p:ph idx="1"/>
          </p:nvPr>
        </p:nvSpPr>
        <p:spPr>
          <a:xfrm>
            <a:off x="677334" y="1488613"/>
            <a:ext cx="8596668" cy="3880773"/>
          </a:xfrm>
        </p:spPr>
        <p:txBody>
          <a:bodyPr>
            <a:normAutofit/>
          </a:bodyPr>
          <a:lstStyle/>
          <a:p>
            <a:r>
              <a:rPr lang="en-US" altLang="zh-TW" dirty="0"/>
              <a:t>3D</a:t>
            </a:r>
            <a:r>
              <a:rPr lang="zh-TW" altLang="en-US" dirty="0"/>
              <a:t>列印原理：可供</a:t>
            </a:r>
            <a:r>
              <a:rPr lang="en-US" altLang="zh-TW" dirty="0"/>
              <a:t>3D</a:t>
            </a:r>
            <a:r>
              <a:rPr lang="zh-TW" altLang="en-US" dirty="0"/>
              <a:t>列印的材料有紙、塑料膜等，片材表面先塗上一層熱熔膠進行切割，送料機再送新一層片材疊加上去後熱壓使之與上一片黏合，再重複進行切割、黏合成型。</a:t>
            </a:r>
            <a:r>
              <a:rPr lang="zh-TW" altLang="en-US" sz="2400" dirty="0"/>
              <a:t/>
            </a:r>
            <a:br>
              <a:rPr lang="zh-TW" altLang="en-US" sz="2400" dirty="0"/>
            </a:br>
            <a:r>
              <a:rPr lang="zh-TW" altLang="en-US" dirty="0"/>
              <a:t>優勢：只需切割零件輪廓、無須設計和構建支撐結構，成型速度較快。</a:t>
            </a:r>
            <a:r>
              <a:rPr lang="zh-TW" altLang="en-US" sz="2400" dirty="0"/>
              <a:t/>
            </a:r>
            <a:br>
              <a:rPr lang="zh-TW" altLang="en-US" sz="2400" dirty="0"/>
            </a:br>
            <a:r>
              <a:rPr lang="zh-TW" altLang="en-US" dirty="0"/>
              <a:t>應用推薦：結構較簡單之物件。</a:t>
            </a:r>
            <a:r>
              <a:rPr lang="zh-TW" altLang="en-US" sz="2400" dirty="0"/>
              <a:t/>
            </a:r>
            <a:br>
              <a:rPr lang="zh-TW" altLang="en-US" sz="2400" dirty="0"/>
            </a:br>
            <a:r>
              <a:rPr lang="zh-TW" altLang="en-US" dirty="0"/>
              <a:t>應用機款：</a:t>
            </a:r>
            <a:r>
              <a:rPr lang="en-US" altLang="zh-TW" dirty="0" err="1">
                <a:hlinkClick r:id="rId3"/>
              </a:rPr>
              <a:t>Mcor</a:t>
            </a:r>
            <a:r>
              <a:rPr lang="en-US" altLang="zh-TW" dirty="0">
                <a:hlinkClick r:id="rId3"/>
              </a:rPr>
              <a:t> </a:t>
            </a:r>
            <a:r>
              <a:rPr lang="en-US" altLang="zh-TW" dirty="0" err="1">
                <a:hlinkClick r:id="rId3"/>
              </a:rPr>
              <a:t>ArkePro</a:t>
            </a:r>
            <a:endParaRPr lang="zh-TW" altLang="en-US" sz="2400" dirty="0"/>
          </a:p>
        </p:txBody>
      </p:sp>
      <p:pic>
        <p:nvPicPr>
          <p:cNvPr id="4" name="線上媒體 3" title="Mcor ARKe 桌上型全彩3D列印_功能介紹">
            <a:hlinkClick r:id="" action="ppaction://media"/>
            <a:extLst>
              <a:ext uri="{FF2B5EF4-FFF2-40B4-BE49-F238E27FC236}">
                <a16:creationId xmlns:a16="http://schemas.microsoft.com/office/drawing/2014/main" id="{1C571C9F-33B3-41C6-B862-A79C95233668}"/>
              </a:ext>
            </a:extLst>
          </p:cNvPr>
          <p:cNvPicPr>
            <a:picLocks noRot="1" noChangeAspect="1"/>
          </p:cNvPicPr>
          <p:nvPr>
            <a:videoFile r:link="rId1"/>
          </p:nvPr>
        </p:nvPicPr>
        <p:blipFill>
          <a:blip r:embed="rId4"/>
          <a:stretch>
            <a:fillRect/>
          </a:stretch>
        </p:blipFill>
        <p:spPr>
          <a:xfrm>
            <a:off x="4453153" y="3102428"/>
            <a:ext cx="5382729" cy="3027785"/>
          </a:xfrm>
          <a:prstGeom prst="rect">
            <a:avLst/>
          </a:prstGeom>
        </p:spPr>
      </p:pic>
    </p:spTree>
    <p:extLst>
      <p:ext uri="{BB962C8B-B14F-4D97-AF65-F5344CB8AC3E}">
        <p14:creationId xmlns:p14="http://schemas.microsoft.com/office/powerpoint/2010/main" val="3873782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p>
        </p:txBody>
      </p:sp>
      <p:graphicFrame>
        <p:nvGraphicFramePr>
          <p:cNvPr id="4" name="內容版面配置區 3">
            <a:extLst>
              <a:ext uri="{FF2B5EF4-FFF2-40B4-BE49-F238E27FC236}">
                <a16:creationId xmlns:a16="http://schemas.microsoft.com/office/drawing/2014/main" id="{A7C476F4-8AF6-473A-9E31-D18474CAFD46}"/>
              </a:ext>
            </a:extLst>
          </p:cNvPr>
          <p:cNvGraphicFramePr>
            <a:graphicFrameLocks noGrp="1"/>
          </p:cNvGraphicFramePr>
          <p:nvPr>
            <p:ph idx="1"/>
            <p:extLst>
              <p:ext uri="{D42A27DB-BD31-4B8C-83A1-F6EECF244321}">
                <p14:modId xmlns:p14="http://schemas.microsoft.com/office/powerpoint/2010/main" val="966507552"/>
              </p:ext>
            </p:extLst>
          </p:nvPr>
        </p:nvGraphicFramePr>
        <p:xfrm>
          <a:off x="827153" y="1046164"/>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4788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建模</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r>
              <a:rPr lang="en-US" altLang="zh-TW" sz="2400" dirty="0"/>
              <a:t>3D</a:t>
            </a:r>
            <a:r>
              <a:rPr lang="zh-TW" altLang="en-US" sz="2400" dirty="0"/>
              <a:t>列印模型可以使用</a:t>
            </a:r>
            <a:r>
              <a:rPr lang="zh-TW" altLang="en-US" sz="2400" dirty="0">
                <a:hlinkClick r:id="rId2" tooltip="電腦輔助設計"/>
              </a:rPr>
              <a:t>電腦輔助設計</a:t>
            </a:r>
            <a:r>
              <a:rPr lang="zh-TW" altLang="en-US" sz="2400" dirty="0"/>
              <a:t>軟體包或</a:t>
            </a:r>
            <a:r>
              <a:rPr lang="zh-TW" altLang="en-US" sz="2400" dirty="0">
                <a:hlinkClick r:id="rId3" tooltip="三維掃描儀"/>
              </a:rPr>
              <a:t>三維掃描器</a:t>
            </a:r>
            <a:r>
              <a:rPr lang="zh-TW" altLang="en-US" sz="2400" dirty="0"/>
              <a:t>生成。手動搜集製作</a:t>
            </a:r>
            <a:r>
              <a:rPr lang="en-US" altLang="zh-TW" sz="2400" dirty="0"/>
              <a:t>3D</a:t>
            </a:r>
            <a:r>
              <a:rPr lang="zh-TW" altLang="en-US" sz="2400" dirty="0"/>
              <a:t>圖像所需的幾何資料過程同雕塑等造型藝術類似。通過</a:t>
            </a:r>
            <a:r>
              <a:rPr lang="en-US" altLang="zh-TW" sz="2400" dirty="0"/>
              <a:t>3D</a:t>
            </a:r>
            <a:r>
              <a:rPr lang="zh-TW" altLang="en-US" sz="2400" dirty="0"/>
              <a:t>掃描，可以生成關於真實物體的形狀、外表等的電子資料並進行分析。以</a:t>
            </a:r>
            <a:r>
              <a:rPr lang="en-US" altLang="zh-TW" sz="2400" dirty="0"/>
              <a:t>3D</a:t>
            </a:r>
            <a:r>
              <a:rPr lang="zh-TW" altLang="en-US" sz="2400" dirty="0"/>
              <a:t>掃描得到的資料為基礎，就可以生成被掃描物體的三維電腦模型。</a:t>
            </a:r>
            <a:endParaRPr lang="en-US" altLang="zh-TW" sz="2400" dirty="0"/>
          </a:p>
          <a:p>
            <a:r>
              <a:rPr lang="zh-TW" altLang="en-US" sz="2400" dirty="0"/>
              <a:t>無論使用哪種</a:t>
            </a:r>
            <a:r>
              <a:rPr lang="en-US" altLang="zh-TW" sz="2400" dirty="0"/>
              <a:t>3D</a:t>
            </a:r>
            <a:r>
              <a:rPr lang="zh-TW" altLang="en-US" sz="2400" dirty="0"/>
              <a:t>建模軟體，生成的</a:t>
            </a:r>
            <a:r>
              <a:rPr lang="en-US" altLang="zh-TW" sz="2400" dirty="0"/>
              <a:t>3D</a:t>
            </a:r>
            <a:r>
              <a:rPr lang="zh-TW" altLang="en-US" sz="2400" dirty="0"/>
              <a:t>模型（通常為</a:t>
            </a:r>
            <a:r>
              <a:rPr lang="en-US" altLang="zh-TW" sz="2400" dirty="0"/>
              <a:t>.</a:t>
            </a:r>
            <a:r>
              <a:rPr lang="en-US" altLang="zh-TW" sz="2400" dirty="0" err="1"/>
              <a:t>skp</a:t>
            </a:r>
            <a:r>
              <a:rPr lang="zh-TW" altLang="en-US" sz="2400" dirty="0"/>
              <a:t>、</a:t>
            </a:r>
            <a:r>
              <a:rPr lang="en-US" altLang="zh-TW" sz="2400" dirty="0"/>
              <a:t>.</a:t>
            </a:r>
            <a:r>
              <a:rPr lang="en-US" altLang="zh-TW" sz="2400" dirty="0" err="1"/>
              <a:t>dae</a:t>
            </a:r>
            <a:r>
              <a:rPr lang="zh-TW" altLang="en-US" sz="2400" dirty="0"/>
              <a:t>、</a:t>
            </a:r>
            <a:r>
              <a:rPr lang="en-US" altLang="zh-TW" sz="2400" dirty="0"/>
              <a:t>.3ds</a:t>
            </a:r>
            <a:r>
              <a:rPr lang="zh-TW" altLang="en-US" sz="2400" dirty="0"/>
              <a:t>或其它格式）都需要轉換成</a:t>
            </a:r>
            <a:r>
              <a:rPr lang="en-US" altLang="zh-TW" sz="2400" dirty="0"/>
              <a:t>.STL</a:t>
            </a:r>
            <a:r>
              <a:rPr lang="zh-TW" altLang="en-US" sz="2400" dirty="0"/>
              <a:t>或</a:t>
            </a:r>
            <a:r>
              <a:rPr lang="en-US" altLang="zh-TW" sz="2400" dirty="0"/>
              <a:t>.OBJ</a:t>
            </a:r>
            <a:r>
              <a:rPr lang="zh-TW" altLang="en-US" sz="2400" dirty="0"/>
              <a:t>這類印表機可以讀取的格式。</a:t>
            </a:r>
          </a:p>
          <a:p>
            <a:r>
              <a:rPr lang="zh-TW" altLang="en-US" sz="2400" dirty="0"/>
              <a:t>無論是手動還是自動生成</a:t>
            </a:r>
            <a:r>
              <a:rPr lang="en-US" altLang="zh-TW" sz="2400" dirty="0"/>
              <a:t>3D</a:t>
            </a:r>
            <a:r>
              <a:rPr lang="zh-TW" altLang="en-US" sz="2400" dirty="0"/>
              <a:t>模型，對一般的消費者來說難度較大。這促進了最近幾年</a:t>
            </a:r>
            <a:r>
              <a:rPr lang="en-US" altLang="zh-TW" sz="2400" dirty="0"/>
              <a:t>3D</a:t>
            </a:r>
            <a:r>
              <a:rPr lang="zh-TW" altLang="en-US" sz="2400" dirty="0"/>
              <a:t>列印公司的形成。其中比較有名的有 </a:t>
            </a:r>
            <a:r>
              <a:rPr lang="en-US" altLang="zh-TW" sz="2400" dirty="0" err="1"/>
              <a:t>Shapeways</a:t>
            </a:r>
            <a:r>
              <a:rPr lang="zh-TW" altLang="en-US" sz="2400" dirty="0"/>
              <a:t>、</a:t>
            </a:r>
            <a:r>
              <a:rPr lang="en-US" altLang="zh-TW" sz="2400" dirty="0" err="1"/>
              <a:t>Thingiverse</a:t>
            </a:r>
            <a:r>
              <a:rPr lang="zh-TW" altLang="en-US" sz="2400" dirty="0"/>
              <a:t>、</a:t>
            </a:r>
            <a:r>
              <a:rPr lang="en-US" altLang="zh-TW" sz="2400" dirty="0" err="1"/>
              <a:t>MyMiniFactory</a:t>
            </a:r>
            <a:r>
              <a:rPr lang="en-US" altLang="zh-TW" sz="2400" dirty="0"/>
              <a:t> </a:t>
            </a:r>
            <a:r>
              <a:rPr lang="zh-TW" altLang="en-US" sz="2400" dirty="0"/>
              <a:t>和 </a:t>
            </a:r>
            <a:r>
              <a:rPr lang="en-US" altLang="zh-TW" sz="2400" dirty="0" err="1"/>
              <a:t>Threeding</a:t>
            </a:r>
            <a:r>
              <a:rPr lang="zh-TW" altLang="en-US" sz="2400" dirty="0"/>
              <a:t>。</a:t>
            </a:r>
          </a:p>
          <a:p>
            <a:pPr marL="0" indent="0">
              <a:buNone/>
            </a:pPr>
            <a:endParaRPr lang="zh-TW" altLang="en-US" dirty="0"/>
          </a:p>
        </p:txBody>
      </p:sp>
    </p:spTree>
    <p:extLst>
      <p:ext uri="{BB962C8B-B14F-4D97-AF65-F5344CB8AC3E}">
        <p14:creationId xmlns:p14="http://schemas.microsoft.com/office/powerpoint/2010/main" val="2168761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53D2A2-2827-4C2E-8B34-B1306950B407}"/>
              </a:ext>
            </a:extLst>
          </p:cNvPr>
          <p:cNvSpPr>
            <a:spLocks noGrp="1"/>
          </p:cNvSpPr>
          <p:nvPr>
            <p:ph type="title"/>
          </p:nvPr>
        </p:nvSpPr>
        <p:spPr/>
        <p:txBody>
          <a:bodyPr/>
          <a:lstStyle/>
          <a:p>
            <a:r>
              <a:rPr lang="en-US" altLang="zh-TW" dirty="0"/>
              <a:t>3D</a:t>
            </a:r>
            <a:r>
              <a:rPr lang="zh-TW" altLang="en-US" dirty="0"/>
              <a:t>列印產出的流程</a:t>
            </a:r>
            <a:r>
              <a:rPr lang="en-US" altLang="zh-TW" dirty="0"/>
              <a:t>-</a:t>
            </a:r>
            <a:r>
              <a:rPr lang="zh-TW" altLang="en-US" dirty="0"/>
              <a:t>建模</a:t>
            </a:r>
          </a:p>
        </p:txBody>
      </p:sp>
      <p:sp>
        <p:nvSpPr>
          <p:cNvPr id="3" name="內容版面配置區 2">
            <a:extLst>
              <a:ext uri="{FF2B5EF4-FFF2-40B4-BE49-F238E27FC236}">
                <a16:creationId xmlns:a16="http://schemas.microsoft.com/office/drawing/2014/main" id="{2DA7321C-3FFD-43DF-855F-8013647F502B}"/>
              </a:ext>
            </a:extLst>
          </p:cNvPr>
          <p:cNvSpPr>
            <a:spLocks noGrp="1"/>
          </p:cNvSpPr>
          <p:nvPr>
            <p:ph idx="1"/>
          </p:nvPr>
        </p:nvSpPr>
        <p:spPr>
          <a:xfrm>
            <a:off x="556036" y="1488613"/>
            <a:ext cx="8596668" cy="4759787"/>
          </a:xfrm>
        </p:spPr>
        <p:txBody>
          <a:bodyPr>
            <a:normAutofit/>
          </a:bodyPr>
          <a:lstStyle/>
          <a:p>
            <a:r>
              <a:rPr lang="en-US" altLang="zh-TW" sz="2400" dirty="0">
                <a:hlinkClick r:id="rId2"/>
              </a:rPr>
              <a:t>3D</a:t>
            </a:r>
            <a:r>
              <a:rPr lang="zh-TW" altLang="en-US" sz="2400" dirty="0">
                <a:hlinkClick r:id="rId2"/>
              </a:rPr>
              <a:t>列印</a:t>
            </a:r>
            <a:r>
              <a:rPr lang="zh-TW" altLang="en-US" sz="2400" dirty="0"/>
              <a:t>技術的成形方式需考慮地心引力的影響，想像一下物體在懸空的狀態會往下掉，因此</a:t>
            </a:r>
            <a:r>
              <a:rPr lang="en-US" altLang="zh-TW" sz="2400" dirty="0">
                <a:hlinkClick r:id="rId2"/>
              </a:rPr>
              <a:t>3D</a:t>
            </a:r>
            <a:r>
              <a:rPr lang="zh-TW" altLang="en-US" sz="2400" dirty="0">
                <a:hlinkClick r:id="rId2"/>
              </a:rPr>
              <a:t>列印</a:t>
            </a:r>
            <a:r>
              <a:rPr lang="zh-TW" altLang="en-US" sz="2400" dirty="0"/>
              <a:t>的材料在成型時若遇到懸空的結構，會需要額外建立輔助材料來生成懸空的主體以避免成型時材料往下掉。這種結構通常稱為支撐材料，根據不同列印形式，使用方式和材料也各有不同。其中，</a:t>
            </a:r>
            <a:r>
              <a:rPr lang="en-US" altLang="zh-TW" sz="2400" dirty="0">
                <a:hlinkClick r:id="rId3"/>
              </a:rPr>
              <a:t>SLS</a:t>
            </a:r>
            <a:r>
              <a:rPr lang="zh-TW" altLang="en-US" sz="2400" dirty="0"/>
              <a:t>（雷射粉末燒結）技術通常無需這種支撐結構</a:t>
            </a:r>
          </a:p>
        </p:txBody>
      </p:sp>
      <p:pic>
        <p:nvPicPr>
          <p:cNvPr id="3074" name="Picture 2" descr="https://3dmart.com.tw/upload/news/2018/0810/support.jpg">
            <a:extLst>
              <a:ext uri="{FF2B5EF4-FFF2-40B4-BE49-F238E27FC236}">
                <a16:creationId xmlns:a16="http://schemas.microsoft.com/office/drawing/2014/main" id="{0016E283-6AE8-4CB8-B8AF-12EB4675A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583" y="3754899"/>
            <a:ext cx="762000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68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212</TotalTime>
  <Words>2039</Words>
  <Application>Microsoft Office PowerPoint</Application>
  <PresentationFormat>寬螢幕</PresentationFormat>
  <Paragraphs>121</Paragraphs>
  <Slides>31</Slides>
  <Notes>0</Notes>
  <HiddenSlides>0</HiddenSlides>
  <MMClips>2</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31</vt:i4>
      </vt:variant>
    </vt:vector>
  </HeadingPairs>
  <TitlesOfParts>
    <vt:vector size="38" baseType="lpstr">
      <vt:lpstr>微軟正黑體</vt:lpstr>
      <vt:lpstr>新細明體</vt:lpstr>
      <vt:lpstr>Arial</vt:lpstr>
      <vt:lpstr>Calibri</vt:lpstr>
      <vt:lpstr>Trebuchet MS</vt:lpstr>
      <vt:lpstr>Wingdings 3</vt:lpstr>
      <vt:lpstr>多面向</vt:lpstr>
      <vt:lpstr>3D列印介紹</vt:lpstr>
      <vt:lpstr>什麼是3D列印</vt:lpstr>
      <vt:lpstr>主要原理</vt:lpstr>
      <vt:lpstr>主要原理-Polyjet 聚合物噴射成型 </vt:lpstr>
      <vt:lpstr>主要原理-FDM 熱熔擠製成型 </vt:lpstr>
      <vt:lpstr>主要原理-LOM 層壓物體製造成型 </vt:lpstr>
      <vt:lpstr>3D列印產出的流程</vt:lpstr>
      <vt:lpstr>3D列印產出的流程-建模</vt:lpstr>
      <vt:lpstr>3D列印產出的流程-建模</vt:lpstr>
      <vt:lpstr>3D列印產出的流程-列印</vt:lpstr>
      <vt:lpstr>3D列印產出的流程-FDM列印為例</vt:lpstr>
      <vt:lpstr>3D列印產出的流程-FDM列印為例</vt:lpstr>
      <vt:lpstr>3D列印產出的流程-FDM列印為例</vt:lpstr>
      <vt:lpstr>3D列印產出的流程-其他列印方式比較</vt:lpstr>
      <vt:lpstr>3D列印產出的流程-完成</vt:lpstr>
      <vt:lpstr>3D列印產出的流程-完成</vt:lpstr>
      <vt:lpstr>3D列印的創意應用</vt:lpstr>
      <vt:lpstr>Thinkcad介紹</vt:lpstr>
      <vt:lpstr>帳號登入 </vt:lpstr>
      <vt:lpstr>建立新設計</vt:lpstr>
      <vt:lpstr>基本圖形繪製 (移動、大小、旋轉)</vt:lpstr>
      <vt:lpstr>基本圖形繪製 (移動、大小、旋轉)</vt:lpstr>
      <vt:lpstr>基本圖形繪製 (移動、大小、旋轉)</vt:lpstr>
      <vt:lpstr>基本圖形繪製 (移動、大小、旋轉)</vt:lpstr>
      <vt:lpstr>基本圖形繪製 (對齊)</vt:lpstr>
      <vt:lpstr>基本圖形繪製 (精確修改物件尺寸)</vt:lpstr>
      <vt:lpstr>基本圖形繪製 (精確修改物件尺寸)</vt:lpstr>
      <vt:lpstr>基本圖形繪製 (多圖組合)</vt:lpstr>
      <vt:lpstr>基本圖形繪製 (多圖組合)</vt:lpstr>
      <vt:lpstr>基本圖形繪製 (匯出)</vt:lpstr>
      <vt:lpstr>參考資料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3D列印介紹</dc:title>
  <dc:creator>Windows User</dc:creator>
  <cp:lastModifiedBy>5A88</cp:lastModifiedBy>
  <cp:revision>16</cp:revision>
  <dcterms:created xsi:type="dcterms:W3CDTF">2020-07-14T21:12:48Z</dcterms:created>
  <dcterms:modified xsi:type="dcterms:W3CDTF">2020-07-15T04:38:26Z</dcterms:modified>
</cp:coreProperties>
</file>