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5" r:id="rId2"/>
    <p:sldId id="262" r:id="rId3"/>
    <p:sldId id="269" r:id="rId4"/>
    <p:sldId id="272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2AC7-1F99-4DE7-B708-61CEEA7F754D}" type="datetimeFigureOut">
              <a:rPr lang="zh-TW" altLang="en-US" smtClean="0"/>
              <a:pPr/>
              <a:t>2015/12/28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2B66-0B9B-4025-B484-32729EFA4A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2AC7-1F99-4DE7-B708-61CEEA7F754D}" type="datetimeFigureOut">
              <a:rPr lang="zh-TW" altLang="en-US" smtClean="0"/>
              <a:pPr/>
              <a:t>2015/12/28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2B66-0B9B-4025-B484-32729EFA4A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2AC7-1F99-4DE7-B708-61CEEA7F754D}" type="datetimeFigureOut">
              <a:rPr lang="zh-TW" altLang="en-US" smtClean="0"/>
              <a:pPr/>
              <a:t>2015/12/28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2B66-0B9B-4025-B484-32729EFA4A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2AC7-1F99-4DE7-B708-61CEEA7F754D}" type="datetimeFigureOut">
              <a:rPr lang="zh-TW" altLang="en-US" smtClean="0"/>
              <a:pPr/>
              <a:t>2015/12/28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2B66-0B9B-4025-B484-32729EFA4A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2AC7-1F99-4DE7-B708-61CEEA7F754D}" type="datetimeFigureOut">
              <a:rPr lang="zh-TW" altLang="en-US" smtClean="0"/>
              <a:pPr/>
              <a:t>2015/12/28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2B66-0B9B-4025-B484-32729EFA4A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2AC7-1F99-4DE7-B708-61CEEA7F754D}" type="datetimeFigureOut">
              <a:rPr lang="zh-TW" altLang="en-US" smtClean="0"/>
              <a:pPr/>
              <a:t>2015/12/28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2B66-0B9B-4025-B484-32729EFA4A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2AC7-1F99-4DE7-B708-61CEEA7F754D}" type="datetimeFigureOut">
              <a:rPr lang="zh-TW" altLang="en-US" smtClean="0"/>
              <a:pPr/>
              <a:t>2015/12/28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2B66-0B9B-4025-B484-32729EFA4A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2AC7-1F99-4DE7-B708-61CEEA7F754D}" type="datetimeFigureOut">
              <a:rPr lang="zh-TW" altLang="en-US" smtClean="0"/>
              <a:pPr/>
              <a:t>2015/12/28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2B66-0B9B-4025-B484-32729EFA4A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2AC7-1F99-4DE7-B708-61CEEA7F754D}" type="datetimeFigureOut">
              <a:rPr lang="zh-TW" altLang="en-US" smtClean="0"/>
              <a:pPr/>
              <a:t>2015/12/28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2B66-0B9B-4025-B484-32729EFA4A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2AC7-1F99-4DE7-B708-61CEEA7F754D}" type="datetimeFigureOut">
              <a:rPr lang="zh-TW" altLang="en-US" smtClean="0"/>
              <a:pPr/>
              <a:t>2015/12/28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2B66-0B9B-4025-B484-32729EFA4A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2AC7-1F99-4DE7-B708-61CEEA7F754D}" type="datetimeFigureOut">
              <a:rPr lang="zh-TW" altLang="en-US" smtClean="0"/>
              <a:pPr/>
              <a:t>2015/12/28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E22B66-0B9B-4025-B484-32729EFA4A5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F62AC7-1F99-4DE7-B708-61CEEA7F754D}" type="datetimeFigureOut">
              <a:rPr lang="zh-TW" altLang="en-US" smtClean="0"/>
              <a:pPr/>
              <a:t>2015/12/28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E22B66-0B9B-4025-B484-32729EFA4A5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851648" cy="1828800"/>
          </a:xfrm>
        </p:spPr>
        <p:txBody>
          <a:bodyPr>
            <a:normAutofit/>
          </a:bodyPr>
          <a:lstStyle/>
          <a:p>
            <a:pPr algn="l"/>
            <a:r>
              <a:rPr lang="zh-TW" altLang="en-US" dirty="0" smtClean="0"/>
              <a:t>分享主題</a:t>
            </a:r>
            <a:r>
              <a:rPr lang="en-US" altLang="zh-TW" dirty="0" smtClean="0"/>
              <a:t>:</a:t>
            </a:r>
            <a:br>
              <a:rPr lang="en-US" altLang="zh-TW" dirty="0" smtClean="0"/>
            </a:br>
            <a:r>
              <a:rPr lang="zh-TW" altLang="en-US" dirty="0" smtClean="0"/>
              <a:t>        初階認證</a:t>
            </a:r>
            <a:r>
              <a:rPr lang="zh-TW" altLang="en-US" dirty="0" smtClean="0"/>
              <a:t>要點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55576" y="4437112"/>
            <a:ext cx="7854696" cy="1752600"/>
          </a:xfrm>
        </p:spPr>
        <p:txBody>
          <a:bodyPr/>
          <a:lstStyle/>
          <a:p>
            <a:endParaRPr lang="en-US" altLang="zh-TW" dirty="0" smtClean="0"/>
          </a:p>
          <a:p>
            <a:r>
              <a:rPr lang="zh-TW" altLang="en-US" dirty="0"/>
              <a:t>佳里</a:t>
            </a:r>
            <a:r>
              <a:rPr lang="zh-TW" altLang="en-US" dirty="0" smtClean="0"/>
              <a:t>國小教務主任  郭詔維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0653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初階認證要做哪些事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行政方面</a:t>
            </a:r>
            <a:r>
              <a:rPr lang="en-US" altLang="zh-TW" dirty="0" smtClean="0"/>
              <a:t>—</a:t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448055"/>
            <a:ext cx="8229600" cy="4389120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準備</a:t>
            </a:r>
            <a:r>
              <a:rPr lang="zh-TW" altLang="en-US" dirty="0" smtClean="0"/>
              <a:t>評鑑工具給老師</a:t>
            </a:r>
            <a:r>
              <a:rPr lang="en-US" altLang="zh-TW" dirty="0" smtClean="0"/>
              <a:t>—(</a:t>
            </a:r>
            <a:r>
              <a:rPr lang="zh-TW" altLang="en-US" dirty="0" smtClean="0"/>
              <a:t>電子檔</a:t>
            </a:r>
            <a:r>
              <a:rPr lang="en-US" altLang="zh-TW" dirty="0" smtClean="0"/>
              <a:t>)</a:t>
            </a:r>
          </a:p>
          <a:p>
            <a:r>
              <a:rPr lang="zh-TW" altLang="en-US" dirty="0"/>
              <a:t> </a:t>
            </a:r>
            <a:r>
              <a:rPr lang="zh-TW" altLang="en-US" dirty="0" smtClean="0"/>
              <a:t>  自評表</a:t>
            </a:r>
            <a:endParaRPr lang="en-US" altLang="zh-TW" dirty="0" smtClean="0"/>
          </a:p>
          <a:p>
            <a:r>
              <a:rPr lang="zh-TW" altLang="en-US" dirty="0" smtClean="0"/>
              <a:t>   觀察前會談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觀察表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 觀察後回饋會談</a:t>
            </a:r>
            <a:endParaRPr lang="en-US" altLang="zh-TW" dirty="0" smtClean="0"/>
          </a:p>
          <a:p>
            <a:r>
              <a:rPr lang="zh-TW" altLang="en-US" dirty="0" smtClean="0"/>
              <a:t>   綜合報告表</a:t>
            </a:r>
            <a:endParaRPr lang="en-US" altLang="zh-TW" dirty="0" smtClean="0"/>
          </a:p>
          <a:p>
            <a:r>
              <a:rPr lang="zh-TW" altLang="en-US" dirty="0"/>
              <a:t> </a:t>
            </a:r>
            <a:r>
              <a:rPr lang="zh-TW" altLang="en-US" dirty="0" smtClean="0"/>
              <a:t> 專業成長計劃</a:t>
            </a:r>
            <a:endParaRPr lang="en-US" altLang="zh-TW" dirty="0" smtClean="0"/>
          </a:p>
          <a:p>
            <a:r>
              <a:rPr lang="en-US" altLang="zh-TW" dirty="0" smtClean="0"/>
              <a:t>---</a:t>
            </a:r>
            <a:r>
              <a:rPr lang="zh-TW" altLang="en-US" dirty="0" smtClean="0"/>
              <a:t>提醒學校</a:t>
            </a:r>
            <a:r>
              <a:rPr lang="en-US" altLang="zh-TW" dirty="0" smtClean="0">
                <a:solidFill>
                  <a:srgbClr val="FF0000"/>
                </a:solidFill>
              </a:rPr>
              <a:t>---</a:t>
            </a:r>
            <a:r>
              <a:rPr lang="zh-TW" altLang="en-US" dirty="0" smtClean="0">
                <a:solidFill>
                  <a:srgbClr val="FF0000"/>
                </a:solidFill>
              </a:rPr>
              <a:t>使用</a:t>
            </a:r>
            <a:r>
              <a:rPr lang="en-US" altLang="zh-TW" dirty="0" smtClean="0">
                <a:solidFill>
                  <a:srgbClr val="FF0000"/>
                </a:solidFill>
              </a:rPr>
              <a:t>104</a:t>
            </a:r>
            <a:r>
              <a:rPr lang="zh-TW" altLang="en-US" dirty="0" smtClean="0">
                <a:solidFill>
                  <a:srgbClr val="FF0000"/>
                </a:solidFill>
              </a:rPr>
              <a:t>認證表格</a:t>
            </a:r>
            <a:r>
              <a:rPr lang="en-US" altLang="zh-TW" dirty="0" smtClean="0">
                <a:solidFill>
                  <a:srgbClr val="FF0000"/>
                </a:solidFill>
              </a:rPr>
              <a:t>—</a:t>
            </a:r>
            <a:r>
              <a:rPr lang="zh-TW" altLang="en-US" dirty="0" smtClean="0">
                <a:solidFill>
                  <a:srgbClr val="FF0000"/>
                </a:solidFill>
              </a:rPr>
              <a:t>課發科文件下載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評鑑認證所需繳交的部分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評鑑完整歷程</a:t>
            </a:r>
            <a:r>
              <a:rPr lang="zh-TW" altLang="en-US" dirty="0" smtClean="0"/>
              <a:t>文件</a:t>
            </a:r>
            <a:r>
              <a:rPr lang="en-US" altLang="zh-TW" dirty="0" smtClean="0">
                <a:solidFill>
                  <a:srgbClr val="FF0000"/>
                </a:solidFill>
              </a:rPr>
              <a:t>(6</a:t>
            </a:r>
            <a:r>
              <a:rPr lang="zh-TW" altLang="en-US" dirty="0" smtClean="0">
                <a:solidFill>
                  <a:srgbClr val="FF0000"/>
                </a:solidFill>
              </a:rPr>
              <a:t>加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>
                <a:solidFill>
                  <a:srgbClr val="FF0000"/>
                </a:solidFill>
              </a:rPr>
              <a:t>份</a:t>
            </a:r>
            <a:r>
              <a:rPr lang="en-US" altLang="zh-TW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zh-TW" altLang="en-US" dirty="0" smtClean="0">
                <a:solidFill>
                  <a:srgbClr val="FF0000"/>
                </a:solidFill>
                <a:sym typeface="Wingdings" pitchFamily="2" charset="2"/>
              </a:rPr>
              <a:t>手寫稿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第</a:t>
            </a:r>
            <a:r>
              <a:rPr lang="en-US" altLang="zh-TW" dirty="0" smtClean="0"/>
              <a:t>1</a:t>
            </a:r>
            <a:r>
              <a:rPr lang="zh-TW" altLang="en-US" dirty="0" smtClean="0"/>
              <a:t>份自</a:t>
            </a:r>
            <a:r>
              <a:rPr lang="zh-TW" altLang="en-US" dirty="0" smtClean="0"/>
              <a:t>評表</a:t>
            </a:r>
            <a:r>
              <a:rPr lang="en-US" altLang="zh-TW" dirty="0" smtClean="0"/>
              <a:t>—</a:t>
            </a:r>
            <a:r>
              <a:rPr lang="zh-TW" altLang="en-US" dirty="0" smtClean="0">
                <a:solidFill>
                  <a:srgbClr val="FF0000"/>
                </a:solidFill>
              </a:rPr>
              <a:t>教學者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受評者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/>
              <a:t>自己填寫</a:t>
            </a:r>
            <a:endParaRPr lang="en-US" altLang="zh-TW" dirty="0" smtClean="0"/>
          </a:p>
          <a:p>
            <a:r>
              <a:rPr lang="zh-TW" altLang="en-US" dirty="0" smtClean="0"/>
              <a:t>第</a:t>
            </a:r>
            <a:r>
              <a:rPr lang="en-US" altLang="zh-TW" dirty="0" smtClean="0"/>
              <a:t>2-6</a:t>
            </a:r>
            <a:r>
              <a:rPr lang="zh-TW" altLang="en-US" dirty="0" smtClean="0"/>
              <a:t>份</a:t>
            </a:r>
            <a:r>
              <a:rPr lang="zh-TW" altLang="en-US" dirty="0" smtClean="0">
                <a:solidFill>
                  <a:srgbClr val="FF0000"/>
                </a:solidFill>
              </a:rPr>
              <a:t>評鑑者填寫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觀察</a:t>
            </a:r>
            <a:r>
              <a:rPr lang="zh-TW" altLang="en-US" dirty="0" smtClean="0"/>
              <a:t>前會談</a:t>
            </a:r>
            <a:endParaRPr lang="en-US" altLang="zh-TW" dirty="0" smtClean="0"/>
          </a:p>
          <a:p>
            <a:r>
              <a:rPr lang="zh-TW" altLang="en-US" dirty="0" smtClean="0"/>
              <a:t>觀察</a:t>
            </a:r>
            <a:r>
              <a:rPr lang="zh-TW" altLang="en-US" dirty="0" smtClean="0"/>
              <a:t>表</a:t>
            </a:r>
            <a:endParaRPr lang="en-US" altLang="zh-TW" dirty="0" smtClean="0"/>
          </a:p>
          <a:p>
            <a:r>
              <a:rPr lang="zh-TW" altLang="en-US" dirty="0" smtClean="0"/>
              <a:t>觀察</a:t>
            </a:r>
            <a:r>
              <a:rPr lang="zh-TW" altLang="en-US" dirty="0" smtClean="0"/>
              <a:t>後回饋會談</a:t>
            </a:r>
            <a:endParaRPr lang="en-US" altLang="zh-TW" dirty="0" smtClean="0"/>
          </a:p>
          <a:p>
            <a:r>
              <a:rPr lang="zh-TW" altLang="en-US" dirty="0" smtClean="0"/>
              <a:t>綜合</a:t>
            </a:r>
            <a:r>
              <a:rPr lang="zh-TW" altLang="en-US" dirty="0" smtClean="0"/>
              <a:t>報告表</a:t>
            </a:r>
            <a:endParaRPr lang="en-US" altLang="zh-TW" dirty="0" smtClean="0"/>
          </a:p>
          <a:p>
            <a:r>
              <a:rPr lang="zh-TW" altLang="en-US" dirty="0" smtClean="0"/>
              <a:t>第</a:t>
            </a:r>
            <a:r>
              <a:rPr lang="en-US" altLang="zh-TW" dirty="0" smtClean="0"/>
              <a:t>7</a:t>
            </a:r>
            <a:r>
              <a:rPr lang="zh-TW" altLang="en-US" dirty="0" smtClean="0"/>
              <a:t>份專業</a:t>
            </a:r>
            <a:r>
              <a:rPr lang="zh-TW" altLang="en-US" dirty="0" smtClean="0"/>
              <a:t>成長計劃</a:t>
            </a:r>
            <a:r>
              <a:rPr lang="en-US" altLang="zh-TW" dirty="0" smtClean="0"/>
              <a:t>---</a:t>
            </a:r>
            <a:r>
              <a:rPr lang="zh-TW" altLang="en-US" dirty="0" smtClean="0">
                <a:solidFill>
                  <a:srgbClr val="FF0000"/>
                </a:solidFill>
              </a:rPr>
              <a:t>教學者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受評者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/>
              <a:t>自己填寫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左大括弧 3"/>
          <p:cNvSpPr/>
          <p:nvPr/>
        </p:nvSpPr>
        <p:spPr>
          <a:xfrm>
            <a:off x="107504" y="2996952"/>
            <a:ext cx="504056" cy="22322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右大括弧 4"/>
          <p:cNvSpPr/>
          <p:nvPr/>
        </p:nvSpPr>
        <p:spPr>
          <a:xfrm>
            <a:off x="4211960" y="2924944"/>
            <a:ext cx="288032" cy="22322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圖說文字 5"/>
          <p:cNvSpPr/>
          <p:nvPr/>
        </p:nvSpPr>
        <p:spPr>
          <a:xfrm>
            <a:off x="5508104" y="2996952"/>
            <a:ext cx="2736304" cy="1872208"/>
          </a:xfrm>
          <a:prstGeom prst="wedgeRoundRectCallout">
            <a:avLst>
              <a:gd name="adj1" fmla="val -88224"/>
              <a:gd name="adj2" fmla="val 123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觀察者寫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臺南市</a:t>
            </a:r>
            <a:r>
              <a:rPr lang="en-US" altLang="zh-TW" dirty="0" smtClean="0"/>
              <a:t>104</a:t>
            </a:r>
            <a:r>
              <a:rPr lang="zh-TW" altLang="en-US" dirty="0" smtClean="0"/>
              <a:t>學年度認證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99109981"/>
              </p:ext>
            </p:extLst>
          </p:nvPr>
        </p:nvGraphicFramePr>
        <p:xfrm>
          <a:off x="1187624" y="1916832"/>
          <a:ext cx="6840760" cy="4590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4032448"/>
              </a:tblGrid>
              <a:tr h="6557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認證者需繳交資料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                                                     撰寫人</a:t>
                      </a:r>
                      <a:endParaRPr lang="zh-TW" altLang="en-US" dirty="0"/>
                    </a:p>
                  </a:txBody>
                  <a:tcPr/>
                </a:tc>
              </a:tr>
              <a:tr h="6557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自評表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自評</a:t>
                      </a:r>
                      <a:r>
                        <a:rPr lang="zh-TW" altLang="en-US" dirty="0" smtClean="0"/>
                        <a:t>表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被評者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557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教學觀察前會談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教學觀察前</a:t>
                      </a:r>
                      <a:r>
                        <a:rPr lang="zh-TW" altLang="en-US" dirty="0" smtClean="0"/>
                        <a:t>會談</a:t>
                      </a:r>
                      <a:r>
                        <a:rPr lang="en-US" altLang="zh-TW" dirty="0" smtClean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rgbClr val="0070C0"/>
                          </a:solidFill>
                        </a:rPr>
                        <a:t>認證人</a:t>
                      </a:r>
                      <a:r>
                        <a:rPr lang="en-US" altLang="zh-TW" dirty="0" smtClean="0"/>
                        <a:t>)</a:t>
                      </a:r>
                      <a:endParaRPr lang="zh-TW" altLang="en-US" dirty="0"/>
                    </a:p>
                  </a:txBody>
                  <a:tcPr anchor="ctr"/>
                </a:tc>
              </a:tr>
              <a:tr h="6557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教學觀察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教學觀察</a:t>
                      </a:r>
                      <a:r>
                        <a:rPr lang="en-US" altLang="zh-TW" sz="1400" dirty="0" smtClean="0">
                          <a:solidFill>
                            <a:srgbClr val="FF0000"/>
                          </a:solidFill>
                        </a:rPr>
                        <a:t>(+</a:t>
                      </a:r>
                      <a:r>
                        <a:rPr lang="zh-TW" altLang="en-US" sz="1400" dirty="0" smtClean="0">
                          <a:solidFill>
                            <a:srgbClr val="FF0000"/>
                          </a:solidFill>
                        </a:rPr>
                        <a:t>手</a:t>
                      </a:r>
                      <a:r>
                        <a:rPr lang="zh-TW" altLang="en-US" sz="1400" dirty="0" smtClean="0">
                          <a:solidFill>
                            <a:srgbClr val="FF0000"/>
                          </a:solidFill>
                        </a:rPr>
                        <a:t>寫稿</a:t>
                      </a:r>
                      <a:r>
                        <a:rPr lang="en-US" altLang="zh-TW" sz="1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zh-TW" altLang="en-US" sz="1400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zh-TW" altLang="en-US" sz="1800" dirty="0" smtClean="0">
                          <a:solidFill>
                            <a:srgbClr val="0070C0"/>
                          </a:solidFill>
                        </a:rPr>
                        <a:t>認證人</a:t>
                      </a:r>
                      <a:r>
                        <a:rPr lang="en-US" altLang="zh-TW" sz="1600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zh-TW" alt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6557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觀察後回饋會談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觀察後回饋</a:t>
                      </a:r>
                      <a:r>
                        <a:rPr lang="zh-TW" altLang="en-US" dirty="0" smtClean="0"/>
                        <a:t>會談</a:t>
                      </a:r>
                      <a:r>
                        <a:rPr lang="en-US" altLang="zh-TW" dirty="0" smtClean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rgbClr val="0070C0"/>
                          </a:solidFill>
                        </a:rPr>
                        <a:t>認證人</a:t>
                      </a:r>
                      <a:r>
                        <a:rPr lang="en-US" altLang="zh-TW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6557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綜合報告表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綜合報告</a:t>
                      </a:r>
                      <a:r>
                        <a:rPr lang="zh-TW" altLang="en-US" dirty="0" smtClean="0"/>
                        <a:t>表</a:t>
                      </a:r>
                      <a:r>
                        <a:rPr lang="en-US" altLang="zh-TW" dirty="0" smtClean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rgbClr val="0070C0"/>
                          </a:solidFill>
                        </a:rPr>
                        <a:t>認證人</a:t>
                      </a:r>
                      <a:r>
                        <a:rPr lang="en-US" altLang="zh-TW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zh-TW" alt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6557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專業成長計畫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專業成長</a:t>
                      </a:r>
                      <a:r>
                        <a:rPr lang="zh-TW" altLang="en-US" dirty="0" smtClean="0"/>
                        <a:t>計畫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zh-TW" altLang="en-US" dirty="0" smtClean="0">
                          <a:solidFill>
                            <a:srgbClr val="FF0000"/>
                          </a:solidFill>
                        </a:rPr>
                        <a:t>被評者</a:t>
                      </a:r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圖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8" y="1916832"/>
            <a:ext cx="765051" cy="668491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2280" y="2564904"/>
            <a:ext cx="648072" cy="650261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2280" y="5805264"/>
            <a:ext cx="648072" cy="650261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2280" y="3212976"/>
            <a:ext cx="648072" cy="668491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2280" y="3861048"/>
            <a:ext cx="648072" cy="668491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2280" y="4509120"/>
            <a:ext cx="648072" cy="668491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2280" y="5157192"/>
            <a:ext cx="648072" cy="6684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219</Words>
  <Application>Microsoft Office PowerPoint</Application>
  <PresentationFormat>如螢幕大小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流線</vt:lpstr>
      <vt:lpstr>分享主題:         初階認證要點</vt:lpstr>
      <vt:lpstr>初階認證要做哪些事 行政方面— </vt:lpstr>
      <vt:lpstr>評鑑認證所需繳交的部分</vt:lpstr>
      <vt:lpstr>臺南市104學年度認證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初階認證要點及教專辦理現狀</dc:title>
  <dc:creator>USER</dc:creator>
  <cp:lastModifiedBy>user</cp:lastModifiedBy>
  <cp:revision>19</cp:revision>
  <dcterms:created xsi:type="dcterms:W3CDTF">2015-12-09T15:58:51Z</dcterms:created>
  <dcterms:modified xsi:type="dcterms:W3CDTF">2015-12-28T12:18:16Z</dcterms:modified>
</cp:coreProperties>
</file>