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1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87" r:id="rId8"/>
    <p:sldId id="288" r:id="rId9"/>
    <p:sldId id="325" r:id="rId10"/>
    <p:sldId id="303" r:id="rId11"/>
    <p:sldId id="354" r:id="rId12"/>
    <p:sldId id="340" r:id="rId13"/>
    <p:sldId id="309" r:id="rId14"/>
    <p:sldId id="300" r:id="rId15"/>
    <p:sldId id="301" r:id="rId16"/>
    <p:sldId id="333" r:id="rId17"/>
    <p:sldId id="290" r:id="rId18"/>
    <p:sldId id="258" r:id="rId19"/>
    <p:sldId id="350" r:id="rId20"/>
    <p:sldId id="351" r:id="rId21"/>
    <p:sldId id="352" r:id="rId22"/>
    <p:sldId id="353" r:id="rId23"/>
    <p:sldId id="261" r:id="rId24"/>
  </p:sldIdLst>
  <p:sldSz cx="12192000" cy="6858000"/>
  <p:notesSz cx="6807200" cy="99393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390"/>
    <a:srgbClr val="812B50"/>
    <a:srgbClr val="DF9781"/>
    <a:srgbClr val="F16B55"/>
    <a:srgbClr val="D38F8D"/>
    <a:srgbClr val="27B2AF"/>
    <a:srgbClr val="FEC200"/>
    <a:srgbClr val="000000"/>
    <a:srgbClr val="27C3A2"/>
    <a:srgbClr val="29D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66D28-73F6-45C0-AB8D-89F5274584AF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CC2F7767-4258-4FDF-996C-1A795C37A5B7}">
      <dgm:prSet phldrT="[文字]" custT="1"/>
      <dgm:spPr/>
      <dgm:t>
        <a:bodyPr/>
        <a:lstStyle/>
        <a:p>
          <a:r>
            <a:rPr lang="zh-TW" altLang="en-US" sz="2400" b="1" u="none" dirty="0">
              <a:latin typeface="微軟正黑體" pitchFamily="34" charset="-120"/>
              <a:ea typeface="微軟正黑體" pitchFamily="34" charset="-120"/>
            </a:rPr>
            <a:t>修法前</a:t>
          </a:r>
        </a:p>
      </dgm:t>
    </dgm:pt>
    <dgm:pt modelId="{A499D412-A8E4-4E40-8635-F96DBD2F2AEE}" type="parTrans" cxnId="{78D08392-CFC0-4969-9F9D-BCB608280C54}">
      <dgm:prSet/>
      <dgm:spPr/>
      <dgm:t>
        <a:bodyPr/>
        <a:lstStyle/>
        <a:p>
          <a:endParaRPr lang="zh-TW" altLang="en-US"/>
        </a:p>
      </dgm:t>
    </dgm:pt>
    <dgm:pt modelId="{F83B31BB-680E-4ACA-86D2-6E5F74234EA5}" type="sibTrans" cxnId="{78D08392-CFC0-4969-9F9D-BCB608280C54}">
      <dgm:prSet/>
      <dgm:spPr/>
      <dgm:t>
        <a:bodyPr/>
        <a:lstStyle/>
        <a:p>
          <a:endParaRPr lang="zh-TW" altLang="en-US"/>
        </a:p>
      </dgm:t>
    </dgm:pt>
    <dgm:pt modelId="{E317390E-CC48-4DF3-A3AD-B9C6D8FDD884}">
      <dgm:prSet phldrT="[文字]" custT="1"/>
      <dgm:spPr/>
      <dgm:t>
        <a:bodyPr/>
        <a:lstStyle/>
        <a:p>
          <a:r>
            <a:rPr lang="zh-TW" altLang="en-US" sz="2400" b="1" u="none" dirty="0">
              <a:latin typeface="微軟正黑體" pitchFamily="34" charset="-120"/>
              <a:ea typeface="微軟正黑體" pitchFamily="34" charset="-120"/>
            </a:rPr>
            <a:t>修法後</a:t>
          </a:r>
        </a:p>
      </dgm:t>
    </dgm:pt>
    <dgm:pt modelId="{46F90933-CAAB-493A-AFC1-0C9EE1A347CB}" type="parTrans" cxnId="{4C6B9D81-EAEF-4960-A07E-FE83B1F8062C}">
      <dgm:prSet/>
      <dgm:spPr/>
      <dgm:t>
        <a:bodyPr/>
        <a:lstStyle/>
        <a:p>
          <a:endParaRPr lang="zh-TW" altLang="en-US"/>
        </a:p>
      </dgm:t>
    </dgm:pt>
    <dgm:pt modelId="{18389BCF-DA62-4A54-92AA-F99F7611C1F1}" type="sibTrans" cxnId="{4C6B9D81-EAEF-4960-A07E-FE83B1F8062C}">
      <dgm:prSet/>
      <dgm:spPr/>
      <dgm:t>
        <a:bodyPr/>
        <a:lstStyle/>
        <a:p>
          <a:endParaRPr lang="zh-TW" altLang="en-US"/>
        </a:p>
      </dgm:t>
    </dgm:pt>
    <dgm:pt modelId="{157D6AC2-C8D6-4036-8E82-EE5CF7A8DCD3}">
      <dgm:prSet phldrT="[文字]" custT="1"/>
      <dgm:spPr/>
      <dgm:t>
        <a:bodyPr/>
        <a:lstStyle/>
        <a:p>
          <a:pPr algn="l">
            <a:lnSpc>
              <a:spcPts val="5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3200" b="1" u="none" dirty="0">
              <a:latin typeface="微軟正黑體" pitchFamily="34" charset="-120"/>
              <a:ea typeface="微軟正黑體" pitchFamily="34" charset="-120"/>
            </a:rPr>
            <a:t>目的</a:t>
          </a:r>
        </a:p>
      </dgm:t>
    </dgm:pt>
    <dgm:pt modelId="{1FBAB038-D83F-4AB2-8556-3C6CF44D2F9A}" type="sibTrans" cxnId="{8C02B051-D143-42DF-A5C8-D0C66FE9F6C5}">
      <dgm:prSet/>
      <dgm:spPr/>
      <dgm:t>
        <a:bodyPr/>
        <a:lstStyle/>
        <a:p>
          <a:endParaRPr lang="zh-TW" altLang="en-US"/>
        </a:p>
      </dgm:t>
    </dgm:pt>
    <dgm:pt modelId="{B079A261-D4E5-46EE-BB52-E63EFBDAEC8A}" type="parTrans" cxnId="{8C02B051-D143-42DF-A5C8-D0C66FE9F6C5}">
      <dgm:prSet/>
      <dgm:spPr/>
      <dgm:t>
        <a:bodyPr/>
        <a:lstStyle/>
        <a:p>
          <a:endParaRPr lang="zh-TW" altLang="en-US"/>
        </a:p>
      </dgm:t>
    </dgm:pt>
    <dgm:pt modelId="{8D2F1563-DE6C-49DA-AADF-62C5E753A6E8}" type="pres">
      <dgm:prSet presAssocID="{08E66D28-73F6-45C0-AB8D-89F5274584AF}" presName="arrowDiagram" presStyleCnt="0">
        <dgm:presLayoutVars>
          <dgm:chMax val="5"/>
          <dgm:dir/>
          <dgm:resizeHandles val="exact"/>
        </dgm:presLayoutVars>
      </dgm:prSet>
      <dgm:spPr/>
    </dgm:pt>
    <dgm:pt modelId="{B0B7BDF9-4E2E-41B2-970B-8597259ABAF6}" type="pres">
      <dgm:prSet presAssocID="{08E66D28-73F6-45C0-AB8D-89F5274584AF}" presName="arrow" presStyleLbl="bgShp" presStyleIdx="0" presStyleCnt="1" custScaleX="176730" custScaleY="95036" custLinFactNeighborX="5018" custLinFactNeighborY="-1615"/>
      <dgm:spPr>
        <a:solidFill>
          <a:srgbClr val="FFDCB9"/>
        </a:solidFill>
      </dgm:spPr>
    </dgm:pt>
    <dgm:pt modelId="{D19A3326-842D-4E17-9B88-28A2CB0E404D}" type="pres">
      <dgm:prSet presAssocID="{08E66D28-73F6-45C0-AB8D-89F5274584AF}" presName="arrowDiagram3" presStyleCnt="0"/>
      <dgm:spPr/>
    </dgm:pt>
    <dgm:pt modelId="{B68563B5-762B-43E5-B985-FBD42DCACD20}" type="pres">
      <dgm:prSet presAssocID="{CC2F7767-4258-4FDF-996C-1A795C37A5B7}" presName="bullet3a" presStyleLbl="node1" presStyleIdx="0" presStyleCnt="3" custLinFactX="-188507" custLinFactNeighborX="-200000" custLinFactNeighborY="-60936"/>
      <dgm:spPr/>
    </dgm:pt>
    <dgm:pt modelId="{7E2F8FE6-7AC7-45EE-BAF1-3F966D65C4A9}" type="pres">
      <dgm:prSet presAssocID="{CC2F7767-4258-4FDF-996C-1A795C37A5B7}" presName="textBox3a" presStyleLbl="revTx" presStyleIdx="0" presStyleCnt="3" custScaleX="71701" custScaleY="39958" custLinFactX="-67825" custLinFactY="-4714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6FB71-421C-47AF-BD49-CC53D841530C}" type="pres">
      <dgm:prSet presAssocID="{E317390E-CC48-4DF3-A3AD-B9C6D8FDD884}" presName="bullet3b" presStyleLbl="node1" presStyleIdx="1" presStyleCnt="3"/>
      <dgm:spPr/>
    </dgm:pt>
    <dgm:pt modelId="{26E96AA5-9AC3-4595-A456-39A4C42772AD}" type="pres">
      <dgm:prSet presAssocID="{E317390E-CC48-4DF3-A3AD-B9C6D8FDD884}" presName="textBox3b" presStyleLbl="revTx" presStyleIdx="1" presStyleCnt="3" custScaleX="90256" custScaleY="24912" custLinFactNeighborX="-47905" custLinFactNeighborY="-661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55EE51-919E-42C2-83FC-9DC1A32A343D}" type="pres">
      <dgm:prSet presAssocID="{157D6AC2-C8D6-4036-8E82-EE5CF7A8DCD3}" presName="bullet3c" presStyleLbl="node1" presStyleIdx="2" presStyleCnt="3" custScaleX="37266" custScaleY="37266" custLinFactX="100000" custLinFactNeighborX="121993" custLinFactNeighborY="-82326"/>
      <dgm:spPr/>
    </dgm:pt>
    <dgm:pt modelId="{1DBD9676-8DCB-4592-892F-E5A17CDC21B5}" type="pres">
      <dgm:prSet presAssocID="{157D6AC2-C8D6-4036-8E82-EE5CF7A8DCD3}" presName="textBox3c" presStyleLbl="revTx" presStyleIdx="2" presStyleCnt="3" custScaleX="77133" custScaleY="23370" custLinFactNeighborX="23231" custLinFactNeighborY="-347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6B9D81-EAEF-4960-A07E-FE83B1F8062C}" srcId="{08E66D28-73F6-45C0-AB8D-89F5274584AF}" destId="{E317390E-CC48-4DF3-A3AD-B9C6D8FDD884}" srcOrd="1" destOrd="0" parTransId="{46F90933-CAAB-493A-AFC1-0C9EE1A347CB}" sibTransId="{18389BCF-DA62-4A54-92AA-F99F7611C1F1}"/>
    <dgm:cxn modelId="{78D08392-CFC0-4969-9F9D-BCB608280C54}" srcId="{08E66D28-73F6-45C0-AB8D-89F5274584AF}" destId="{CC2F7767-4258-4FDF-996C-1A795C37A5B7}" srcOrd="0" destOrd="0" parTransId="{A499D412-A8E4-4E40-8635-F96DBD2F2AEE}" sibTransId="{F83B31BB-680E-4ACA-86D2-6E5F74234EA5}"/>
    <dgm:cxn modelId="{71F070E9-44F4-4C7D-8E98-9F55814ED30C}" type="presOf" srcId="{08E66D28-73F6-45C0-AB8D-89F5274584AF}" destId="{8D2F1563-DE6C-49DA-AADF-62C5E753A6E8}" srcOrd="0" destOrd="0" presId="urn:microsoft.com/office/officeart/2005/8/layout/arrow2"/>
    <dgm:cxn modelId="{175035E6-6861-419F-AF67-9903F122101B}" type="presOf" srcId="{E317390E-CC48-4DF3-A3AD-B9C6D8FDD884}" destId="{26E96AA5-9AC3-4595-A456-39A4C42772AD}" srcOrd="0" destOrd="0" presId="urn:microsoft.com/office/officeart/2005/8/layout/arrow2"/>
    <dgm:cxn modelId="{8C02B051-D143-42DF-A5C8-D0C66FE9F6C5}" srcId="{08E66D28-73F6-45C0-AB8D-89F5274584AF}" destId="{157D6AC2-C8D6-4036-8E82-EE5CF7A8DCD3}" srcOrd="2" destOrd="0" parTransId="{B079A261-D4E5-46EE-BB52-E63EFBDAEC8A}" sibTransId="{1FBAB038-D83F-4AB2-8556-3C6CF44D2F9A}"/>
    <dgm:cxn modelId="{5ACBF107-017D-4A69-B96B-701E951BF5E6}" type="presOf" srcId="{CC2F7767-4258-4FDF-996C-1A795C37A5B7}" destId="{7E2F8FE6-7AC7-45EE-BAF1-3F966D65C4A9}" srcOrd="0" destOrd="0" presId="urn:microsoft.com/office/officeart/2005/8/layout/arrow2"/>
    <dgm:cxn modelId="{13A2958B-A585-44AF-AF60-F9DB000A71CD}" type="presOf" srcId="{157D6AC2-C8D6-4036-8E82-EE5CF7A8DCD3}" destId="{1DBD9676-8DCB-4592-892F-E5A17CDC21B5}" srcOrd="0" destOrd="0" presId="urn:microsoft.com/office/officeart/2005/8/layout/arrow2"/>
    <dgm:cxn modelId="{BB4FF225-2414-443C-B1E1-8C61F09FF824}" type="presParOf" srcId="{8D2F1563-DE6C-49DA-AADF-62C5E753A6E8}" destId="{B0B7BDF9-4E2E-41B2-970B-8597259ABAF6}" srcOrd="0" destOrd="0" presId="urn:microsoft.com/office/officeart/2005/8/layout/arrow2"/>
    <dgm:cxn modelId="{29F76851-7729-435D-8AE1-AEBCE14A86BA}" type="presParOf" srcId="{8D2F1563-DE6C-49DA-AADF-62C5E753A6E8}" destId="{D19A3326-842D-4E17-9B88-28A2CB0E404D}" srcOrd="1" destOrd="0" presId="urn:microsoft.com/office/officeart/2005/8/layout/arrow2"/>
    <dgm:cxn modelId="{94C9F86F-4AFA-4F31-9D1E-3C2149960349}" type="presParOf" srcId="{D19A3326-842D-4E17-9B88-28A2CB0E404D}" destId="{B68563B5-762B-43E5-B985-FBD42DCACD20}" srcOrd="0" destOrd="0" presId="urn:microsoft.com/office/officeart/2005/8/layout/arrow2"/>
    <dgm:cxn modelId="{5B17FBF5-8B20-4178-B924-AEADA3ABCD26}" type="presParOf" srcId="{D19A3326-842D-4E17-9B88-28A2CB0E404D}" destId="{7E2F8FE6-7AC7-45EE-BAF1-3F966D65C4A9}" srcOrd="1" destOrd="0" presId="urn:microsoft.com/office/officeart/2005/8/layout/arrow2"/>
    <dgm:cxn modelId="{B27ECF72-96F3-4DB2-A8DF-8344823717F7}" type="presParOf" srcId="{D19A3326-842D-4E17-9B88-28A2CB0E404D}" destId="{E246FB71-421C-47AF-BD49-CC53D841530C}" srcOrd="2" destOrd="0" presId="urn:microsoft.com/office/officeart/2005/8/layout/arrow2"/>
    <dgm:cxn modelId="{0AF3F190-A7C9-4D0E-9AB9-1622A3EBBF9A}" type="presParOf" srcId="{D19A3326-842D-4E17-9B88-28A2CB0E404D}" destId="{26E96AA5-9AC3-4595-A456-39A4C42772AD}" srcOrd="3" destOrd="0" presId="urn:microsoft.com/office/officeart/2005/8/layout/arrow2"/>
    <dgm:cxn modelId="{76B2589E-9492-495B-A2B8-FD188E564404}" type="presParOf" srcId="{D19A3326-842D-4E17-9B88-28A2CB0E404D}" destId="{DE55EE51-919E-42C2-83FC-9DC1A32A343D}" srcOrd="4" destOrd="0" presId="urn:microsoft.com/office/officeart/2005/8/layout/arrow2"/>
    <dgm:cxn modelId="{EF508F40-483D-41F2-B748-CF4154C50D91}" type="presParOf" srcId="{D19A3326-842D-4E17-9B88-28A2CB0E404D}" destId="{1DBD9676-8DCB-4592-892F-E5A17CDC21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4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5860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2020/6/4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24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5860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4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5860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r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2020/6/4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1" tIns="45841" rIns="91681" bIns="45841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0721" y="4783315"/>
            <a:ext cx="5445760" cy="3913614"/>
          </a:xfrm>
          <a:prstGeom prst="rect">
            <a:avLst/>
          </a:prstGeom>
        </p:spPr>
        <p:txBody>
          <a:bodyPr vert="horz" lIns="91681" tIns="45841" rIns="91681" bIns="45841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24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5860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r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48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1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67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42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39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35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59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08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B7B89E-E612-4AB8-9DB2-9CFA825C0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00B97AD-F2AC-4DE6-B6CA-DEAC8010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861C76E-F2A4-4C40-A262-C002A028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0B1D46C-5FDD-4DD3-8C3B-44E26177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EE4A56C-AB92-4243-9D2D-1DE5A15D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8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B529529-76ED-45DA-9A3F-FA4E762C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87714D2-0DAC-493F-956F-004CB586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262D6B6-90B2-448E-9B74-B3F60287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0EDD7B0-1D71-415D-987F-395739E1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E672316-5A21-4B55-9C6C-7BDAAB20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71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163787-AC7A-4DC9-A835-3FDFE657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6B9D910-1A7C-4E0A-BEF2-FB2973AA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A2D7F1E-3CD9-4A69-AAAA-4F7E0604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47E548C-9B2B-4DDD-BC47-FDBD02B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0FC3361-BB6F-4B01-8B6A-FF73AB26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7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62A82C5-D2FB-4148-97B7-00540A6D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CAD6A13-AA8C-40AC-BD4B-7887B4FFE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1A3C62C-3E22-487A-9205-BE35A5193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AD16D9F-1AEE-45F4-BAAD-524F4E74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41B3EF1-19F0-4BAC-9A10-0C69B9EB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EBD467F-3613-454C-92CF-5239242E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0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152122-7F67-471D-8054-8DD4ECB0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2CE2959-1AFD-4A59-99BF-7C67FBFCB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F6EE5CD8-ACB5-484F-B0F9-7312A5293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9D949ABB-44DF-4854-851B-1E1DFB4A2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8631BB6-7115-4525-B885-6A6417C6A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04DDA98B-9045-4BDD-B3E5-5BFB1597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0C6F43EA-4AB0-4C4A-A0FF-2B951607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E28267EA-C299-43CC-90AA-3599E328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438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FD8C54F-205F-46C8-A20C-7AC02BCF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E1301A5F-4E37-4406-8EF2-133A7C41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200BD576-43F1-4DF9-AFD0-7E4C092C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6B0F13B4-AC20-4968-A1D5-35FD3717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07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E413BC49-FAF6-4328-A652-F929075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9CEB3D2F-5291-43F5-93B9-1F586B7C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AB7B205-1E17-4512-9DA0-57E3AF3B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92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939897-E892-4F51-8DC2-DA1FC922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FB16114-C861-49BA-8A29-0F427083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B37DD84-2650-4875-87B3-6CF7649BF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60AEBAC-5D47-4153-A201-0860A0BD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9567AB6-1A4C-415D-9590-60481AD7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EF8C18A-0DA4-47F4-8CCE-A97EBCA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01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17C41D1-0309-4DFB-AAF9-099D7915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AB0B9D4B-2409-43B3-9F82-3BB91140E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A02F246-06FB-473B-88B1-DB16788F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CE65695-F131-469F-9CF8-91C104CF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20FEC39-1E07-4E6F-9760-54D67DA9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65D594B-F66B-402C-BDD0-FB103D0D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41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2EC95F6-1259-4F2A-ACE8-52333E38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BB499F7-9228-40E1-ABBF-668D487F2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D208F4B-30BB-442C-A7D9-2DD0E3E9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C6E6CB0-9852-40D3-BD28-9D41A90D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90F243E-0980-4BEB-8BC9-97F0010A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76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349428E5-AD75-469B-AC00-EDC1857E6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A83D18F-BE39-44B7-8FC4-A43330DBC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A24E3DE-5CAC-410B-AF33-0C6D57EF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2776130-7197-44C2-9137-512859B8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7D2506E-CD7E-4F66-B066-65790E2C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40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8BB6DB85-1719-4266-A29D-CFFAD76F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00A5822-BD01-4AAE-B9A0-29040CC3A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1122B15-8048-42BA-AB2F-D4BDF571B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DD36-EB86-469D-9D91-DAC7F42FAF41}" type="datetimeFigureOut">
              <a:rPr lang="zh-TW" altLang="en-US" smtClean="0"/>
              <a:pPr/>
              <a:t>2020/6/4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85749E9-7904-4545-ABCC-F63D2050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12541B9-1FE1-4F32-90FF-4578EF69C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1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230847" y="2563863"/>
            <a:ext cx="5267325" cy="2219691"/>
          </a:xfrm>
        </p:spPr>
        <p:txBody>
          <a:bodyPr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/>
              <a:t>教師法</a:t>
            </a:r>
            <a:endParaRPr lang="zh-TW" altLang="en-US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411287" y="4581898"/>
            <a:ext cx="1887336" cy="955565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108.10</a:t>
            </a:r>
          </a:p>
          <a:p>
            <a:pPr algn="ctr" rtl="0"/>
            <a:endParaRPr lang="en-US" altLang="zh-TW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rtl="0"/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教育部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40" y="4985211"/>
            <a:ext cx="549766" cy="5522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/>
        </p:blipFill>
        <p:spPr>
          <a:xfrm>
            <a:off x="5842000" y="1703537"/>
            <a:ext cx="6336000" cy="3600004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xmlns="" id="{C3219342-18CB-40F1-BCBE-E2DB8F8E8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6" y="2189997"/>
            <a:ext cx="1988690" cy="1988690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xmlns="" id="{3191449D-E2AD-4068-BD5C-068220EFC487}"/>
              </a:ext>
            </a:extLst>
          </p:cNvPr>
          <p:cNvSpPr/>
          <p:nvPr/>
        </p:nvSpPr>
        <p:spPr>
          <a:xfrm>
            <a:off x="985806" y="2569437"/>
            <a:ext cx="1260000" cy="1260000"/>
          </a:xfrm>
          <a:prstGeom prst="ellipse">
            <a:avLst/>
          </a:prstGeom>
          <a:solidFill>
            <a:srgbClr val="F16B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18260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075" y="1529429"/>
            <a:ext cx="11627224" cy="5040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117366" y="270080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580495" y="196125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97686" y="1844686"/>
            <a:ext cx="10548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增定教師專業審查會運作機制，強化不適任教師之處理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6" y="1698761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32154" y="1698761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7034896" y="4286327"/>
            <a:ext cx="540000" cy="540000"/>
          </a:xfrm>
          <a:prstGeom prst="rightArrow">
            <a:avLst/>
          </a:prstGeom>
          <a:solidFill>
            <a:srgbClr val="F2B092"/>
          </a:solidFill>
          <a:ln>
            <a:solidFill>
              <a:srgbClr val="8575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E534CA3C-60E5-440B-9A71-D3629D04E4D6}"/>
              </a:ext>
            </a:extLst>
          </p:cNvPr>
          <p:cNvSpPr txBox="1"/>
          <p:nvPr/>
        </p:nvSpPr>
        <p:spPr>
          <a:xfrm>
            <a:off x="1251331" y="3020233"/>
            <a:ext cx="5587298" cy="3131498"/>
          </a:xfrm>
          <a:prstGeom prst="rect">
            <a:avLst/>
          </a:prstGeom>
          <a:ln w="28575" cmpd="sng">
            <a:solidFill>
              <a:srgbClr val="8575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93342D"/>
                </a:solidFill>
              </a:rPr>
              <a:t>明定各主管機關應成立</a:t>
            </a:r>
            <a:r>
              <a:rPr lang="zh-TW" altLang="en-US" sz="2000" b="1" dirty="0">
                <a:solidFill>
                  <a:srgbClr val="93342D"/>
                </a:solidFill>
              </a:rPr>
              <a:t>專審會</a:t>
            </a:r>
            <a:r>
              <a:rPr lang="zh-TW" altLang="zh-TW" sz="2000" dirty="0">
                <a:solidFill>
                  <a:srgbClr val="93342D"/>
                </a:solidFill>
              </a:rPr>
              <a:t>，</a:t>
            </a:r>
            <a:r>
              <a:rPr lang="zh-TW" altLang="zh-TW" sz="2000" b="1" dirty="0">
                <a:solidFill>
                  <a:srgbClr val="93342D"/>
                </a:solidFill>
              </a:rPr>
              <a:t>協助高中以下學校處理教學不力或不能勝任工作案件</a:t>
            </a:r>
            <a:r>
              <a:rPr lang="zh-TW" altLang="en-US" sz="2000" b="1" dirty="0">
                <a:solidFill>
                  <a:srgbClr val="93342D"/>
                </a:solidFill>
              </a:rPr>
              <a:t> </a:t>
            </a:r>
            <a:r>
              <a:rPr lang="en-US" altLang="zh-TW" sz="2000" dirty="0"/>
              <a:t>【§16</a:t>
            </a:r>
            <a:r>
              <a:rPr lang="zh-TW" altLang="zh-TW" sz="2000" dirty="0"/>
              <a:t>第</a:t>
            </a:r>
            <a:r>
              <a:rPr lang="en-US" altLang="zh-TW" sz="2000" dirty="0"/>
              <a:t>1</a:t>
            </a:r>
            <a:r>
              <a:rPr lang="zh-TW" altLang="zh-TW" sz="2000" dirty="0"/>
              <a:t>項第</a:t>
            </a:r>
            <a:r>
              <a:rPr lang="en-US" altLang="zh-TW" sz="2000" dirty="0"/>
              <a:t>1</a:t>
            </a:r>
            <a:r>
              <a:rPr lang="zh-TW" altLang="zh-TW" sz="2000" dirty="0"/>
              <a:t>款</a:t>
            </a:r>
            <a:r>
              <a:rPr lang="en-US" altLang="zh-TW" sz="2000" dirty="0"/>
              <a:t>】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93342D"/>
                </a:solidFill>
              </a:rPr>
              <a:t>高中以下學校教評會</a:t>
            </a:r>
            <a:r>
              <a:rPr lang="zh-TW" altLang="en-US" sz="2000" b="1" dirty="0">
                <a:solidFill>
                  <a:srgbClr val="93342D"/>
                </a:solidFill>
              </a:rPr>
              <a:t>未依規定召開、審議或決議，主管機關認</a:t>
            </a:r>
            <a:r>
              <a:rPr lang="zh-TW" altLang="zh-TW" sz="2000" b="1" dirty="0">
                <a:solidFill>
                  <a:srgbClr val="93342D"/>
                </a:solidFill>
              </a:rPr>
              <a:t>有違法之虞</a:t>
            </a:r>
            <a:r>
              <a:rPr lang="zh-TW" altLang="zh-TW" sz="2000" dirty="0"/>
              <a:t>，</a:t>
            </a:r>
            <a:r>
              <a:rPr lang="zh-TW" altLang="en-US" sz="2000" dirty="0"/>
              <a:t>交回學校審議或復議，</a:t>
            </a:r>
            <a:r>
              <a:rPr lang="zh-TW" altLang="zh-TW" sz="2000" dirty="0"/>
              <a:t>屆期未</a:t>
            </a:r>
            <a:r>
              <a:rPr lang="zh-TW" altLang="en-US" sz="2000" dirty="0"/>
              <a:t>審議或復議者</a:t>
            </a:r>
            <a:r>
              <a:rPr lang="zh-TW" altLang="zh-TW" sz="2000" dirty="0"/>
              <a:t>，</a:t>
            </a:r>
            <a:r>
              <a:rPr lang="zh-TW" altLang="zh-TW" sz="2000" b="1" dirty="0">
                <a:solidFill>
                  <a:srgbClr val="93342D"/>
                </a:solidFill>
              </a:rPr>
              <a:t>主管機關得</a:t>
            </a:r>
            <a:r>
              <a:rPr lang="zh-TW" altLang="zh-TW" sz="2000" dirty="0"/>
              <a:t>逕行</a:t>
            </a:r>
            <a:r>
              <a:rPr lang="zh-TW" altLang="zh-TW" sz="2000" b="1" dirty="0">
                <a:solidFill>
                  <a:srgbClr val="93342D"/>
                </a:solidFill>
              </a:rPr>
              <a:t>提交專審會審議</a:t>
            </a:r>
            <a:r>
              <a:rPr lang="en-US" altLang="zh-TW" sz="2000" dirty="0"/>
              <a:t>【§26</a:t>
            </a:r>
            <a:r>
              <a:rPr lang="zh-TW" altLang="zh-TW" sz="2000" dirty="0"/>
              <a:t>第</a:t>
            </a:r>
            <a:r>
              <a:rPr lang="en-US" altLang="zh-TW" sz="2000" dirty="0"/>
              <a:t>2</a:t>
            </a:r>
            <a:r>
              <a:rPr lang="zh-TW" altLang="zh-TW" sz="2000" dirty="0"/>
              <a:t>項</a:t>
            </a:r>
            <a:r>
              <a:rPr lang="en-US" altLang="zh-TW" sz="2000" dirty="0"/>
              <a:t>】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專審會</a:t>
            </a:r>
            <a:r>
              <a:rPr lang="zh-TW" altLang="zh-TW" sz="2000" dirty="0"/>
              <a:t>結案報告摘要應供公眾查閱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16" name="書卷 (水平) 22">
            <a:extLst>
              <a:ext uri="{FF2B5EF4-FFF2-40B4-BE49-F238E27FC236}">
                <a16:creationId xmlns:a16="http://schemas.microsoft.com/office/drawing/2014/main" xmlns="" id="{079F986B-8AB8-4C07-BE7C-6C1478E0AC33}"/>
              </a:ext>
            </a:extLst>
          </p:cNvPr>
          <p:cNvSpPr/>
          <p:nvPr/>
        </p:nvSpPr>
        <p:spPr>
          <a:xfrm>
            <a:off x="7771163" y="2738327"/>
            <a:ext cx="3852269" cy="3636000"/>
          </a:xfrm>
          <a:prstGeom prst="horizontalScroll">
            <a:avLst>
              <a:gd name="adj" fmla="val 10883"/>
            </a:avLst>
          </a:prstGeom>
          <a:solidFill>
            <a:schemeClr val="bg1"/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提升法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律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位階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強化專審會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運作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機制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案件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處理更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公正，保障學生受教權及教師工作權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敦促教評會依法審議，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善盡權責，兼顧相關人員權益。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5364" y="6555935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10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436" y="1496077"/>
            <a:ext cx="11752725" cy="5112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956748" y="255648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419877" y="181693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591192" y="1878508"/>
            <a:ext cx="9324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增定學校教評會違法時，主管機關之處理方式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7" y="1686758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873548" y="175835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48190" y="4034185"/>
            <a:ext cx="2003688" cy="1323439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避免教評會怠於處理不適任教師案件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917">
            <a:off x="10840987" y="5239444"/>
            <a:ext cx="1219200" cy="1219200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A232635C-5368-4146-85AB-7008AFCB0F0A}"/>
              </a:ext>
            </a:extLst>
          </p:cNvPr>
          <p:cNvSpPr txBox="1"/>
          <p:nvPr/>
        </p:nvSpPr>
        <p:spPr>
          <a:xfrm>
            <a:off x="2295266" y="3349717"/>
            <a:ext cx="7128000" cy="2916000"/>
          </a:xfrm>
          <a:prstGeom prst="rect">
            <a:avLst/>
          </a:prstGeom>
          <a:ln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zh-TW" altLang="en-US" sz="2400" b="1" dirty="0"/>
          </a:p>
        </p:txBody>
      </p:sp>
      <p:sp>
        <p:nvSpPr>
          <p:cNvPr id="48" name="向右箭號 15">
            <a:extLst>
              <a:ext uri="{FF2B5EF4-FFF2-40B4-BE49-F238E27FC236}">
                <a16:creationId xmlns:a16="http://schemas.microsoft.com/office/drawing/2014/main" xmlns="" id="{FEF25BAE-08A8-43A4-AA76-A26246A2B95E}"/>
              </a:ext>
            </a:extLst>
          </p:cNvPr>
          <p:cNvSpPr/>
          <p:nvPr/>
        </p:nvSpPr>
        <p:spPr>
          <a:xfrm>
            <a:off x="1875599" y="4524218"/>
            <a:ext cx="360000" cy="36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肘形接點 20">
            <a:extLst>
              <a:ext uri="{FF2B5EF4-FFF2-40B4-BE49-F238E27FC236}">
                <a16:creationId xmlns:a16="http://schemas.microsoft.com/office/drawing/2014/main" xmlns="" id="{C33A733D-B8C5-4C58-B5D4-CE5464739441}"/>
              </a:ext>
            </a:extLst>
          </p:cNvPr>
          <p:cNvCxnSpPr/>
          <p:nvPr/>
        </p:nvCxnSpPr>
        <p:spPr>
          <a:xfrm flipV="1">
            <a:off x="4059901" y="4183812"/>
            <a:ext cx="432000" cy="61200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21">
            <a:extLst>
              <a:ext uri="{FF2B5EF4-FFF2-40B4-BE49-F238E27FC236}">
                <a16:creationId xmlns:a16="http://schemas.microsoft.com/office/drawing/2014/main" xmlns="" id="{5C9268A8-7715-4261-B057-1D9B284D1638}"/>
              </a:ext>
            </a:extLst>
          </p:cNvPr>
          <p:cNvCxnSpPr/>
          <p:nvPr/>
        </p:nvCxnSpPr>
        <p:spPr>
          <a:xfrm>
            <a:off x="4064120" y="4805355"/>
            <a:ext cx="432000" cy="61200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向右箭號 22">
            <a:extLst>
              <a:ext uri="{FF2B5EF4-FFF2-40B4-BE49-F238E27FC236}">
                <a16:creationId xmlns:a16="http://schemas.microsoft.com/office/drawing/2014/main" xmlns="" id="{747B96BD-BEBE-4AF8-BAE9-BD3653EF1C19}"/>
              </a:ext>
            </a:extLst>
          </p:cNvPr>
          <p:cNvSpPr/>
          <p:nvPr/>
        </p:nvSpPr>
        <p:spPr>
          <a:xfrm>
            <a:off x="9469718" y="4534440"/>
            <a:ext cx="360000" cy="36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xmlns="" id="{1C7C8C65-FE1E-44D1-BBCD-E4E6C8DAB9A5}"/>
              </a:ext>
            </a:extLst>
          </p:cNvPr>
          <p:cNvSpPr txBox="1"/>
          <p:nvPr/>
        </p:nvSpPr>
        <p:spPr>
          <a:xfrm>
            <a:off x="2295265" y="2868868"/>
            <a:ext cx="71280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修法後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CDE24BC0-A5DB-4A99-BA95-4EAF447DE141}"/>
              </a:ext>
            </a:extLst>
          </p:cNvPr>
          <p:cNvSpPr txBox="1"/>
          <p:nvPr/>
        </p:nvSpPr>
        <p:spPr>
          <a:xfrm>
            <a:off x="248445" y="4185157"/>
            <a:ext cx="1593207" cy="1015663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</a:rPr>
              <a:t>現行</a:t>
            </a:r>
            <a:endParaRPr lang="en-US" altLang="zh-TW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</a:rPr>
              <a:t>無相關</a:t>
            </a:r>
            <a:endParaRPr lang="en-US" altLang="zh-TW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</a:rPr>
              <a:t>規定</a:t>
            </a: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xmlns="" id="{32795816-4B33-4833-AAEE-2AF89BDD1B11}"/>
              </a:ext>
            </a:extLst>
          </p:cNvPr>
          <p:cNvCxnSpPr/>
          <p:nvPr/>
        </p:nvCxnSpPr>
        <p:spPr>
          <a:xfrm>
            <a:off x="6092977" y="5412649"/>
            <a:ext cx="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6412E0FD-0864-4448-8CDE-BA87BAEB1B9E}"/>
              </a:ext>
            </a:extLst>
          </p:cNvPr>
          <p:cNvSpPr/>
          <p:nvPr/>
        </p:nvSpPr>
        <p:spPr>
          <a:xfrm>
            <a:off x="6234829" y="4866288"/>
            <a:ext cx="2974992" cy="1296000"/>
          </a:xfrm>
          <a:prstGeom prst="rect">
            <a:avLst/>
          </a:prstGeom>
          <a:solidFill>
            <a:srgbClr val="F0D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主管機關得交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回學校</a:t>
            </a:r>
            <a:r>
              <a:rPr lang="zh-TW" altLang="en-US" b="1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復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議；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屆期未</a:t>
            </a:r>
            <a:r>
              <a:rPr lang="zh-TW" altLang="en-US" b="1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復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議者，得追究學校相關人員之責任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58" name="圓角矩形 26">
            <a:extLst>
              <a:ext uri="{FF2B5EF4-FFF2-40B4-BE49-F238E27FC236}">
                <a16:creationId xmlns:a16="http://schemas.microsoft.com/office/drawing/2014/main" xmlns="" id="{1EDF30D6-344F-4B65-9A7A-FABD38886A8C}"/>
              </a:ext>
            </a:extLst>
          </p:cNvPr>
          <p:cNvSpPr/>
          <p:nvPr/>
        </p:nvSpPr>
        <p:spPr>
          <a:xfrm>
            <a:off x="4497697" y="4940620"/>
            <a:ext cx="1605600" cy="935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專科以上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§26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第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項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xmlns="" id="{61DEFCFF-CF4B-4F6B-B475-BEACB80CF961}"/>
              </a:ext>
            </a:extLst>
          </p:cNvPr>
          <p:cNvSpPr txBox="1"/>
          <p:nvPr/>
        </p:nvSpPr>
        <p:spPr>
          <a:xfrm>
            <a:off x="2447374" y="3669413"/>
            <a:ext cx="1692000" cy="2265920"/>
          </a:xfrm>
          <a:prstGeom prst="roundRect">
            <a:avLst/>
          </a:prstGeom>
          <a:solidFill>
            <a:srgbClr val="ECF1C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教評會未依規定召開、審議或決議，有違法之虞且屆期未改善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xmlns="" id="{EAA10D79-395B-4C01-A3CE-56486F9B90A4}"/>
              </a:ext>
            </a:extLst>
          </p:cNvPr>
          <p:cNvCxnSpPr/>
          <p:nvPr/>
        </p:nvCxnSpPr>
        <p:spPr>
          <a:xfrm>
            <a:off x="6106835" y="4170350"/>
            <a:ext cx="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圓角矩形 2">
            <a:extLst>
              <a:ext uri="{FF2B5EF4-FFF2-40B4-BE49-F238E27FC236}">
                <a16:creationId xmlns:a16="http://schemas.microsoft.com/office/drawing/2014/main" xmlns="" id="{77975631-112F-4E8B-A18F-A4FDF47DA6D7}"/>
              </a:ext>
            </a:extLst>
          </p:cNvPr>
          <p:cNvSpPr/>
          <p:nvPr/>
        </p:nvSpPr>
        <p:spPr>
          <a:xfrm>
            <a:off x="4492172" y="3723863"/>
            <a:ext cx="1604857" cy="935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高中以下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§26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第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項</a:t>
            </a:r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60E65838-E96F-4DD0-A9CD-2B939DDDF445}"/>
              </a:ext>
            </a:extLst>
          </p:cNvPr>
          <p:cNvSpPr/>
          <p:nvPr/>
        </p:nvSpPr>
        <p:spPr>
          <a:xfrm>
            <a:off x="6236977" y="3458098"/>
            <a:ext cx="2974992" cy="1296000"/>
          </a:xfrm>
          <a:prstGeom prst="rect">
            <a:avLst/>
          </a:prstGeom>
          <a:solidFill>
            <a:srgbClr val="F0D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主管機關得交回學校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復議；屆期未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復議者，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得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逕行提交專審會審議，並追究學校相關人員之責任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085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36190" y="6546090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11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503" y="1529424"/>
            <a:ext cx="11683660" cy="5076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988492" y="257806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451621" y="183851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238556" y="1859387"/>
            <a:ext cx="9576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明定不得退休、資遣、介聘情形 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1667376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24922" y="1667376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155410" y="2815077"/>
            <a:ext cx="4860000" cy="3492000"/>
          </a:xfrm>
          <a:prstGeom prst="rect">
            <a:avLst/>
          </a:prstGeom>
          <a:solidFill>
            <a:srgbClr val="F6E7DE"/>
          </a:solidFill>
          <a:ln w="317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zh-TW" altLang="en-US" sz="2400" b="1" dirty="0">
              <a:solidFill>
                <a:srgbClr val="824E4A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434203" y="2818844"/>
            <a:ext cx="4860000" cy="34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 cmpd="sng">
            <a:solidFill>
              <a:srgbClr val="824E4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defPPr rtl="0">
              <a:defRPr lang="zh-TW"/>
            </a:defPPr>
            <a:lvl1pPr>
              <a:defRPr sz="2400" b="1">
                <a:solidFill>
                  <a:srgbClr val="824E4A"/>
                </a:solidFill>
              </a:defRPr>
            </a:lvl1pPr>
          </a:lstStyle>
          <a:p>
            <a:r>
              <a:rPr lang="zh-TW" altLang="en-US" dirty="0"/>
              <a:t> 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629056" y="3011907"/>
            <a:ext cx="3679371" cy="428763"/>
          </a:xfrm>
          <a:prstGeom prst="roundRect">
            <a:avLst/>
          </a:prstGeom>
          <a:solidFill>
            <a:schemeClr val="bg1"/>
          </a:solidFill>
          <a:ln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不得退休、資遣情形</a:t>
            </a:r>
            <a:endParaRPr lang="zh-TW" altLang="en-US" sz="2800" dirty="0">
              <a:solidFill>
                <a:srgbClr val="812B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6846088" y="3009397"/>
            <a:ext cx="3679371" cy="428763"/>
          </a:xfrm>
          <a:prstGeom prst="roundRect">
            <a:avLst/>
          </a:prstGeom>
          <a:solidFill>
            <a:schemeClr val="bg1"/>
          </a:solidFill>
          <a:ln cmpd="sng">
            <a:solidFill>
              <a:srgbClr val="824E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不得申請介聘情形</a:t>
            </a:r>
            <a:endParaRPr lang="zh-TW" altLang="en-US" sz="2800" dirty="0">
              <a:solidFill>
                <a:srgbClr val="824E4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829829" y="3529066"/>
            <a:ext cx="1044000" cy="324000"/>
          </a:xfrm>
          <a:prstGeom prst="roundRect">
            <a:avLst/>
          </a:prstGeom>
          <a:solidFill>
            <a:schemeClr val="bg1"/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0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endParaRPr lang="zh-TW" altLang="en-US" sz="2000" dirty="0">
              <a:solidFill>
                <a:srgbClr val="812B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0105870" y="3513967"/>
            <a:ext cx="1044000" cy="324000"/>
          </a:xfrm>
          <a:prstGeom prst="roundRect">
            <a:avLst/>
          </a:prstGeom>
          <a:solidFill>
            <a:schemeClr val="bg1"/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0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endParaRPr lang="zh-TW" altLang="en-US" sz="2000" dirty="0">
              <a:solidFill>
                <a:srgbClr val="824E4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389570" y="4002827"/>
            <a:ext cx="4464000" cy="223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學校於知悉教師涉有第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條所定情形之日起，不得同意其退休或資遣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教師離職後，學校始知悉該教師於聘任期間涉有第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條或第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條所定情形者，學校仍應予以解聘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並通報。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6661946" y="4020537"/>
            <a:ext cx="4464000" cy="223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條情形，尚在調查、解聘或不續聘處理程序中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條情形，尚在調查、停聘處理程序中或停聘期間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項第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款或第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款情形，尚在調查、資遣處理程序中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79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22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9685" y="1516787"/>
            <a:ext cx="11700000" cy="507600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42" name="圓角矩形 41"/>
          <p:cNvSpPr/>
          <p:nvPr/>
        </p:nvSpPr>
        <p:spPr>
          <a:xfrm>
            <a:off x="2949743" y="261415"/>
            <a:ext cx="6656400" cy="78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2668919" y="261415"/>
            <a:ext cx="900000" cy="864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64812" y="2078851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修正教師申訴評議委員會的組成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，包括教師、社會公正人士、學者專家、該地區教師組織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等，以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增加委員組成的多元性及專業性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43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條）</a:t>
            </a:r>
            <a:endParaRPr lang="en-US" altLang="zh-TW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" y="1912845"/>
            <a:ext cx="1105308" cy="1105308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291703" y="1856249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05954" y="2092871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4000"/>
              </a:lnSpc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配合省政府行政組織調整，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取消省申評會層級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（修正條文第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條）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41" y="1961435"/>
            <a:ext cx="1105308" cy="110530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4151923" y="1904839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8338850" y="2035677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教師救濟制度採訴願或申訴擇一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使教師救濟制度單純化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，有利教師迅速獲得救濟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（修正條文第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條）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10" y="1920958"/>
            <a:ext cx="1105308" cy="1105308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7976992" y="1864362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4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xmlns="" id="{DBF60CD8-1040-448B-92BE-F18433F4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1946" y="6365588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13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E3B986F-9539-4B4F-9BCD-E6A51E8FC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3267" r="3970" b="5098"/>
          <a:stretch/>
        </p:blipFill>
        <p:spPr>
          <a:xfrm>
            <a:off x="3119718" y="33990"/>
            <a:ext cx="5208494" cy="682401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0544A19F-0E54-4D5C-BF60-DECB93B455D2}"/>
              </a:ext>
            </a:extLst>
          </p:cNvPr>
          <p:cNvSpPr txBox="1"/>
          <p:nvPr/>
        </p:nvSpPr>
        <p:spPr>
          <a:xfrm>
            <a:off x="36951" y="15518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22046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xmlns="" id="{1F80701A-9C5E-4F30-AAE4-5E8598B5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0345" y="63655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14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177F215-F1CC-4C67-82B8-D658EEDAF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4837" r="8407" b="15555"/>
          <a:stretch/>
        </p:blipFill>
        <p:spPr>
          <a:xfrm>
            <a:off x="3056964" y="0"/>
            <a:ext cx="5638800" cy="683345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805E04A-3C93-4423-B2D6-4B5C0E46037C}"/>
              </a:ext>
            </a:extLst>
          </p:cNvPr>
          <p:cNvSpPr txBox="1"/>
          <p:nvPr/>
        </p:nvSpPr>
        <p:spPr>
          <a:xfrm>
            <a:off x="34457" y="15308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3726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xmlns="" id="{5908C733-A1D2-42DC-BDBD-75D2D27A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5000" y="63655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15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906EB5D-F0A2-4160-A3E3-451D88AD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3232" r="1814" b="4781"/>
          <a:stretch/>
        </p:blipFill>
        <p:spPr>
          <a:xfrm>
            <a:off x="3472873" y="18473"/>
            <a:ext cx="5301672" cy="683952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881321A2-B781-46E0-87D3-67E6B980DEC0}"/>
              </a:ext>
            </a:extLst>
          </p:cNvPr>
          <p:cNvSpPr txBox="1"/>
          <p:nvPr/>
        </p:nvSpPr>
        <p:spPr>
          <a:xfrm>
            <a:off x="27712" y="18473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36362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xmlns="" id="{9C513B20-23E3-472E-B54C-24259866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128" y="6365588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0CC8DD3-B67B-496B-880B-30939AAF5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3661" r="5085" b="4836"/>
          <a:stretch/>
        </p:blipFill>
        <p:spPr>
          <a:xfrm>
            <a:off x="3119721" y="51270"/>
            <a:ext cx="5432611" cy="680673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0DF771B-4837-4A7D-9DA1-82AF31F3545F}"/>
              </a:ext>
            </a:extLst>
          </p:cNvPr>
          <p:cNvSpPr txBox="1"/>
          <p:nvPr/>
        </p:nvSpPr>
        <p:spPr>
          <a:xfrm>
            <a:off x="64655" y="23562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5424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xmlns="" id="{2EDB5F86-0652-4631-BFE5-CF89491F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655" y="639329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17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4E49D4B-3381-4AD7-9B0E-EF45096C6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3267" r="2306" b="1831"/>
          <a:stretch/>
        </p:blipFill>
        <p:spPr>
          <a:xfrm>
            <a:off x="3047999" y="0"/>
            <a:ext cx="5674659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0BC334B-9BAC-454D-A9B7-89B3FA5E53E3}"/>
              </a:ext>
            </a:extLst>
          </p:cNvPr>
          <p:cNvSpPr txBox="1"/>
          <p:nvPr/>
        </p:nvSpPr>
        <p:spPr>
          <a:xfrm>
            <a:off x="46183" y="18475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19212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感謝聆聽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108611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 告 大 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309295" y="6492875"/>
            <a:ext cx="1828800" cy="365125"/>
          </a:xfrm>
        </p:spPr>
        <p:txBody>
          <a:bodyPr/>
          <a:lstStyle/>
          <a:p>
            <a:r>
              <a:rPr lang="en-US" altLang="zh-TW" sz="1400" b="1" noProof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</a:t>
            </a:r>
            <a:endParaRPr lang="zh-TW" altLang="en-US" sz="14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3912740" y="2462377"/>
            <a:ext cx="4896253" cy="830264"/>
            <a:chOff x="1371" y="1684"/>
            <a:chExt cx="2494" cy="523"/>
          </a:xfrm>
        </p:grpSpPr>
        <p:sp>
          <p:nvSpPr>
            <p:cNvPr id="7" name="Line 99"/>
            <p:cNvSpPr>
              <a:spLocks noChangeShapeType="1"/>
            </p:cNvSpPr>
            <p:nvPr/>
          </p:nvSpPr>
          <p:spPr bwMode="auto">
            <a:xfrm flipV="1">
              <a:off x="1371" y="2178"/>
              <a:ext cx="2494" cy="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500" dirty="0"/>
            </a:p>
          </p:txBody>
        </p:sp>
        <p:sp>
          <p:nvSpPr>
            <p:cNvPr id="8" name="Text Box 100"/>
            <p:cNvSpPr txBox="1">
              <a:spLocks noChangeArrowheads="1"/>
            </p:cNvSpPr>
            <p:nvPr/>
          </p:nvSpPr>
          <p:spPr bwMode="auto">
            <a:xfrm>
              <a:off x="1894" y="1684"/>
              <a:ext cx="134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zh-TW" altLang="en-US" sz="4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修正理念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366995" y="2523469"/>
            <a:ext cx="1044000" cy="784830"/>
            <a:chOff x="2675073" y="1998811"/>
            <a:chExt cx="864000" cy="589998"/>
          </a:xfrm>
        </p:grpSpPr>
        <p:sp>
          <p:nvSpPr>
            <p:cNvPr id="9" name="AutoShape 94"/>
            <p:cNvSpPr>
              <a:spLocks noChangeArrowheads="1"/>
            </p:cNvSpPr>
            <p:nvPr/>
          </p:nvSpPr>
          <p:spPr bwMode="gray">
            <a:xfrm>
              <a:off x="2675073" y="1998812"/>
              <a:ext cx="864000" cy="576000"/>
            </a:xfrm>
            <a:prstGeom prst="hexagon">
              <a:avLst>
                <a:gd name="adj" fmla="val 28874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10" name="AutoShape 95"/>
            <p:cNvSpPr>
              <a:spLocks noChangeArrowheads="1"/>
            </p:cNvSpPr>
            <p:nvPr/>
          </p:nvSpPr>
          <p:spPr bwMode="gray">
            <a:xfrm>
              <a:off x="2729048" y="2038500"/>
              <a:ext cx="756000" cy="50400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11" name="Text Box 101"/>
            <p:cNvSpPr txBox="1">
              <a:spLocks noChangeArrowheads="1"/>
            </p:cNvSpPr>
            <p:nvPr/>
          </p:nvSpPr>
          <p:spPr bwMode="gray">
            <a:xfrm>
              <a:off x="2816627" y="1998811"/>
              <a:ext cx="630411" cy="589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45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壹</a:t>
              </a:r>
              <a:endParaRPr kumimoji="0" lang="en-US" altLang="zh-TW" sz="4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414484" y="4089328"/>
            <a:ext cx="1007731" cy="784830"/>
            <a:chOff x="2434943" y="3496974"/>
            <a:chExt cx="864000" cy="589998"/>
          </a:xfrm>
        </p:grpSpPr>
        <p:sp>
          <p:nvSpPr>
            <p:cNvPr id="50" name="AutoShape 94"/>
            <p:cNvSpPr>
              <a:spLocks noChangeArrowheads="1"/>
            </p:cNvSpPr>
            <p:nvPr/>
          </p:nvSpPr>
          <p:spPr bwMode="gray">
            <a:xfrm>
              <a:off x="2434943" y="3496975"/>
              <a:ext cx="864000" cy="576000"/>
            </a:xfrm>
            <a:prstGeom prst="hexagon">
              <a:avLst>
                <a:gd name="adj" fmla="val 28874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51" name="AutoShape 95"/>
            <p:cNvSpPr>
              <a:spLocks noChangeArrowheads="1"/>
            </p:cNvSpPr>
            <p:nvPr/>
          </p:nvSpPr>
          <p:spPr bwMode="gray">
            <a:xfrm>
              <a:off x="2488918" y="3536663"/>
              <a:ext cx="756000" cy="50400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52" name="Text Box 101"/>
            <p:cNvSpPr txBox="1">
              <a:spLocks noChangeArrowheads="1"/>
            </p:cNvSpPr>
            <p:nvPr/>
          </p:nvSpPr>
          <p:spPr bwMode="gray">
            <a:xfrm>
              <a:off x="2568292" y="3496974"/>
              <a:ext cx="653100" cy="589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45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貳</a:t>
              </a:r>
              <a:endParaRPr kumimoji="0" lang="en-US" altLang="zh-TW" sz="4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</p:grpSp>
      <p:sp>
        <p:nvSpPr>
          <p:cNvPr id="58" name="Line 99"/>
          <p:cNvSpPr>
            <a:spLocks noChangeShapeType="1"/>
          </p:cNvSpPr>
          <p:nvPr/>
        </p:nvSpPr>
        <p:spPr bwMode="auto">
          <a:xfrm>
            <a:off x="3942379" y="4812421"/>
            <a:ext cx="4896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3600"/>
          </a:p>
        </p:txBody>
      </p:sp>
      <p:sp>
        <p:nvSpPr>
          <p:cNvPr id="75" name="Text Box 100"/>
          <p:cNvSpPr txBox="1">
            <a:spLocks noChangeArrowheads="1"/>
          </p:cNvSpPr>
          <p:nvPr/>
        </p:nvSpPr>
        <p:spPr bwMode="auto">
          <a:xfrm>
            <a:off x="4939790" y="4027591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修正重點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壹、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900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875241" y="1642623"/>
            <a:ext cx="10440000" cy="22770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教師法自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84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年公布以來雖然歷經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次修法，僅針對急迫性或特定性議題進行部分條文修正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為符合現行實務所需，進行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全文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檢視修正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，並於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日經總統修正公布。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75241" y="4261286"/>
            <a:ext cx="10440000" cy="227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守護學生學習權益，維護教師專業尊嚴，親師攜手合作，行政勇於承擔，共同守護孩子。</a:t>
            </a:r>
            <a:endParaRPr lang="en-US" altLang="zh-TW" sz="27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5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接點 51"/>
          <p:cNvCxnSpPr/>
          <p:nvPr/>
        </p:nvCxnSpPr>
        <p:spPr>
          <a:xfrm>
            <a:off x="10043295" y="3082513"/>
            <a:ext cx="0" cy="23548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098597" y="3065938"/>
            <a:ext cx="0" cy="23548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123911" y="3065938"/>
            <a:ext cx="0" cy="235485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貳、</a:t>
            </a:r>
            <a:r>
              <a:rPr lang="zh-TW" altLang="zh-TW" sz="4400" dirty="0"/>
              <a:t>修</a:t>
            </a:r>
            <a:r>
              <a:rPr lang="zh-TW" altLang="en-US" sz="4400" dirty="0"/>
              <a:t>正重點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767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3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760" y="3335926"/>
            <a:ext cx="3780000" cy="3439403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保障教師工作權，明定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教師除有第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條情形之一者外，不得解聘、不續聘或停聘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賦予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訂定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專業發展及獎勵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辦法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之法源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高級中等以下學校各主管機關應建立教師諮商輔導支持體系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8197126" y="1808359"/>
            <a:ext cx="3816000" cy="129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9610631" y="1378208"/>
            <a:ext cx="900000" cy="61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44" name="橢圓 43"/>
          <p:cNvSpPr/>
          <p:nvPr/>
        </p:nvSpPr>
        <p:spPr>
          <a:xfrm>
            <a:off x="187467" y="1804443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與支持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1604148" y="1374292"/>
            <a:ext cx="900000" cy="612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4199469" y="3340152"/>
            <a:ext cx="3780000" cy="3438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依程度區分不適任教師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之法律效果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教評會處理性平、兒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體罰及霸凌案件時，增邀校外學者專家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，至教師少於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1/2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增訂教師專業審查會運作機制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增訂學校教評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違法處理方式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明定不得退休、資遣、介聘情形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205025" y="1808359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628069" y="1383560"/>
            <a:ext cx="900000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8201623" y="3340153"/>
            <a:ext cx="3780000" cy="343800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修正教師申訴評議委員會的組成，包括社會公正人士、學者專家等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，增加委員多元性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配合省政府行政組織調整，取消省申評會層級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救濟制度採訴願或申訴擇一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4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2428" y="1495504"/>
            <a:ext cx="11568207" cy="5112000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zh-TW" altLang="en-US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4472147" y="207733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賦予訂定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教師專業發展及獎勵辦法法源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明確規範教師專業發展制度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內容、方式、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中央地方及學校之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分工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獎勵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措施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等事項，強化教師專業發展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，鼓勵教師終身學習，以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提升教育品質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維護學生學習權益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項）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0" y="2053230"/>
            <a:ext cx="1105308" cy="1105308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4097447" y="1996634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981112" y="4620245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8227116" y="2089016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高級中等以下學校各主管機關應建立教師諮商輔導支持體系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，並授權各該主管機關訂定辦法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協助教師輔導諮商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項）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72" y="2061924"/>
            <a:ext cx="1105308" cy="1105308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7920054" y="200532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283063" y="300764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教師專業發展與支持</a:t>
            </a:r>
          </a:p>
        </p:txBody>
      </p:sp>
      <p:sp>
        <p:nvSpPr>
          <p:cNvPr id="17" name="橢圓 16"/>
          <p:cNvSpPr/>
          <p:nvPr/>
        </p:nvSpPr>
        <p:spPr>
          <a:xfrm>
            <a:off x="2746192" y="226809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77040" y="207733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保障教師工作權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，明定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教師除有第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14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條至第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19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21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條及第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22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條情形之一者外，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不得解聘、不續聘或停聘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條）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" y="2043452"/>
            <a:ext cx="1105308" cy="1105308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364824" y="1986856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6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0683" y="1450184"/>
            <a:ext cx="11916000" cy="5328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61577755"/>
              </p:ext>
            </p:extLst>
          </p:nvPr>
        </p:nvGraphicFramePr>
        <p:xfrm>
          <a:off x="-76393" y="1450184"/>
          <a:ext cx="11954628" cy="403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86285" y="3432446"/>
            <a:ext cx="3037111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解聘、停聘或不續聘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之程序要件及法律效果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同時規範於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現行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，致主管教育行政機關及學校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屢生適用疑義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331632" y="641583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5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1073751" y="5015417"/>
            <a:ext cx="10008000" cy="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07375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085885" y="501556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519596" y="501447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109347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87999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7555480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338114" y="3146857"/>
            <a:ext cx="3127516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將現行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法第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條有關教師解聘、不續聘、停聘及第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條有關資遣之規定，</a:t>
            </a:r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按其情節嚴重程度不同區分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法律效果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9265544" y="501447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向下箭號 37"/>
          <p:cNvSpPr/>
          <p:nvPr/>
        </p:nvSpPr>
        <p:spPr>
          <a:xfrm>
            <a:off x="5691006" y="4679277"/>
            <a:ext cx="360000" cy="324000"/>
          </a:xfrm>
          <a:prstGeom prst="downArrow">
            <a:avLst/>
          </a:prstGeom>
          <a:solidFill>
            <a:srgbClr val="F2B092"/>
          </a:solidFill>
          <a:ln>
            <a:solidFill>
              <a:srgbClr val="85756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1086285" y="5626076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201361" y="5944363"/>
            <a:ext cx="1476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終身</a:t>
            </a:r>
            <a:endParaRPr lang="en-US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不得任教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42586" y="5139543"/>
            <a:ext cx="1296000" cy="6424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終身解聘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2497018" y="561963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圓角矩形 55"/>
          <p:cNvSpPr/>
          <p:nvPr/>
        </p:nvSpPr>
        <p:spPr>
          <a:xfrm>
            <a:off x="1782422" y="5937921"/>
            <a:ext cx="1476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1-4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年間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69850" algn="ctr">
              <a:lnSpc>
                <a:spcPts val="1700"/>
              </a:lnSpc>
            </a:pPr>
            <a:r>
              <a:rPr 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不得任教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1842217" y="5147564"/>
            <a:ext cx="1332000" cy="6424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解聘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1-4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7" name="直線接點 56"/>
          <p:cNvCxnSpPr/>
          <p:nvPr/>
        </p:nvCxnSpPr>
        <p:spPr>
          <a:xfrm>
            <a:off x="4068813" y="560107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圓角矩形 57"/>
          <p:cNvSpPr/>
          <p:nvPr/>
        </p:nvSpPr>
        <p:spPr>
          <a:xfrm>
            <a:off x="3354220" y="5946256"/>
            <a:ext cx="1476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得他校應聘</a:t>
            </a:r>
            <a:endParaRPr 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345749" y="5148654"/>
            <a:ext cx="1512000" cy="6424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原校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解聘不續聘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9" name="直線接點 58"/>
          <p:cNvCxnSpPr/>
          <p:nvPr/>
        </p:nvCxnSpPr>
        <p:spPr>
          <a:xfrm>
            <a:off x="5871006" y="560107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4950214" y="5946256"/>
            <a:ext cx="1692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停聘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個月至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年，期間不得支領薪水</a:t>
            </a:r>
          </a:p>
          <a:p>
            <a:pPr indent="-69850" algn="ctr">
              <a:lnSpc>
                <a:spcPts val="1700"/>
              </a:lnSpc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5193652" y="5157473"/>
            <a:ext cx="1296000" cy="6424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局停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直線接點 60"/>
          <p:cNvCxnSpPr/>
          <p:nvPr/>
        </p:nvCxnSpPr>
        <p:spPr>
          <a:xfrm>
            <a:off x="7558667" y="5610148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圓角矩形 61"/>
          <p:cNvSpPr/>
          <p:nvPr/>
        </p:nvSpPr>
        <p:spPr>
          <a:xfrm>
            <a:off x="6718562" y="5928435"/>
            <a:ext cx="1692000" cy="684000"/>
          </a:xfrm>
          <a:prstGeom prst="roundRect">
            <a:avLst>
              <a:gd name="adj" fmla="val 21123"/>
            </a:avLst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涉本條情事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規定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即發生效力，不得支領薪水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806379" y="5139543"/>
            <a:ext cx="1512000" cy="6424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當然暫時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3" name="直線接點 62"/>
          <p:cNvCxnSpPr/>
          <p:nvPr/>
        </p:nvCxnSpPr>
        <p:spPr>
          <a:xfrm>
            <a:off x="9293112" y="5564650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圓角矩形 63"/>
          <p:cNvSpPr/>
          <p:nvPr/>
        </p:nvSpPr>
        <p:spPr>
          <a:xfrm>
            <a:off x="8483852" y="5945692"/>
            <a:ext cx="1692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調查必要停聘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個月以下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暫時措施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，除性平案件外停聘期間可支領薪水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8615065" y="5147564"/>
            <a:ext cx="1296000" cy="6424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暫時停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11085840" y="5547306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圓角矩形 65"/>
          <p:cNvSpPr/>
          <p:nvPr/>
        </p:nvSpPr>
        <p:spPr>
          <a:xfrm>
            <a:off x="10249679" y="5946276"/>
            <a:ext cx="1692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可支領資遣費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10362302" y="5148508"/>
            <a:ext cx="1296000" cy="6424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資遣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693668" y="2185681"/>
            <a:ext cx="198000" cy="198000"/>
          </a:xfrm>
          <a:prstGeom prst="ellipse">
            <a:avLst/>
          </a:prstGeom>
          <a:solidFill>
            <a:srgbClr val="F3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45" name="圓角矩形 44"/>
          <p:cNvSpPr/>
          <p:nvPr/>
        </p:nvSpPr>
        <p:spPr>
          <a:xfrm>
            <a:off x="3295338" y="306902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46" name="橢圓 45"/>
          <p:cNvSpPr/>
          <p:nvPr/>
        </p:nvSpPr>
        <p:spPr>
          <a:xfrm>
            <a:off x="2758467" y="232947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937183" y="1850090"/>
            <a:ext cx="10324799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依程度區分不適任教師之法律效果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雲朵形 6"/>
          <p:cNvSpPr/>
          <p:nvPr/>
        </p:nvSpPr>
        <p:spPr>
          <a:xfrm>
            <a:off x="7659015" y="3157796"/>
            <a:ext cx="3904323" cy="1708851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888"/>
            <a:ext cx="1408276" cy="1408276"/>
          </a:xfrm>
          <a:prstGeom prst="rect">
            <a:avLst/>
          </a:prstGeom>
        </p:spPr>
      </p:pic>
      <p:sp>
        <p:nvSpPr>
          <p:cNvPr id="49" name="橢圓 48"/>
          <p:cNvSpPr/>
          <p:nvPr/>
        </p:nvSpPr>
        <p:spPr>
          <a:xfrm>
            <a:off x="326138" y="164688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18285" y="3412056"/>
            <a:ext cx="3666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使教評會審議結果更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加快不適任教師案件處理速度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1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263794" y="6428069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0EFC349-7E18-48E1-B757-F92F5B187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3232" r="1026" b="1952"/>
          <a:stretch/>
        </p:blipFill>
        <p:spPr>
          <a:xfrm>
            <a:off x="9236" y="18472"/>
            <a:ext cx="1196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2091" r="3227" b="1699"/>
          <a:stretch/>
        </p:blipFill>
        <p:spPr>
          <a:xfrm>
            <a:off x="582707" y="0"/>
            <a:ext cx="10883153" cy="6858000"/>
          </a:xfrm>
          <a:prstGeom prst="rect">
            <a:avLst/>
          </a:prstGeom>
        </p:spPr>
      </p:pic>
      <p:sp>
        <p:nvSpPr>
          <p:cNvPr id="6" name="投影片編號版面配置區 6"/>
          <p:cNvSpPr txBox="1">
            <a:spLocks/>
          </p:cNvSpPr>
          <p:nvPr/>
        </p:nvSpPr>
        <p:spPr>
          <a:xfrm>
            <a:off x="10263794" y="6428069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662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8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256" y="1519948"/>
            <a:ext cx="11340352" cy="5076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190078" y="287179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653207" y="213224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37946" y="1963046"/>
            <a:ext cx="9472249" cy="43809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ts val="40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教評會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性平、兒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體罰及霸凌相關案件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時，應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增邀校外學者專家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未兼行政或董事之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教師人數少於委員總額</a:t>
            </a:r>
            <a:r>
              <a:rPr lang="zh-TW" altLang="en-US" sz="2400" b="1" u="sng" dirty="0">
                <a:solidFill>
                  <a:srgbClr val="CB63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二分之一為止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一般任務組成維持不變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，處理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教學不力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或不能勝任工作案件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，尊重教師專業認定，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未兼行政及董事之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sz="2400" b="1" u="sng" dirty="0">
                <a:solidFill>
                  <a:srgbClr val="CB63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不得少於二分之一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授權子法：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高級中等以下學校教師評審委員會設置辦法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明定審議各類型案件之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表決門檻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1756479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616404" y="180400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144">
            <a:off x="10108966" y="4774966"/>
            <a:ext cx="1887913" cy="18879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1504</Words>
  <Application>Microsoft Office PowerPoint</Application>
  <PresentationFormat>寬螢幕</PresentationFormat>
  <Paragraphs>172</Paragraphs>
  <Slides>19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Liberation Mono</vt:lpstr>
      <vt:lpstr>Meiryo UI</vt:lpstr>
      <vt:lpstr>Microsoft JhengHei UI</vt:lpstr>
      <vt:lpstr>Microsoft YaHei UI</vt:lpstr>
      <vt:lpstr>微軟正黑體</vt:lpstr>
      <vt:lpstr>新細明體</vt:lpstr>
      <vt:lpstr>Arial</vt:lpstr>
      <vt:lpstr>Calibri</vt:lpstr>
      <vt:lpstr>Calibri Light</vt:lpstr>
      <vt:lpstr>Euphemia</vt:lpstr>
      <vt:lpstr>Times New Roman</vt:lpstr>
      <vt:lpstr>Wingdings</vt:lpstr>
      <vt:lpstr>學術文獻 16x9</vt:lpstr>
      <vt:lpstr>Office 佈景主題</vt:lpstr>
      <vt:lpstr>教師法</vt:lpstr>
      <vt:lpstr> 報 告 大 綱</vt:lpstr>
      <vt:lpstr>         壹、修正理念</vt:lpstr>
      <vt:lpstr>         貳、修正重點</vt:lpstr>
      <vt:lpstr>         </vt:lpstr>
      <vt:lpstr>         </vt:lpstr>
      <vt:lpstr>PowerPoint 簡報</vt:lpstr>
      <vt:lpstr>PowerPoint 簡報</vt:lpstr>
      <vt:lpstr>         </vt:lpstr>
      <vt:lpstr>         </vt:lpstr>
      <vt:lpstr>         </vt:lpstr>
      <vt:lpstr>         </vt:lpstr>
      <vt:lpstr>         </vt:lpstr>
      <vt:lpstr>PowerPoint 簡報</vt:lpstr>
      <vt:lpstr>PowerPoint 簡報</vt:lpstr>
      <vt:lpstr>PowerPoint 簡報</vt:lpstr>
      <vt:lpstr>PowerPoint 簡報</vt:lpstr>
      <vt:lpstr>PowerPoint 簡報</vt:lpstr>
      <vt:lpstr>感謝聆聽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2018-01-02T06:17:54Z</dcterms:created>
  <dcterms:modified xsi:type="dcterms:W3CDTF">2020-06-04T07:33:25Z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