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8" r:id="rId2"/>
    <p:sldId id="268" r:id="rId3"/>
    <p:sldId id="257" r:id="rId4"/>
    <p:sldId id="279" r:id="rId5"/>
    <p:sldId id="294" r:id="rId6"/>
    <p:sldId id="286" r:id="rId7"/>
    <p:sldId id="293" r:id="rId8"/>
    <p:sldId id="292" r:id="rId9"/>
    <p:sldId id="295" r:id="rId10"/>
    <p:sldId id="291" r:id="rId11"/>
    <p:sldId id="290" r:id="rId12"/>
    <p:sldId id="296" r:id="rId13"/>
    <p:sldId id="288" r:id="rId14"/>
    <p:sldId id="302" r:id="rId15"/>
    <p:sldId id="297" r:id="rId16"/>
    <p:sldId id="281" r:id="rId17"/>
    <p:sldId id="299" r:id="rId18"/>
    <p:sldId id="301" r:id="rId19"/>
    <p:sldId id="315" r:id="rId20"/>
    <p:sldId id="316" r:id="rId21"/>
    <p:sldId id="300" r:id="rId22"/>
    <p:sldId id="314" r:id="rId23"/>
    <p:sldId id="303" r:id="rId24"/>
    <p:sldId id="317" r:id="rId25"/>
    <p:sldId id="283" r:id="rId26"/>
    <p:sldId id="310" r:id="rId27"/>
    <p:sldId id="311" r:id="rId28"/>
    <p:sldId id="284" r:id="rId29"/>
    <p:sldId id="308" r:id="rId30"/>
    <p:sldId id="285" r:id="rId31"/>
    <p:sldId id="306" r:id="rId32"/>
    <p:sldId id="305" r:id="rId33"/>
    <p:sldId id="304" r:id="rId34"/>
    <p:sldId id="307" r:id="rId35"/>
    <p:sldId id="309" r:id="rId36"/>
    <p:sldId id="313" r:id="rId37"/>
    <p:sldId id="282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8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47C97-0DCA-4518-8259-AA92B53DE060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51B0E-C60E-408F-BCFD-F9FF158492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17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276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715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755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68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885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968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314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049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169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6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33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798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141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401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46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9344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4536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593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54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059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5553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6060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3461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36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617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2362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9267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096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892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705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865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474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81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5A9370-DB30-44B2-8EAF-D63795322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zh-TW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428339A-3D7E-452E-956A-E8B55240F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zh-TW">
                <a:latin typeface="Source Han Sans TC"/>
                <a:ea typeface="Source Han Sans TC"/>
              </a:rPr>
              <a:t>按一下此處編輯母版副標題樣式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38925C-FFB5-4104-BC80-21AD829BE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97373B-CC09-4BAA-BD2B-74BA5CA0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3ADC2C-FD5F-48BE-8878-4387A145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918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A0C2E3-7E50-4AEE-8A75-040521E3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15F77B9-2636-40CC-8728-8A18EB01B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vert">
            <a:normAutofit/>
          </a:bodyPr>
          <a:lstStyle/>
          <a:p>
            <a:pPr lvl="0"/>
            <a:r>
              <a:rPr lang="zh-TW" altLang="zh-TW">
                <a:latin typeface="Source Han Sans TC"/>
                <a:ea typeface="Source Han Sans TC"/>
              </a:rPr>
              <a:t>按一下此處編輯母版文字樣式</a:t>
            </a:r>
          </a:p>
          <a:p>
            <a:pPr lvl="1"/>
            <a:r>
              <a:rPr lang="zh-TW" altLang="zh-TW">
                <a:latin typeface="Source Han Sans TC"/>
                <a:ea typeface="Source Han Sans TC"/>
              </a:rPr>
              <a:t>二級</a:t>
            </a:r>
          </a:p>
          <a:p>
            <a:pPr lvl="2"/>
            <a:r>
              <a:rPr lang="zh-TW" altLang="zh-TW">
                <a:latin typeface="Source Han Sans TC"/>
                <a:ea typeface="Source Han Sans TC"/>
              </a:rPr>
              <a:t>三級</a:t>
            </a:r>
          </a:p>
          <a:p>
            <a:pPr lvl="3"/>
            <a:r>
              <a:rPr lang="zh-TW" altLang="zh-TW">
                <a:latin typeface="Source Han Sans TC"/>
                <a:ea typeface="Source Han Sans TC"/>
              </a:rPr>
              <a:t>四級</a:t>
            </a:r>
          </a:p>
          <a:p>
            <a:pPr lvl="4"/>
            <a:r>
              <a:rPr lang="zh-TW" altLang="zh-TW">
                <a:latin typeface="Source Han Sans TC"/>
                <a:ea typeface="Source Han Sans TC"/>
              </a:rPr>
              <a:t>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58A89-2A2A-4DB6-AC94-A9F41E241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665901-6FC6-409C-85D2-2A500D22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9902AF-DE4C-4BA4-9D24-784886BB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4455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6874068-2022-4660-873D-5F57D1D5C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vert">
            <a:normAutofit/>
          </a:bodyPr>
          <a:lstStyle/>
          <a:p>
            <a:r>
              <a:rPr lang="zh-TW" altLang="zh-TW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346C83-1F80-480D-A399-C23D71A64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vert">
            <a:normAutofit/>
          </a:bodyPr>
          <a:lstStyle/>
          <a:p>
            <a:pPr lvl="0"/>
            <a:r>
              <a:rPr lang="zh-TW" altLang="zh-TW" sz="2500">
                <a:latin typeface="Source Han Sans TC"/>
                <a:ea typeface="Source Han Sans TC"/>
              </a:rPr>
              <a:t>按一下此處編輯母版文字樣式</a:t>
            </a:r>
          </a:p>
          <a:p>
            <a:pPr lvl="1"/>
            <a:r>
              <a:rPr lang="zh-TW" altLang="zh-TW">
                <a:latin typeface="Source Han Sans TC"/>
                <a:ea typeface="Source Han Sans TC"/>
              </a:rPr>
              <a:t>二級</a:t>
            </a:r>
          </a:p>
          <a:p>
            <a:pPr lvl="2"/>
            <a:r>
              <a:rPr lang="zh-TW" altLang="zh-TW">
                <a:latin typeface="Source Han Sans TC"/>
                <a:ea typeface="Source Han Sans TC"/>
              </a:rPr>
              <a:t>三級</a:t>
            </a:r>
          </a:p>
          <a:p>
            <a:pPr lvl="3"/>
            <a:r>
              <a:rPr lang="zh-TW" altLang="zh-TW">
                <a:latin typeface="Source Han Sans TC"/>
                <a:ea typeface="Source Han Sans TC"/>
              </a:rPr>
              <a:t>四級</a:t>
            </a:r>
          </a:p>
          <a:p>
            <a:pPr lvl="4"/>
            <a:r>
              <a:rPr lang="zh-TW" altLang="zh-TW">
                <a:latin typeface="Source Han Sans TC"/>
                <a:ea typeface="Source Han Sans TC"/>
              </a:rPr>
              <a:t>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C4AE07-8D1F-4636-AC26-DEF42193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D56EB1-239E-455D-864C-850AADA7D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14D3B7-1B37-44AA-A715-5BBCF1D7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38805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2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63FF11-C36C-4410-AC04-7E276A2A6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59E2AB-3BB2-479A-941F-B5700EB82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zh-TW">
                <a:latin typeface="Source Han Sans TC"/>
                <a:ea typeface="Source Han Sans TC"/>
              </a:rPr>
              <a:t>按一下此處編輯母版文字樣式</a:t>
            </a:r>
          </a:p>
          <a:p>
            <a:pPr lvl="1"/>
            <a:r>
              <a:rPr lang="zh-TW" altLang="zh-TW">
                <a:latin typeface="Source Han Sans TC"/>
                <a:ea typeface="Source Han Sans TC"/>
              </a:rPr>
              <a:t>二級</a:t>
            </a:r>
          </a:p>
          <a:p>
            <a:pPr lvl="2"/>
            <a:r>
              <a:rPr lang="zh-TW" altLang="zh-TW">
                <a:latin typeface="Source Han Sans TC"/>
                <a:ea typeface="Source Han Sans TC"/>
              </a:rPr>
              <a:t>三級</a:t>
            </a:r>
          </a:p>
          <a:p>
            <a:pPr lvl="3"/>
            <a:r>
              <a:rPr lang="zh-TW" altLang="zh-TW">
                <a:latin typeface="Source Han Sans TC"/>
                <a:ea typeface="Source Han Sans TC"/>
              </a:rPr>
              <a:t>四級</a:t>
            </a:r>
          </a:p>
          <a:p>
            <a:pPr lvl="4"/>
            <a:r>
              <a:rPr lang="zh-TW" altLang="zh-TW">
                <a:latin typeface="Source Han Sans TC"/>
                <a:ea typeface="Source Han Sans TC"/>
              </a:rPr>
              <a:t>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DAC5C3-6505-49CF-9DF8-964BBB6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0DBBA9-7AE1-4A34-8C72-10AF34F2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EE13EB-EA1F-439D-B20C-CA380879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22032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0377C-0D6D-490E-A7BB-036C6203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zh-TW" altLang="zh-TW" sz="5500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436772-1B27-4BCB-9EED-5ECA0566A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zh-TW">
                <a:latin typeface="Source Han Sans TC"/>
                <a:ea typeface="Source Han Sans TC"/>
              </a:rPr>
              <a:t>按一下此處編輯母版文字樣式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7EBECA-1123-420F-963D-4C884103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9033C8-62CA-403A-ADBB-7DB4150B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0CBD17-31A8-45A8-84E3-B0E83EE1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7797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29AFC1-9DEA-4E44-A19A-062E805F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74FF3F-E00E-4526-A1B3-7477C616A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zh-TW" altLang="zh-TW" sz="2500">
                <a:latin typeface="Source Han Sans TC"/>
                <a:ea typeface="Source Han Sans TC"/>
              </a:rPr>
              <a:t>按一下此處編輯母版文字樣式</a:t>
            </a:r>
          </a:p>
          <a:p>
            <a:pPr lvl="1"/>
            <a:r>
              <a:rPr lang="zh-TW" altLang="zh-TW">
                <a:latin typeface="Source Han Sans TC"/>
                <a:ea typeface="Source Han Sans TC"/>
              </a:rPr>
              <a:t>二級</a:t>
            </a:r>
          </a:p>
          <a:p>
            <a:pPr lvl="2"/>
            <a:r>
              <a:rPr lang="zh-TW" altLang="zh-TW">
                <a:latin typeface="Source Han Sans TC"/>
                <a:ea typeface="Source Han Sans TC"/>
              </a:rPr>
              <a:t>三級</a:t>
            </a:r>
          </a:p>
          <a:p>
            <a:pPr lvl="3"/>
            <a:r>
              <a:rPr lang="zh-TW" altLang="zh-TW">
                <a:latin typeface="Source Han Sans TC"/>
                <a:ea typeface="Source Han Sans TC"/>
              </a:rPr>
              <a:t>四級</a:t>
            </a:r>
          </a:p>
          <a:p>
            <a:pPr lvl="4"/>
            <a:r>
              <a:rPr lang="zh-TW" altLang="zh-TW">
                <a:latin typeface="Source Han Sans TC"/>
                <a:ea typeface="Source Han Sans TC"/>
              </a:rPr>
              <a:t>五級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1CCF52-8058-4FE0-BC68-71F940988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zh-TW" altLang="zh-TW" sz="2500">
                <a:latin typeface="Source Han Sans TC"/>
                <a:ea typeface="Source Han Sans TC"/>
              </a:rPr>
              <a:t>按一下此處編輯母版文字樣式</a:t>
            </a:r>
          </a:p>
          <a:p>
            <a:pPr lvl="1"/>
            <a:r>
              <a:rPr lang="zh-TW" altLang="zh-TW">
                <a:latin typeface="Source Han Sans TC"/>
                <a:ea typeface="Source Han Sans TC"/>
              </a:rPr>
              <a:t>二級</a:t>
            </a:r>
          </a:p>
          <a:p>
            <a:pPr lvl="2"/>
            <a:r>
              <a:rPr lang="zh-TW" altLang="zh-TW">
                <a:latin typeface="Source Han Sans TC"/>
                <a:ea typeface="Source Han Sans TC"/>
              </a:rPr>
              <a:t>三級</a:t>
            </a:r>
          </a:p>
          <a:p>
            <a:pPr lvl="3"/>
            <a:r>
              <a:rPr lang="zh-TW" altLang="zh-TW">
                <a:latin typeface="Source Han Sans TC"/>
                <a:ea typeface="Source Han Sans TC"/>
              </a:rPr>
              <a:t>四級</a:t>
            </a:r>
          </a:p>
          <a:p>
            <a:pPr lvl="4"/>
            <a:r>
              <a:rPr lang="zh-TW" altLang="zh-TW">
                <a:latin typeface="Source Han Sans TC"/>
                <a:ea typeface="Source Han Sans TC"/>
              </a:rPr>
              <a:t>五級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02AE33-A69F-4B21-88B7-AD88A676C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A2A83E-6023-42F9-B0E8-B1F99797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F0F645-BFEA-4FE4-A44A-657B36CD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110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2A585-53A7-4036-A8E7-EA6A3585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TW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E89B22-4258-4A32-A06E-78B4A9D91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zh-TW" sz="2200">
                <a:latin typeface="Source Han Sans TC"/>
                <a:ea typeface="Source Han Sans TC"/>
              </a:rPr>
              <a:t>按一下此處編輯母版文字樣式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9E1297-344F-484D-9F85-E6AFF219A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lang="zh-TW" altLang="zh-TW" sz="2500">
                <a:latin typeface="Source Han Sans TC"/>
                <a:ea typeface="Source Han Sans TC"/>
              </a:rPr>
              <a:t>按一下此處編輯母版文字樣式</a:t>
            </a:r>
          </a:p>
          <a:p>
            <a:pPr lvl="1"/>
            <a:r>
              <a:rPr lang="zh-TW" altLang="zh-TW">
                <a:latin typeface="Source Han Sans TC"/>
                <a:ea typeface="Source Han Sans TC"/>
              </a:rPr>
              <a:t>二級</a:t>
            </a:r>
          </a:p>
          <a:p>
            <a:pPr lvl="2"/>
            <a:r>
              <a:rPr lang="zh-TW" altLang="zh-TW">
                <a:latin typeface="Source Han Sans TC"/>
                <a:ea typeface="Source Han Sans TC"/>
              </a:rPr>
              <a:t>三級</a:t>
            </a:r>
          </a:p>
          <a:p>
            <a:pPr lvl="3"/>
            <a:r>
              <a:rPr lang="zh-TW" altLang="zh-TW">
                <a:latin typeface="Source Han Sans TC"/>
                <a:ea typeface="Source Han Sans TC"/>
              </a:rPr>
              <a:t>四級</a:t>
            </a:r>
          </a:p>
          <a:p>
            <a:pPr lvl="4"/>
            <a:r>
              <a:rPr lang="zh-TW" altLang="zh-TW">
                <a:latin typeface="Source Han Sans TC"/>
                <a:ea typeface="Source Han Sans TC"/>
              </a:rPr>
              <a:t>五級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62119B3-9C62-427E-B481-0EBBF009B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zh-TW" sz="2200">
                <a:latin typeface="Source Han Sans TC"/>
                <a:ea typeface="Source Han Sans TC"/>
              </a:rPr>
              <a:t>按一下此處編輯母版文字樣式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49BC6E-07B1-47D6-B575-D1DD555BE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 lvl="0"/>
            <a:r>
              <a:rPr lang="zh-TW" altLang="zh-TW" sz="2500">
                <a:latin typeface="Source Han Sans TC"/>
                <a:ea typeface="Source Han Sans TC"/>
              </a:rPr>
              <a:t>按一下此處編輯母版文字樣式</a:t>
            </a:r>
          </a:p>
          <a:p>
            <a:pPr lvl="1"/>
            <a:r>
              <a:rPr lang="zh-TW" altLang="zh-TW">
                <a:latin typeface="Source Han Sans TC"/>
                <a:ea typeface="Source Han Sans TC"/>
              </a:rPr>
              <a:t>二級</a:t>
            </a:r>
          </a:p>
          <a:p>
            <a:pPr lvl="2"/>
            <a:r>
              <a:rPr lang="zh-TW" altLang="zh-TW">
                <a:latin typeface="Source Han Sans TC"/>
                <a:ea typeface="Source Han Sans TC"/>
              </a:rPr>
              <a:t>三級</a:t>
            </a:r>
          </a:p>
          <a:p>
            <a:pPr lvl="3"/>
            <a:r>
              <a:rPr lang="zh-TW" altLang="zh-TW">
                <a:latin typeface="Source Han Sans TC"/>
                <a:ea typeface="Source Han Sans TC"/>
              </a:rPr>
              <a:t>四級</a:t>
            </a:r>
          </a:p>
          <a:p>
            <a:pPr lvl="4"/>
            <a:r>
              <a:rPr lang="zh-TW" altLang="zh-TW">
                <a:latin typeface="Source Han Sans TC"/>
                <a:ea typeface="Source Han Sans TC"/>
              </a:rPr>
              <a:t>五級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28F41D7-AF79-4110-A533-4C48E4B8E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45D139-DAA5-4C5B-8F3A-D8C2BBFE9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3E385EA-FEB6-4DBA-837F-DC2BFBED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1350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4A7E4-7B07-4194-B221-1087FBA4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FCEB06-35BB-4900-85A5-FED3F1CB6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44690C6-547A-4318-A636-8FA2EC5B6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96A520-0F75-4FD3-9F0F-B583E8BF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1172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E34B56-DC61-4837-A84A-C674CAD1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CC0D595-8CDF-4F98-91C0-AA39CF866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1FCBD1-1E0B-4BD3-97D0-DCDE0843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9214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4C850-7B2A-4DDC-B11C-884D6037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zh-TW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D21142-4C9A-473B-9566-33FC5FCB1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zh-TW" sz="2900">
                <a:latin typeface="Source Han Sans TC"/>
                <a:ea typeface="Source Han Sans TC"/>
              </a:rPr>
              <a:t>按一下此處編輯母版文字樣式</a:t>
            </a:r>
          </a:p>
          <a:p>
            <a:pPr lvl="1"/>
            <a:r>
              <a:rPr lang="zh-TW" altLang="zh-TW">
                <a:latin typeface="Source Han Sans TC"/>
                <a:ea typeface="Source Han Sans TC"/>
              </a:rPr>
              <a:t>二級</a:t>
            </a:r>
          </a:p>
          <a:p>
            <a:pPr lvl="2"/>
            <a:r>
              <a:rPr lang="zh-TW" altLang="zh-TW">
                <a:latin typeface="Source Han Sans TC"/>
                <a:ea typeface="Source Han Sans TC"/>
              </a:rPr>
              <a:t>三級</a:t>
            </a:r>
          </a:p>
          <a:p>
            <a:pPr lvl="3"/>
            <a:r>
              <a:rPr lang="zh-TW" altLang="zh-TW">
                <a:latin typeface="Source Han Sans TC"/>
                <a:ea typeface="Source Han Sans TC"/>
              </a:rPr>
              <a:t>四級</a:t>
            </a:r>
          </a:p>
          <a:p>
            <a:pPr lvl="4"/>
            <a:r>
              <a:rPr lang="zh-TW" altLang="zh-TW">
                <a:latin typeface="Source Han Sans TC"/>
                <a:ea typeface="Source Han Sans TC"/>
              </a:rPr>
              <a:t>五級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8CD1AF-E185-4923-89CE-20A5A32D6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zh-TW" sz="1400">
                <a:latin typeface="Source Han Sans TC"/>
                <a:ea typeface="Source Han Sans TC"/>
              </a:rPr>
              <a:t>按一下此處編輯母版文字樣式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6D120F-C354-43A6-A49E-FD9B625F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FB489F-8C61-410C-AEB0-D3262761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93C292-F617-4ECE-8730-4A07B2DB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6468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1D2F6C-8459-4AD4-8978-4F11BB8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zh-TW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4E5C29-AC09-4DF2-AFBA-2195641359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4D8004-0288-49A0-8F86-CDA94CBCA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zh-TW" sz="1400">
                <a:latin typeface="Source Han Sans TC"/>
                <a:ea typeface="Source Han Sans TC"/>
              </a:rPr>
              <a:t>按一下此處編輯母版文字樣式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EE56A8-EDA7-471B-A4CF-6D0616EE5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3CF355-8449-4D59-9A62-D9814A1E3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67C4E7-6181-4551-897A-1399337E3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24822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9A09A3A-E2AF-47AF-B39A-0F735E81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zh-TW">
                <a:latin typeface="Source Han Sans TC"/>
                <a:ea typeface="Source Han Sans TC"/>
              </a:rPr>
              <a:t>按一下此處編輯母版標題樣式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EEB833-FE10-4033-A4E0-AD0809401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zh-TW">
                <a:latin typeface="Source Han Sans TC"/>
                <a:ea typeface="Source Han Sans TC"/>
              </a:rPr>
              <a:t>按一下此處編輯母版文字樣式</a:t>
            </a:r>
          </a:p>
          <a:p>
            <a:pPr lvl="1"/>
            <a:r>
              <a:rPr lang="zh-TW" altLang="zh-TW">
                <a:latin typeface="Source Han Sans TC"/>
                <a:ea typeface="Source Han Sans TC"/>
              </a:rPr>
              <a:t>二級</a:t>
            </a:r>
          </a:p>
          <a:p>
            <a:pPr lvl="2"/>
            <a:r>
              <a:rPr lang="zh-TW" altLang="zh-TW">
                <a:latin typeface="Source Han Sans TC"/>
                <a:ea typeface="Source Han Sans TC"/>
              </a:rPr>
              <a:t>三級</a:t>
            </a:r>
          </a:p>
          <a:p>
            <a:pPr lvl="3"/>
            <a:r>
              <a:rPr lang="zh-TW" altLang="zh-TW">
                <a:latin typeface="Source Han Sans TC"/>
                <a:ea typeface="Source Han Sans TC"/>
              </a:rPr>
              <a:t>四級</a:t>
            </a:r>
          </a:p>
          <a:p>
            <a:pPr lvl="4"/>
            <a:r>
              <a:rPr lang="zh-TW" altLang="zh-TW">
                <a:latin typeface="Source Han Sans TC"/>
                <a:ea typeface="Source Han Sans TC"/>
              </a:rPr>
              <a:t>五級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80D4B7-7620-4356-BF31-F9DB4B20E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zh-TW" sz="900" smtClean="0">
                <a:latin typeface="Source Han Sans TC"/>
                <a:ea typeface="Source Han Sans TC"/>
              </a:rPr>
              <a:t>20XX年6月16日 星期日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1DD2C2-B33C-4421-AF50-C3CAD8DC3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74A51F-8826-4957-AEC5-DF929BEAD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302F5-C802-42B4-AC3F-948F013A6999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29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0.jpeg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hyperlink" Target="https://stroke-order.learningweb.moe.edu.tw/home.do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hyperlink" Target="https://familyedu.moe.gov.tw/publish.aspx?uid=1036&amp;pid=1033&amp;p_id=41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hyperlink" Target="https://www.hses.tn.edu.tw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hyperlink" Target="https://www.facebook.com/tnhses?locale=zh_TW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4.xml"/><Relationship Id="rId7" Type="http://schemas.openxmlformats.org/officeDocument/2006/relationships/image" Target="../media/image2.jpeg"/><Relationship Id="rId12" Type="http://schemas.openxmlformats.org/officeDocument/2006/relationships/image" Target="../media/image44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35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tags" Target="../tags/tag35.xml"/><Relationship Id="rId9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05C145-CD19-4B2D-A8AD-8BE8EC8C8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89616BC-CD76-43EB-9343-E458A7D5DE90}"/>
              </a:ext>
            </a:extLst>
          </p:cNvPr>
          <p:cNvSpPr txBox="1"/>
          <p:nvPr/>
        </p:nvSpPr>
        <p:spPr>
          <a:xfrm>
            <a:off x="1837266" y="1540934"/>
            <a:ext cx="5033433" cy="256984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TW" altLang="en-US" sz="7200" b="1" dirty="0">
                <a:ln w="15875">
                  <a:noFill/>
                </a:ln>
                <a:solidFill>
                  <a:srgbClr val="ED4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Han Sans TC"/>
                <a:ea typeface="Source Han Sans TC"/>
              </a:rPr>
              <a:t>小一新生</a:t>
            </a:r>
          </a:p>
          <a:p>
            <a:r>
              <a:rPr lang="zh-TW" altLang="en-US" sz="7200" b="1" dirty="0">
                <a:ln w="15875">
                  <a:noFill/>
                </a:ln>
                <a:solidFill>
                  <a:srgbClr val="ED4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Han Sans TC"/>
                <a:ea typeface="Source Han Sans TC"/>
              </a:rPr>
              <a:t>    上學趣</a:t>
            </a:r>
            <a:r>
              <a:rPr lang="en-US" altLang="zh-TW" sz="7200" b="1" dirty="0">
                <a:ln w="15875">
                  <a:noFill/>
                </a:ln>
                <a:solidFill>
                  <a:srgbClr val="ED4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Han Sans TC"/>
                <a:ea typeface="Source Han Sans TC"/>
              </a:rPr>
              <a:t>~~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8E5D414-D4EA-4B04-96AB-4E4B9CEB565D}"/>
              </a:ext>
            </a:extLst>
          </p:cNvPr>
          <p:cNvSpPr txBox="1"/>
          <p:nvPr/>
        </p:nvSpPr>
        <p:spPr>
          <a:xfrm>
            <a:off x="2696633" y="5278648"/>
            <a:ext cx="3399367" cy="41148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TW" altLang="en-US" sz="2000" b="1" spc="600" dirty="0" smtClean="0">
                <a:ln w="15875">
                  <a:noFill/>
                </a:ln>
                <a:solidFill>
                  <a:srgbClr val="ED4230"/>
                </a:solidFill>
                <a:latin typeface="Source Han Sans TC"/>
                <a:ea typeface="Source Han Sans TC"/>
              </a:rPr>
              <a:t>和順國小洪培雯老師</a:t>
            </a:r>
            <a:endParaRPr lang="zh-TW" altLang="zh-TW" sz="2000" b="1" spc="600" dirty="0">
              <a:ln w="15875">
                <a:noFill/>
              </a:ln>
              <a:solidFill>
                <a:srgbClr val="ED4230"/>
              </a:solidFill>
              <a:latin typeface="Source Han Sans TC"/>
              <a:ea typeface="Source Han Sans TC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19F9043-9E2C-4217-9415-BF0EDAE76BA0}"/>
              </a:ext>
            </a:extLst>
          </p:cNvPr>
          <p:cNvSpPr txBox="1"/>
          <p:nvPr/>
        </p:nvSpPr>
        <p:spPr>
          <a:xfrm>
            <a:off x="3754360" y="5736376"/>
            <a:ext cx="2964517" cy="579757"/>
          </a:xfrm>
          <a:prstGeom prst="rect">
            <a:avLst/>
          </a:prstGeom>
          <a:noFill/>
          <a:effectLst/>
        </p:spPr>
        <p:txBody>
          <a:bodyPr wrap="square" rtlCol="0">
            <a:normAutofit/>
          </a:bodyPr>
          <a:lstStyle/>
          <a:p>
            <a:r>
              <a:rPr lang="en-US" altLang="zh-TW" sz="2000" b="1" spc="600" dirty="0" smtClean="0">
                <a:ln w="15875">
                  <a:noFill/>
                </a:ln>
                <a:solidFill>
                  <a:srgbClr val="ED4230"/>
                </a:solidFill>
                <a:latin typeface="Source Han Sans TC"/>
                <a:ea typeface="Source Han Sans TC"/>
              </a:rPr>
              <a:t>113/08/24</a:t>
            </a:r>
            <a:endParaRPr lang="zh-CN" altLang="en-US" sz="2000" b="1" spc="600" dirty="0">
              <a:ln w="15875">
                <a:noFill/>
              </a:ln>
              <a:solidFill>
                <a:srgbClr val="ED423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961483" y="919857"/>
            <a:ext cx="5007084" cy="4909444"/>
            <a:chOff x="5961483" y="919857"/>
            <a:chExt cx="5007084" cy="49094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121400" y="1812205"/>
              <a:ext cx="4847167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 </a:t>
              </a:r>
              <a:r>
                <a:rPr lang="zh-TW" altLang="en-US" sz="6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知道上課下課</a:t>
              </a:r>
              <a:endPara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橢圓 11"/>
            <p:cNvSpPr/>
            <p:nvPr/>
          </p:nvSpPr>
          <p:spPr>
            <a:xfrm>
              <a:off x="5961483" y="919857"/>
              <a:ext cx="788091" cy="7563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/>
                <a:t>6</a:t>
              </a:r>
              <a:endParaRPr lang="zh-TW" altLang="en-US" sz="60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6161615" y="3816574"/>
              <a:ext cx="2180167" cy="1972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Yes</a:t>
              </a:r>
              <a:endParaRPr lang="zh-TW" altLang="en-US" sz="7200" b="1" dirty="0"/>
            </a:p>
          </p:txBody>
        </p:sp>
        <p:sp>
          <p:nvSpPr>
            <p:cNvPr id="14" name="橢圓 13"/>
            <p:cNvSpPr/>
            <p:nvPr/>
          </p:nvSpPr>
          <p:spPr>
            <a:xfrm>
              <a:off x="8707966" y="3856567"/>
              <a:ext cx="2180167" cy="19727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No</a:t>
              </a:r>
              <a:endParaRPr lang="zh-TW" altLang="en-US" sz="7200" b="1" dirty="0"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13395" r="5911" b="12777"/>
          <a:stretch/>
        </p:blipFill>
        <p:spPr>
          <a:xfrm>
            <a:off x="1443678" y="1122604"/>
            <a:ext cx="4165272" cy="5142729"/>
          </a:xfrm>
          <a:prstGeom prst="rect">
            <a:avLst/>
          </a:prstGeom>
        </p:spPr>
      </p:pic>
      <p:pic>
        <p:nvPicPr>
          <p:cNvPr id="16" name="PA_图片 6">
            <a:extLst>
              <a:ext uri="{FF2B5EF4-FFF2-40B4-BE49-F238E27FC236}">
                <a16:creationId xmlns:a16="http://schemas.microsoft.com/office/drawing/2014/main" id="{A5CB7214-E2E3-40F2-B181-0877C0EFD1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5"/>
            <a:ext cx="2667951" cy="19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961483" y="919857"/>
            <a:ext cx="5007084" cy="4909444"/>
            <a:chOff x="5961483" y="919857"/>
            <a:chExt cx="5007084" cy="49094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121400" y="1812205"/>
              <a:ext cx="4847167" cy="20621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 </a:t>
              </a:r>
              <a:r>
                <a:rPr lang="zh-TW" altLang="en-US" sz="6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知道「科任課」</a:t>
              </a:r>
              <a:endPara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3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~</a:t>
              </a:r>
              <a:r>
                <a:rPr lang="zh-TW" altLang="en-US" sz="3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教室會有不同老師</a:t>
              </a:r>
              <a:r>
                <a:rPr lang="zh-TW" altLang="en-US" sz="3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上課</a:t>
              </a:r>
              <a:r>
                <a:rPr lang="en-US" altLang="zh-TW" sz="3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~</a:t>
              </a:r>
              <a:r>
                <a:rPr lang="zh-TW" altLang="en-US" sz="3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會到不同教室上課</a:t>
              </a:r>
              <a:endPara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橢圓 11"/>
            <p:cNvSpPr/>
            <p:nvPr/>
          </p:nvSpPr>
          <p:spPr>
            <a:xfrm>
              <a:off x="5961483" y="919857"/>
              <a:ext cx="788091" cy="7563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/>
                <a:t>7</a:t>
              </a:r>
              <a:endParaRPr lang="zh-TW" altLang="en-US" sz="60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6161615" y="3816574"/>
              <a:ext cx="2180167" cy="1972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Yes</a:t>
              </a:r>
              <a:endParaRPr lang="zh-TW" altLang="en-US" sz="7200" b="1" dirty="0"/>
            </a:p>
          </p:txBody>
        </p:sp>
        <p:sp>
          <p:nvSpPr>
            <p:cNvPr id="14" name="橢圓 13"/>
            <p:cNvSpPr/>
            <p:nvPr/>
          </p:nvSpPr>
          <p:spPr>
            <a:xfrm>
              <a:off x="8707966" y="3856567"/>
              <a:ext cx="2180167" cy="19727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No</a:t>
              </a:r>
              <a:endParaRPr lang="zh-TW" altLang="en-US" sz="7200" b="1" dirty="0"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12901" r="3951" b="10617"/>
          <a:stretch/>
        </p:blipFill>
        <p:spPr>
          <a:xfrm>
            <a:off x="2086559" y="2392027"/>
            <a:ext cx="3823650" cy="36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961483" y="919857"/>
            <a:ext cx="5007084" cy="4909444"/>
            <a:chOff x="5961483" y="919857"/>
            <a:chExt cx="5007084" cy="49094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121400" y="1812205"/>
              <a:ext cx="4847167" cy="19389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 </a:t>
              </a:r>
              <a:r>
                <a:rPr lang="zh-TW" altLang="en-US" sz="6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知道書包內的物品及放置處</a:t>
              </a:r>
              <a:endPara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橢圓 11"/>
            <p:cNvSpPr/>
            <p:nvPr/>
          </p:nvSpPr>
          <p:spPr>
            <a:xfrm>
              <a:off x="5961483" y="919857"/>
              <a:ext cx="788091" cy="7563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/>
                <a:t>8</a:t>
              </a:r>
              <a:endParaRPr lang="zh-TW" altLang="en-US" sz="60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6161615" y="3816574"/>
              <a:ext cx="2180167" cy="1972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Yes</a:t>
              </a:r>
              <a:endParaRPr lang="zh-TW" altLang="en-US" sz="7200" b="1" dirty="0"/>
            </a:p>
          </p:txBody>
        </p:sp>
        <p:sp>
          <p:nvSpPr>
            <p:cNvPr id="14" name="橢圓 13"/>
            <p:cNvSpPr/>
            <p:nvPr/>
          </p:nvSpPr>
          <p:spPr>
            <a:xfrm>
              <a:off x="8707966" y="3856567"/>
              <a:ext cx="2180167" cy="19727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No</a:t>
              </a:r>
              <a:endParaRPr lang="zh-TW" altLang="en-US" sz="7200" b="1" dirty="0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r="19938" b="-4712"/>
          <a:stretch/>
        </p:blipFill>
        <p:spPr>
          <a:xfrm>
            <a:off x="1319743" y="1070434"/>
            <a:ext cx="4558107" cy="53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544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402725" cy="6976533"/>
          </a:xfrm>
          <a:prstGeom prst="rect">
            <a:avLst/>
          </a:prstGeom>
        </p:spPr>
      </p:pic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112211"/>
              </p:ext>
            </p:extLst>
          </p:nvPr>
        </p:nvGraphicFramePr>
        <p:xfrm>
          <a:off x="1657083" y="671047"/>
          <a:ext cx="9063567" cy="51562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0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0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3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3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012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697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五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 (</a:t>
                      </a:r>
                      <a:r>
                        <a:rPr lang="zh-TW" sz="2000" kern="100" dirty="0">
                          <a:effectLst/>
                        </a:rPr>
                        <a:t>運動服</a:t>
                      </a:r>
                      <a:r>
                        <a:rPr lang="en-US" sz="2000" kern="100" dirty="0">
                          <a:effectLst/>
                        </a:rPr>
                        <a:t>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四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0360" algn="ctr"/>
                        </a:tabLst>
                      </a:pPr>
                      <a:r>
                        <a:rPr lang="en-US" sz="2000" kern="100" dirty="0" smtClean="0">
                          <a:effectLst/>
                        </a:rPr>
                        <a:t>(</a:t>
                      </a:r>
                      <a:r>
                        <a:rPr lang="zh-TW" altLang="en-US" sz="2000" kern="100" dirty="0" smtClean="0">
                          <a:effectLst/>
                        </a:rPr>
                        <a:t>運動服</a:t>
                      </a:r>
                      <a:r>
                        <a:rPr lang="en-US" sz="2000" kern="100" dirty="0" smtClean="0">
                          <a:effectLst/>
                        </a:rPr>
                        <a:t>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三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zh-TW" altLang="en-US" sz="2000" u="sng" kern="1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便服</a:t>
                      </a:r>
                      <a:r>
                        <a:rPr lang="en-US" sz="2000" u="sng" kern="1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)</a:t>
                      </a:r>
                      <a:endParaRPr lang="zh-TW" sz="2000" u="sng" kern="1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二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 (</a:t>
                      </a:r>
                      <a:r>
                        <a:rPr lang="zh-TW" sz="2000" kern="100" dirty="0">
                          <a:effectLst/>
                        </a:rPr>
                        <a:t>運動服</a:t>
                      </a:r>
                      <a:r>
                        <a:rPr lang="en-US" sz="2000" kern="100" dirty="0">
                          <a:effectLst/>
                        </a:rPr>
                        <a:t>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(</a:t>
                      </a:r>
                      <a:r>
                        <a:rPr lang="zh-TW" altLang="en-US" sz="2000" kern="100" dirty="0" smtClean="0">
                          <a:effectLst/>
                        </a:rPr>
                        <a:t>運動服</a:t>
                      </a:r>
                      <a:r>
                        <a:rPr lang="en-US" sz="2000" kern="100" dirty="0" smtClean="0">
                          <a:effectLst/>
                        </a:rPr>
                        <a:t>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星期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8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      </a:t>
                      </a:r>
                      <a:r>
                        <a:rPr lang="zh-TW" sz="1800" kern="100" dirty="0">
                          <a:effectLst/>
                        </a:rPr>
                        <a:t>時間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zh-TW" sz="1500" kern="1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TW" sz="1500" kern="1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500" kern="100" dirty="0" smtClean="0">
                          <a:effectLst/>
                        </a:rPr>
                        <a:t>早</a:t>
                      </a:r>
                      <a:r>
                        <a:rPr lang="zh-TW" sz="1500" kern="100" dirty="0">
                          <a:effectLst/>
                        </a:rPr>
                        <a:t>：</a:t>
                      </a:r>
                      <a:r>
                        <a:rPr lang="en-US" sz="1500" kern="100" dirty="0">
                          <a:effectLst/>
                        </a:rPr>
                        <a:t>8:00-8:35</a:t>
                      </a:r>
                      <a:endParaRPr lang="zh-TW" sz="15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第</a:t>
                      </a:r>
                      <a:r>
                        <a:rPr lang="en-US" sz="1500" kern="100" dirty="0">
                          <a:effectLst/>
                        </a:rPr>
                        <a:t>1</a:t>
                      </a:r>
                      <a:r>
                        <a:rPr lang="zh-TW" sz="1500" kern="100" dirty="0">
                          <a:effectLst/>
                        </a:rPr>
                        <a:t>節：</a:t>
                      </a:r>
                      <a:r>
                        <a:rPr lang="en-US" sz="1500" kern="100" dirty="0">
                          <a:effectLst/>
                        </a:rPr>
                        <a:t>8:40-9:20</a:t>
                      </a:r>
                      <a:endParaRPr lang="zh-TW" sz="15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2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2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第</a:t>
                      </a:r>
                      <a:r>
                        <a:rPr lang="en-US" sz="1500" kern="100" dirty="0">
                          <a:effectLst/>
                        </a:rPr>
                        <a:t>2</a:t>
                      </a:r>
                      <a:r>
                        <a:rPr lang="zh-TW" sz="1500" kern="100" dirty="0">
                          <a:effectLst/>
                        </a:rPr>
                        <a:t>節：</a:t>
                      </a:r>
                      <a:r>
                        <a:rPr lang="en-US" sz="1500" kern="100" dirty="0">
                          <a:effectLst/>
                        </a:rPr>
                        <a:t>9:30-10:10</a:t>
                      </a:r>
                      <a:endParaRPr lang="zh-TW" sz="15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2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第</a:t>
                      </a:r>
                      <a:r>
                        <a:rPr lang="en-US" sz="1500" kern="100" dirty="0">
                          <a:effectLst/>
                        </a:rPr>
                        <a:t>3</a:t>
                      </a:r>
                      <a:r>
                        <a:rPr lang="zh-TW" sz="1500" kern="100" dirty="0">
                          <a:effectLst/>
                        </a:rPr>
                        <a:t>節：</a:t>
                      </a:r>
                      <a:r>
                        <a:rPr lang="en-US" sz="1500" kern="100" dirty="0">
                          <a:effectLst/>
                        </a:rPr>
                        <a:t>10:30-11:10</a:t>
                      </a:r>
                      <a:endParaRPr lang="zh-TW" sz="15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b="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第</a:t>
                      </a:r>
                      <a:r>
                        <a:rPr lang="en-US" sz="1500" kern="100" dirty="0">
                          <a:effectLst/>
                        </a:rPr>
                        <a:t>4</a:t>
                      </a:r>
                      <a:r>
                        <a:rPr lang="zh-TW" sz="1500" kern="100" dirty="0">
                          <a:effectLst/>
                        </a:rPr>
                        <a:t>節：</a:t>
                      </a:r>
                      <a:r>
                        <a:rPr lang="en-US" sz="1500" kern="100" dirty="0">
                          <a:effectLst/>
                        </a:rPr>
                        <a:t>11:20-12:00</a:t>
                      </a:r>
                      <a:endParaRPr lang="zh-TW" sz="15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270">
                <a:tc>
                  <a:txBody>
                    <a:bodyPr/>
                    <a:lstStyle/>
                    <a:p>
                      <a:endParaRPr lang="zh-TW" altLang="en-US" sz="1400"/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b="0" kern="1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b="0" kern="1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b="0" kern="1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b="0" kern="1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solidFill>
                            <a:srgbClr val="7030A0"/>
                          </a:solidFill>
                          <a:effectLst/>
                        </a:rPr>
                        <a:t>午餐</a:t>
                      </a:r>
                      <a:r>
                        <a:rPr lang="zh-TW" sz="1400" b="1" kern="100" dirty="0">
                          <a:solidFill>
                            <a:srgbClr val="7030A0"/>
                          </a:solidFill>
                          <a:effectLst/>
                        </a:rPr>
                        <a:t>：</a:t>
                      </a:r>
                      <a:r>
                        <a:rPr lang="en-US" altLang="zh-TW" sz="1400" b="1" kern="100" dirty="0">
                          <a:solidFill>
                            <a:srgbClr val="7030A0"/>
                          </a:solidFill>
                          <a:effectLst/>
                        </a:rPr>
                        <a:t>12</a:t>
                      </a:r>
                      <a:r>
                        <a:rPr lang="zh-TW" sz="1400" b="1" kern="100" dirty="0">
                          <a:solidFill>
                            <a:srgbClr val="7030A0"/>
                          </a:solidFill>
                          <a:effectLst/>
                        </a:rPr>
                        <a:t>：</a:t>
                      </a:r>
                      <a:r>
                        <a:rPr lang="en-US" altLang="zh-TW" sz="1400" b="1" kern="100" dirty="0">
                          <a:solidFill>
                            <a:srgbClr val="7030A0"/>
                          </a:solidFill>
                          <a:effectLst/>
                        </a:rPr>
                        <a:t>0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</a:rPr>
                        <a:t>0-</a:t>
                      </a:r>
                      <a:r>
                        <a:rPr lang="en-US" altLang="zh-TW" sz="1400" b="1" kern="100" dirty="0">
                          <a:solidFill>
                            <a:srgbClr val="7030A0"/>
                          </a:solidFill>
                          <a:effectLst/>
                        </a:rPr>
                        <a:t>12</a:t>
                      </a:r>
                      <a:r>
                        <a:rPr lang="zh-TW" sz="1400" b="1" kern="100" dirty="0">
                          <a:solidFill>
                            <a:srgbClr val="7030A0"/>
                          </a:solidFill>
                          <a:effectLst/>
                        </a:rPr>
                        <a:t>：</a:t>
                      </a:r>
                      <a:r>
                        <a:rPr lang="en-US" altLang="zh-TW" sz="1400" b="1" kern="100" dirty="0">
                          <a:solidFill>
                            <a:srgbClr val="7030A0"/>
                          </a:solidFill>
                          <a:effectLst/>
                        </a:rPr>
                        <a:t>4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</a:rPr>
                        <a:t>0</a:t>
                      </a:r>
                      <a:endParaRPr lang="zh-TW" sz="1400" b="1" kern="1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第</a:t>
                      </a:r>
                      <a:r>
                        <a:rPr lang="en-US" sz="1500" kern="100" dirty="0">
                          <a:effectLst/>
                        </a:rPr>
                        <a:t>5</a:t>
                      </a:r>
                      <a:r>
                        <a:rPr lang="zh-TW" sz="1500" kern="100" dirty="0">
                          <a:effectLst/>
                        </a:rPr>
                        <a:t>節：</a:t>
                      </a:r>
                      <a:r>
                        <a:rPr lang="en-US" sz="1500" kern="100" dirty="0">
                          <a:effectLst/>
                        </a:rPr>
                        <a:t>13:40-14:20</a:t>
                      </a:r>
                      <a:endParaRPr lang="zh-TW" sz="15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第</a:t>
                      </a:r>
                      <a:r>
                        <a:rPr lang="en-US" sz="1500" kern="100" dirty="0">
                          <a:effectLst/>
                        </a:rPr>
                        <a:t>6</a:t>
                      </a:r>
                      <a:r>
                        <a:rPr lang="zh-TW" sz="1500" kern="100" dirty="0">
                          <a:effectLst/>
                        </a:rPr>
                        <a:t>節：</a:t>
                      </a:r>
                      <a:r>
                        <a:rPr lang="en-US" sz="1500" kern="100" dirty="0">
                          <a:effectLst/>
                        </a:rPr>
                        <a:t>14:30-15:10</a:t>
                      </a:r>
                      <a:endParaRPr lang="zh-TW" sz="15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3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 anchor="ctr">
                    <a:solidFill>
                      <a:srgbClr val="AFEA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</a:rPr>
                        <a:t>第</a:t>
                      </a:r>
                      <a:r>
                        <a:rPr lang="en-US" sz="1500" kern="100" dirty="0">
                          <a:effectLst/>
                        </a:rPr>
                        <a:t>7</a:t>
                      </a:r>
                      <a:r>
                        <a:rPr lang="zh-TW" sz="1500" kern="100" dirty="0">
                          <a:effectLst/>
                        </a:rPr>
                        <a:t>節：</a:t>
                      </a:r>
                      <a:r>
                        <a:rPr lang="en-US" sz="1500" kern="100" dirty="0">
                          <a:effectLst/>
                        </a:rPr>
                        <a:t>15:20-16:00</a:t>
                      </a:r>
                      <a:endParaRPr lang="zh-TW" sz="15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圓角矩形 12"/>
          <p:cNvSpPr/>
          <p:nvPr/>
        </p:nvSpPr>
        <p:spPr>
          <a:xfrm>
            <a:off x="1995751" y="1829691"/>
            <a:ext cx="6480175" cy="43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-7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分上學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7484329" y="3060035"/>
            <a:ext cx="1007939" cy="3782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水果</a:t>
            </a:r>
            <a:endParaRPr lang="zh-TW" alt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3226653" y="3081203"/>
            <a:ext cx="1007939" cy="3782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水果</a:t>
            </a:r>
            <a:endParaRPr lang="zh-TW" alt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643762" y="3081202"/>
            <a:ext cx="1007939" cy="3782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乳品</a:t>
            </a:r>
            <a:endParaRPr lang="zh-TW" alt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7376316" y="4734156"/>
            <a:ext cx="1223963" cy="1055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12:40</a:t>
            </a:r>
          </a:p>
          <a:p>
            <a:pPr algn="ctr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放學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4587608" y="4734156"/>
            <a:ext cx="1223963" cy="1055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12:40</a:t>
            </a:r>
          </a:p>
          <a:p>
            <a:pPr algn="ctr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放學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3168248" y="4759092"/>
            <a:ext cx="1223963" cy="1055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12:40</a:t>
            </a:r>
          </a:p>
          <a:p>
            <a:pPr algn="ctr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放學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1738307" y="4734156"/>
            <a:ext cx="1223963" cy="1055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12:40</a:t>
            </a:r>
          </a:p>
          <a:p>
            <a:pPr algn="ctr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放學</a:t>
            </a:r>
          </a:p>
        </p:txBody>
      </p:sp>
      <p:pic>
        <p:nvPicPr>
          <p:cNvPr id="16" name="PA_图片 6">
            <a:extLst>
              <a:ext uri="{FF2B5EF4-FFF2-40B4-BE49-F238E27FC236}">
                <a16:creationId xmlns:a16="http://schemas.microsoft.com/office/drawing/2014/main" id="{A5CB7214-E2E3-40F2-B181-0877C0EFD1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" y="190500"/>
            <a:ext cx="2082163" cy="1508949"/>
          </a:xfrm>
          <a:prstGeom prst="rect">
            <a:avLst/>
          </a:prstGeom>
        </p:spPr>
      </p:pic>
      <p:sp>
        <p:nvSpPr>
          <p:cNvPr id="23" name="圓角矩形 22"/>
          <p:cNvSpPr/>
          <p:nvPr/>
        </p:nvSpPr>
        <p:spPr>
          <a:xfrm>
            <a:off x="6028131" y="5789844"/>
            <a:ext cx="1223963" cy="7887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16:00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放學</a:t>
            </a:r>
          </a:p>
        </p:txBody>
      </p:sp>
      <p:pic>
        <p:nvPicPr>
          <p:cNvPr id="24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93" y="5576646"/>
            <a:ext cx="2599641" cy="1462298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4735"/>
            <a:ext cx="2599641" cy="1462298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90" y="5745932"/>
            <a:ext cx="2599641" cy="1462298"/>
          </a:xfrm>
          <a:prstGeom prst="rect">
            <a:avLst/>
          </a:prstGeom>
        </p:spPr>
      </p:pic>
      <p:sp>
        <p:nvSpPr>
          <p:cNvPr id="17" name="圓角矩形 16"/>
          <p:cNvSpPr/>
          <p:nvPr/>
        </p:nvSpPr>
        <p:spPr>
          <a:xfrm>
            <a:off x="6060871" y="3165635"/>
            <a:ext cx="1007939" cy="86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隔週點心</a:t>
            </a:r>
            <a:endParaRPr lang="zh-TW" alt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17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F5C420-CB65-4C1D-9265-72AE40352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7454" r="7705" b="6138"/>
          <a:stretch/>
        </p:blipFill>
        <p:spPr>
          <a:xfrm>
            <a:off x="749300" y="-54480"/>
            <a:ext cx="10833100" cy="6877669"/>
          </a:xfrm>
          <a:prstGeom prst="rect">
            <a:avLst/>
          </a:prstGeom>
        </p:spPr>
      </p:pic>
      <p:pic>
        <p:nvPicPr>
          <p:cNvPr id="9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5" b="34787"/>
          <a:stretch>
            <a:fillRect/>
          </a:stretch>
        </p:blipFill>
        <p:spPr bwMode="auto">
          <a:xfrm>
            <a:off x="2959101" y="2062169"/>
            <a:ext cx="6333066" cy="3081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內容版面配置區 1"/>
          <p:cNvSpPr txBox="1">
            <a:spLocks/>
          </p:cNvSpPr>
          <p:nvPr/>
        </p:nvSpPr>
        <p:spPr>
          <a:xfrm>
            <a:off x="2080419" y="5143454"/>
            <a:ext cx="8473281" cy="9815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含：桌墊、小掃把、白板筆、膠水、剪刀、白膠、彩色筆、姓名貼、抹布等。</a:t>
            </a:r>
            <a:endParaRPr lang="en-US" altLang="zh-TW" sz="32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1">
            <a:extLst/>
          </p:cNvPr>
          <p:cNvSpPr txBox="1">
            <a:spLocks/>
          </p:cNvSpPr>
          <p:nvPr/>
        </p:nvSpPr>
        <p:spPr>
          <a:xfrm>
            <a:off x="4056657" y="521235"/>
            <a:ext cx="4520803" cy="1040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5400" b="1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統一採買物品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27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15" y="3048244"/>
            <a:ext cx="7310438" cy="41121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15067" y="1766388"/>
            <a:ext cx="8678333" cy="197587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~~</a:t>
            </a:r>
            <a:r>
              <a:rPr lang="zh-TW" altLang="en-US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要為孩子準備什麼</a:t>
            </a:r>
            <a:r>
              <a:rPr lang="en-US" altLang="zh-TW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~~</a:t>
            </a:r>
            <a:endParaRPr lang="zh-TW" altLang="zh-TW" sz="6000" b="1" dirty="0">
              <a:solidFill>
                <a:srgbClr val="597227"/>
              </a:solidFill>
              <a:latin typeface="Source Han Sans TC"/>
              <a:ea typeface="Source Han Sans TC"/>
            </a:endParaRPr>
          </a:p>
        </p:txBody>
      </p:sp>
    </p:spTree>
    <p:extLst>
      <p:ext uri="{BB962C8B-B14F-4D97-AF65-F5344CB8AC3E}">
        <p14:creationId xmlns:p14="http://schemas.microsoft.com/office/powerpoint/2010/main" val="17281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F5C420-CB65-4C1D-9265-72AE40352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7454" r="7705" b="6138"/>
          <a:stretch/>
        </p:blipFill>
        <p:spPr>
          <a:xfrm>
            <a:off x="749300" y="-54480"/>
            <a:ext cx="10833100" cy="687766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835399" y="486834"/>
            <a:ext cx="5795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鉛筆盒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含文具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/>
          <a:stretch/>
        </p:blipFill>
        <p:spPr bwMode="auto">
          <a:xfrm>
            <a:off x="2734733" y="2490328"/>
            <a:ext cx="7103533" cy="3172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79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F5C420-CB65-4C1D-9265-72AE40352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7454" r="7705" b="6138"/>
          <a:stretch/>
        </p:blipFill>
        <p:spPr>
          <a:xfrm>
            <a:off x="749300" y="-54480"/>
            <a:ext cx="10833100" cy="687766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835399" y="486834"/>
            <a:ext cx="5795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鉛筆盒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含文具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4"/>
          <a:stretch/>
        </p:blipFill>
        <p:spPr bwMode="auto">
          <a:xfrm>
            <a:off x="2620434" y="2435291"/>
            <a:ext cx="7488766" cy="3184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1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F5C420-CB65-4C1D-9265-72AE40352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7454" r="7705" b="6138"/>
          <a:stretch/>
        </p:blipFill>
        <p:spPr>
          <a:xfrm>
            <a:off x="749300" y="-54480"/>
            <a:ext cx="10833100" cy="6877669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E90EFA80-4F63-43F4-9AA0-9E9FBF0086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2654300" cy="23119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835399" y="486834"/>
            <a:ext cx="5795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鉛筆盒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含文具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1"/>
          <p:cNvSpPr txBox="1">
            <a:spLocks/>
          </p:cNvSpPr>
          <p:nvPr/>
        </p:nvSpPr>
        <p:spPr>
          <a:xfrm>
            <a:off x="1909233" y="2720446"/>
            <a:ext cx="8634413" cy="33845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選用傳統文具，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越簡單越好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三枝到五枝削好的鉛筆、橡皮擦、尺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物品都要貼上姓名貼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13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E90EFA80-4F63-43F4-9AA0-9E9FBF0086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2654300" cy="23119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835399" y="486834"/>
            <a:ext cx="5795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鉛筆盒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含文具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6" b="-309"/>
          <a:stretch/>
        </p:blipFill>
        <p:spPr>
          <a:xfrm rot="16200000">
            <a:off x="3703587" y="235199"/>
            <a:ext cx="5041902" cy="73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F92DA5D-70A4-446E-9209-974E69007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A_图片 7" descr="图片包含 事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84" y="357919"/>
            <a:ext cx="9275065" cy="216600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67352" y="2306526"/>
            <a:ext cx="9176597" cy="37782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62537" y="3786598"/>
            <a:ext cx="3800392" cy="969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zh-TW" sz="5000" dirty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1</a:t>
            </a:r>
            <a:r>
              <a:rPr lang="zh-TW" altLang="zh-TW" sz="5000" dirty="0" smtClean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.</a:t>
            </a:r>
            <a:r>
              <a:rPr lang="zh-TW" altLang="en-US" sz="5000" dirty="0" smtClean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學校生活</a:t>
            </a:r>
            <a:endParaRPr lang="zh-CN" altLang="en-US" sz="5000" dirty="0">
              <a:solidFill>
                <a:schemeClr val="tx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51943" y="3750326"/>
            <a:ext cx="5245100" cy="7306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zh-TW" sz="5000" dirty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2</a:t>
            </a:r>
            <a:r>
              <a:rPr lang="zh-TW" altLang="zh-TW" sz="5000" dirty="0" smtClean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.</a:t>
            </a:r>
            <a:r>
              <a:rPr lang="zh-TW" altLang="en-US" sz="5000" dirty="0" smtClean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注音符號怎麼學</a:t>
            </a:r>
            <a:endParaRPr lang="zh-CN" altLang="en-US" sz="5000" dirty="0">
              <a:solidFill>
                <a:schemeClr val="tx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14258" y="4871723"/>
            <a:ext cx="3956685" cy="6126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zh-TW" sz="5000" dirty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3</a:t>
            </a:r>
            <a:r>
              <a:rPr lang="zh-TW" altLang="zh-TW" sz="5000" dirty="0" smtClean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.</a:t>
            </a:r>
            <a:r>
              <a:rPr lang="zh-TW" altLang="en-US" sz="5000" dirty="0" smtClean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親師溝通</a:t>
            </a:r>
            <a:endParaRPr lang="zh-CN" altLang="en-US" sz="5000" dirty="0">
              <a:solidFill>
                <a:schemeClr val="tx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99405" y="4871723"/>
            <a:ext cx="3723428" cy="9497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zh-TW" sz="5000" dirty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4</a:t>
            </a:r>
            <a:r>
              <a:rPr lang="zh-TW" altLang="zh-TW" sz="5000" dirty="0" smtClean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.</a:t>
            </a:r>
            <a:r>
              <a:rPr lang="zh-TW" altLang="en-US" sz="5000" dirty="0" smtClean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相關資源</a:t>
            </a:r>
            <a:endParaRPr lang="zh-CN" altLang="en-US" sz="5000" dirty="0">
              <a:solidFill>
                <a:schemeClr val="tx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E968FAD-5491-4593-8584-2CEA32D08856}"/>
              </a:ext>
            </a:extLst>
          </p:cNvPr>
          <p:cNvSpPr txBox="1"/>
          <p:nvPr/>
        </p:nvSpPr>
        <p:spPr>
          <a:xfrm>
            <a:off x="1514258" y="2487383"/>
            <a:ext cx="3221809" cy="1183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zh-TW" sz="7200" dirty="0" smtClean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目錄</a:t>
            </a:r>
            <a:r>
              <a:rPr lang="zh-TW" altLang="en-US" sz="7200" dirty="0" smtClean="0">
                <a:solidFill>
                  <a:schemeClr val="tx2"/>
                </a:solidFill>
                <a:latin typeface="Source Han Sans TC"/>
                <a:ea typeface="Source Han Sans TC"/>
                <a:cs typeface="+mn-ea"/>
                <a:sym typeface="+mn-lt"/>
              </a:rPr>
              <a:t>：</a:t>
            </a:r>
            <a:endParaRPr lang="zh-TW" altLang="zh-TW" sz="7200" dirty="0">
              <a:solidFill>
                <a:schemeClr val="tx2"/>
              </a:solidFill>
              <a:latin typeface="Source Han Sans TC"/>
              <a:ea typeface="Source Han Sans TC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F5C420-CB65-4C1D-9265-72AE40352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7454" r="7705" b="6138"/>
          <a:stretch/>
        </p:blipFill>
        <p:spPr>
          <a:xfrm>
            <a:off x="702734" y="-54480"/>
            <a:ext cx="10833100" cy="6877669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E90EFA80-4F63-43F4-9AA0-9E9FBF0086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2654300" cy="23119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835399" y="486834"/>
            <a:ext cx="5795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鉛筆盒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含文具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內容版面配置區 1"/>
          <p:cNvSpPr txBox="1">
            <a:spLocks/>
          </p:cNvSpPr>
          <p:nvPr/>
        </p:nvSpPr>
        <p:spPr>
          <a:xfrm>
            <a:off x="1396999" y="3316621"/>
            <a:ext cx="4876800" cy="27701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文具，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就是文具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文具→玩具→意外？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r="7902" b="5432"/>
          <a:stretch/>
        </p:blipFill>
        <p:spPr>
          <a:xfrm>
            <a:off x="5976620" y="2264833"/>
            <a:ext cx="3654212" cy="35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F5C420-CB65-4C1D-9265-72AE40352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7454" r="7705" b="6138"/>
          <a:stretch/>
        </p:blipFill>
        <p:spPr>
          <a:xfrm>
            <a:off x="749300" y="-54480"/>
            <a:ext cx="10833100" cy="6877669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E90EFA80-4F63-43F4-9AA0-9E9FBF0086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2654300" cy="23119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025901" y="444501"/>
            <a:ext cx="471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餐具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自備餐袋</a:t>
            </a:r>
            <a:r>
              <a:rPr lang="en-US" altLang="zh-TW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3" name="矩形 2"/>
          <p:cNvSpPr/>
          <p:nvPr/>
        </p:nvSpPr>
        <p:spPr>
          <a:xfrm>
            <a:off x="3318933" y="1290563"/>
            <a:ext cx="6692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隔熱碗：一大一小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湯匙，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不要筷子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12337"/>
          <a:stretch>
            <a:fillRect/>
          </a:stretch>
        </p:blipFill>
        <p:spPr bwMode="auto">
          <a:xfrm>
            <a:off x="2916766" y="2197636"/>
            <a:ext cx="3251201" cy="3564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00"/>
          <a:stretch>
            <a:fillRect/>
          </a:stretch>
        </p:blipFill>
        <p:spPr bwMode="auto">
          <a:xfrm>
            <a:off x="6448426" y="2455333"/>
            <a:ext cx="3095625" cy="2810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圓角矩形 12"/>
          <p:cNvSpPr/>
          <p:nvPr/>
        </p:nvSpPr>
        <p:spPr>
          <a:xfrm>
            <a:off x="4210708" y="5395576"/>
            <a:ext cx="1447800" cy="480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 smtClean="0"/>
              <a:t>打開</a:t>
            </a:r>
            <a:endParaRPr lang="zh-TW" altLang="en-US" sz="3200" dirty="0"/>
          </a:p>
        </p:txBody>
      </p:sp>
      <p:sp>
        <p:nvSpPr>
          <p:cNvPr id="14" name="圓角矩形 13"/>
          <p:cNvSpPr/>
          <p:nvPr/>
        </p:nvSpPr>
        <p:spPr>
          <a:xfrm>
            <a:off x="7436908" y="5376333"/>
            <a:ext cx="1300692" cy="442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 smtClean="0"/>
              <a:t>收納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24349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F5C420-CB65-4C1D-9265-72AE40352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7454" r="7705" b="6138"/>
          <a:stretch/>
        </p:blipFill>
        <p:spPr>
          <a:xfrm>
            <a:off x="749300" y="-54480"/>
            <a:ext cx="10833100" cy="6877669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E90EFA80-4F63-43F4-9AA0-9E9FBF0086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2654300" cy="23119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5452535" y="486834"/>
            <a:ext cx="1782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餐具</a:t>
            </a:r>
            <a:endParaRPr lang="en-US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32099" y="2543524"/>
            <a:ext cx="7641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筷結同心：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由學校午餐贈送，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筷子留於家中練習，湯匙可帶至校使用。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27860" r="2623" b="37218"/>
          <a:stretch/>
        </p:blipFill>
        <p:spPr>
          <a:xfrm rot="10800000">
            <a:off x="2916766" y="3771899"/>
            <a:ext cx="6472766" cy="17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F5C420-CB65-4C1D-9265-72AE40352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7454" r="7705" b="6138"/>
          <a:stretch/>
        </p:blipFill>
        <p:spPr>
          <a:xfrm>
            <a:off x="749300" y="-54480"/>
            <a:ext cx="10833100" cy="6877669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E90EFA80-4F63-43F4-9AA0-9E9FBF0086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2654300" cy="23119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847167" y="428565"/>
            <a:ext cx="3268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名牌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縫製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48100" y="5516987"/>
            <a:ext cx="5266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位置：和順國小校徽的上面</a:t>
            </a:r>
          </a:p>
        </p:txBody>
      </p:sp>
      <p:pic>
        <p:nvPicPr>
          <p:cNvPr id="15" name="圖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41" y="1974601"/>
            <a:ext cx="4611259" cy="3472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56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E90EFA80-4F63-43F4-9AA0-9E9FBF0086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76" y="3746499"/>
            <a:ext cx="2654300" cy="23119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26585" y="724427"/>
            <a:ext cx="3041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OPEN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ID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62566" y="3303001"/>
            <a:ext cx="104542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帳密管理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資訊組會印給導師協助貼聯絡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簿。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可用手機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拍下存記事本。</a:t>
            </a:r>
          </a:p>
          <a:p>
            <a:pPr>
              <a:defRPr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如果有自行更改密碼，一定要記好（孩子也要牢記）</a:t>
            </a:r>
          </a:p>
          <a:p>
            <a:pPr>
              <a:defRPr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使用時機：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Classroom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HyRead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Hamibook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布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克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星球、均ㄧ、學習吧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…….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/>
          <a:srcRect l="10957" t="11893" r="10302" b="28661"/>
          <a:stretch/>
        </p:blipFill>
        <p:spPr>
          <a:xfrm>
            <a:off x="4304242" y="595588"/>
            <a:ext cx="6779683" cy="30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15" y="3048244"/>
            <a:ext cx="7310438" cy="41121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22035" y="1889154"/>
            <a:ext cx="7662332" cy="14382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~~</a:t>
            </a:r>
            <a:r>
              <a:rPr lang="zh-TW" altLang="en-US" sz="6000" b="1" dirty="0">
                <a:solidFill>
                  <a:srgbClr val="597227"/>
                </a:solidFill>
                <a:latin typeface="Source Han Sans TC"/>
                <a:ea typeface="Source Han Sans TC"/>
              </a:rPr>
              <a:t>注音符號怎麼</a:t>
            </a:r>
            <a:r>
              <a:rPr lang="zh-TW" altLang="en-US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學</a:t>
            </a:r>
            <a:r>
              <a:rPr lang="en-US" altLang="zh-TW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~~</a:t>
            </a:r>
            <a:endParaRPr lang="zh-TW" altLang="zh-TW" sz="6000" b="1" dirty="0">
              <a:solidFill>
                <a:srgbClr val="597227"/>
              </a:solidFill>
              <a:latin typeface="Source Han Sans TC"/>
              <a:ea typeface="Source Han Sans TC"/>
            </a:endParaRPr>
          </a:p>
        </p:txBody>
      </p:sp>
    </p:spTree>
    <p:extLst>
      <p:ext uri="{BB962C8B-B14F-4D97-AF65-F5344CB8AC3E}">
        <p14:creationId xmlns:p14="http://schemas.microsoft.com/office/powerpoint/2010/main" val="29787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82B024-2DAD-4F5E-A050-D04C40AA3E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" b="6047"/>
          <a:stretch/>
        </p:blipFill>
        <p:spPr>
          <a:xfrm>
            <a:off x="1079500" y="-470062"/>
            <a:ext cx="10430933" cy="6443295"/>
          </a:xfrm>
          <a:prstGeom prst="rect">
            <a:avLst/>
          </a:prstGeom>
        </p:spPr>
      </p:pic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id="{6A622A1B-F0E6-4B6C-BAB5-EF0078C8EE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" y="109855"/>
            <a:ext cx="3247369" cy="72834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937933" y="2814631"/>
            <a:ext cx="79205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文章→句→詞→字→符號</a:t>
            </a:r>
            <a:endParaRPr lang="en-US" altLang="zh-TW" sz="5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課本實</a:t>
            </a:r>
            <a:r>
              <a:rPr lang="zh-TW" altLang="en-US" sz="5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</a:t>
            </a:r>
            <a:r>
              <a:rPr lang="en-US" altLang="zh-TW" sz="5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ㄅㄚˋ</a:t>
            </a:r>
            <a:r>
              <a:rPr lang="en-US" altLang="zh-TW" sz="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嘴型</a:t>
            </a:r>
            <a:r>
              <a:rPr lang="en-US" altLang="zh-TW" sz="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</a:t>
            </a:r>
            <a:r>
              <a:rPr lang="en-US" altLang="zh-TW" sz="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643BCB2E-355C-4008-926A-8BA6BA234EEA}"/>
              </a:ext>
            </a:extLst>
          </p:cNvPr>
          <p:cNvSpPr txBox="1"/>
          <p:nvPr/>
        </p:nvSpPr>
        <p:spPr>
          <a:xfrm>
            <a:off x="4783667" y="791794"/>
            <a:ext cx="2388244" cy="1058171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zh-TW" altLang="en-US" sz="6000" dirty="0" smtClean="0">
                <a:solidFill>
                  <a:srgbClr val="ED4230"/>
                </a:solidFill>
                <a:latin typeface="Source Han Sans TC"/>
                <a:ea typeface="Source Han Sans TC"/>
              </a:rPr>
              <a:t>實作</a:t>
            </a:r>
            <a:endParaRPr lang="zh-TW" altLang="zh-TW" sz="6000" dirty="0">
              <a:solidFill>
                <a:srgbClr val="ED4230"/>
              </a:solidFill>
              <a:latin typeface="Source Han Sans TC"/>
              <a:ea typeface="Source Han Sans TC"/>
            </a:endParaRPr>
          </a:p>
        </p:txBody>
      </p:sp>
    </p:spTree>
    <p:extLst>
      <p:ext uri="{BB962C8B-B14F-4D97-AF65-F5344CB8AC3E}">
        <p14:creationId xmlns:p14="http://schemas.microsoft.com/office/powerpoint/2010/main" val="21059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27" y="5192191"/>
            <a:ext cx="3642520" cy="2048917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99" y="5081815"/>
            <a:ext cx="3642520" cy="2048917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35" y="5736165"/>
            <a:ext cx="2366338" cy="1331065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33" y="5809535"/>
            <a:ext cx="2105471" cy="118432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69" y="6216650"/>
            <a:ext cx="1326161" cy="7459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35" y="5888565"/>
            <a:ext cx="2366338" cy="133106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" b="2469"/>
          <a:stretch/>
        </p:blipFill>
        <p:spPr>
          <a:xfrm>
            <a:off x="6918929" y="638022"/>
            <a:ext cx="3931243" cy="509814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" t="14630" r="165" b="19321"/>
          <a:stretch/>
        </p:blipFill>
        <p:spPr>
          <a:xfrm>
            <a:off x="1384958" y="1070636"/>
            <a:ext cx="5144661" cy="45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15" y="3048244"/>
            <a:ext cx="7310438" cy="41121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2133" y="1766388"/>
            <a:ext cx="7171267" cy="197587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~~</a:t>
            </a:r>
            <a:r>
              <a:rPr lang="zh-TW" altLang="en-US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親 師 溝 通</a:t>
            </a:r>
            <a:r>
              <a:rPr lang="en-US" altLang="zh-TW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~~</a:t>
            </a:r>
            <a:endParaRPr lang="zh-TW" altLang="zh-TW" sz="6000" b="1" dirty="0">
              <a:solidFill>
                <a:srgbClr val="597227"/>
              </a:solidFill>
              <a:latin typeface="Source Han Sans TC"/>
              <a:ea typeface="Source Han Sans TC"/>
            </a:endParaRPr>
          </a:p>
        </p:txBody>
      </p:sp>
    </p:spTree>
    <p:extLst>
      <p:ext uri="{BB962C8B-B14F-4D97-AF65-F5344CB8AC3E}">
        <p14:creationId xmlns:p14="http://schemas.microsoft.com/office/powerpoint/2010/main" val="3271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F5C420-CB65-4C1D-9265-72AE40352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8855" r="7687" b="7408"/>
          <a:stretch/>
        </p:blipFill>
        <p:spPr>
          <a:xfrm>
            <a:off x="1833033" y="478367"/>
            <a:ext cx="8551334" cy="5604933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E90EFA80-4F63-43F4-9AA0-9E9FBF0086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2654300" cy="23119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618567" y="662058"/>
            <a:ext cx="347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溝通管道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785534" y="2578100"/>
            <a:ext cx="8119533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聯絡簿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學校電話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06-3560691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聯絡簿跟學校首頁皆可以找到電話喔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000"/>
              </a:lnSpc>
            </a:pP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各班約定方式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CLASSROOM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、賴群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313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15" y="3048244"/>
            <a:ext cx="7310438" cy="41121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2133" y="1766388"/>
            <a:ext cx="7171267" cy="197587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~~</a:t>
            </a:r>
            <a:r>
              <a:rPr lang="zh-TW" altLang="en-US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學 校 生 活</a:t>
            </a:r>
            <a:r>
              <a:rPr lang="en-US" altLang="zh-TW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~~</a:t>
            </a:r>
            <a:endParaRPr lang="zh-TW" altLang="zh-TW" sz="6000" b="1" dirty="0">
              <a:solidFill>
                <a:srgbClr val="597227"/>
              </a:solidFill>
              <a:latin typeface="Source Han Sans TC"/>
              <a:ea typeface="Source Han Sans T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C9D390-9181-4F41-889E-DCC2E7482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15" y="3048244"/>
            <a:ext cx="7310438" cy="41121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2133" y="1766388"/>
            <a:ext cx="7171267" cy="197587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~~</a:t>
            </a:r>
            <a:r>
              <a:rPr lang="zh-TW" altLang="en-US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相 關 資 源</a:t>
            </a:r>
            <a:r>
              <a:rPr lang="en-US" altLang="zh-TW" sz="6000" b="1" dirty="0" smtClean="0">
                <a:solidFill>
                  <a:srgbClr val="597227"/>
                </a:solidFill>
                <a:latin typeface="Source Han Sans TC"/>
                <a:ea typeface="Source Han Sans TC"/>
              </a:rPr>
              <a:t>~~</a:t>
            </a:r>
            <a:endParaRPr lang="zh-TW" altLang="zh-TW" sz="6000" b="1" dirty="0">
              <a:solidFill>
                <a:srgbClr val="597227"/>
              </a:solidFill>
              <a:latin typeface="Source Han Sans TC"/>
              <a:ea typeface="Source Han Sans TC"/>
            </a:endParaRPr>
          </a:p>
        </p:txBody>
      </p:sp>
    </p:spTree>
    <p:extLst>
      <p:ext uri="{BB962C8B-B14F-4D97-AF65-F5344CB8AC3E}">
        <p14:creationId xmlns:p14="http://schemas.microsoft.com/office/powerpoint/2010/main" val="378838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A_图片 2" descr="图片包含 事情, 物体&#10;&#10;已生成极高可信度的说明">
            <a:extLst>
              <a:ext uri="{FF2B5EF4-FFF2-40B4-BE49-F238E27FC236}">
                <a16:creationId xmlns:a16="http://schemas.microsoft.com/office/drawing/2014/main" id="{DD3EF044-503D-44FA-96C2-E8693BCFA4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13"/>
          <a:stretch/>
        </p:blipFill>
        <p:spPr>
          <a:xfrm>
            <a:off x="4336981" y="0"/>
            <a:ext cx="2729037" cy="1456267"/>
          </a:xfrm>
          <a:prstGeom prst="rect">
            <a:avLst/>
          </a:prstGeom>
        </p:spPr>
      </p:pic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169" y="1456267"/>
            <a:ext cx="9943918" cy="51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A_图片 2" descr="图片包含 事情, 物体&#10;&#10;已生成极高可信度的说明">
            <a:extLst>
              <a:ext uri="{FF2B5EF4-FFF2-40B4-BE49-F238E27FC236}">
                <a16:creationId xmlns:a16="http://schemas.microsoft.com/office/drawing/2014/main" id="{DD3EF044-503D-44FA-96C2-E8693BCFA4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13"/>
          <a:stretch/>
        </p:blipFill>
        <p:spPr>
          <a:xfrm>
            <a:off x="4656667" y="80498"/>
            <a:ext cx="2403653" cy="1282636"/>
          </a:xfrm>
          <a:prstGeom prst="rect">
            <a:avLst/>
          </a:prstGeom>
        </p:spPr>
      </p:pic>
      <p:pic>
        <p:nvPicPr>
          <p:cNvPr id="3" name="圖片 2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t="7781" r="3757" b="4177"/>
          <a:stretch/>
        </p:blipFill>
        <p:spPr>
          <a:xfrm>
            <a:off x="1045633" y="1363134"/>
            <a:ext cx="10159999" cy="506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730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A_图片 2" descr="图片包含 事情, 物体&#10;&#10;已生成极高可信度的说明">
            <a:extLst>
              <a:ext uri="{FF2B5EF4-FFF2-40B4-BE49-F238E27FC236}">
                <a16:creationId xmlns:a16="http://schemas.microsoft.com/office/drawing/2014/main" id="{DD3EF044-503D-44FA-96C2-E8693BCFA4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13"/>
          <a:stretch/>
        </p:blipFill>
        <p:spPr>
          <a:xfrm>
            <a:off x="4627034" y="10967"/>
            <a:ext cx="2272419" cy="1212607"/>
          </a:xfrm>
          <a:prstGeom prst="rect">
            <a:avLst/>
          </a:prstGeom>
        </p:spPr>
      </p:pic>
      <p:pic>
        <p:nvPicPr>
          <p:cNvPr id="1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966" y="1234541"/>
            <a:ext cx="9565397" cy="52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A_图片 2" descr="图片包含 事情, 物体&#10;&#10;已生成极高可信度的说明">
            <a:extLst>
              <a:ext uri="{FF2B5EF4-FFF2-40B4-BE49-F238E27FC236}">
                <a16:creationId xmlns:a16="http://schemas.microsoft.com/office/drawing/2014/main" id="{DD3EF044-503D-44FA-96C2-E8693BCFA4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13"/>
          <a:stretch/>
        </p:blipFill>
        <p:spPr>
          <a:xfrm>
            <a:off x="4674508" y="0"/>
            <a:ext cx="2399717" cy="1280535"/>
          </a:xfrm>
          <a:prstGeom prst="rect">
            <a:avLst/>
          </a:prstGeom>
        </p:spPr>
      </p:pic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6361" y="1280535"/>
            <a:ext cx="9378215" cy="50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 descr="图片包含 事情, 物体&#10;&#10;已生成极高可信度的说明">
            <a:extLst>
              <a:ext uri="{FF2B5EF4-FFF2-40B4-BE49-F238E27FC236}">
                <a16:creationId xmlns:a16="http://schemas.microsoft.com/office/drawing/2014/main" id="{072F06A3-2AD5-44CB-8B04-329E5A8143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27"/>
          <a:stretch/>
        </p:blipFill>
        <p:spPr>
          <a:xfrm>
            <a:off x="5958619" y="361689"/>
            <a:ext cx="2670813" cy="1387911"/>
          </a:xfrm>
          <a:prstGeom prst="rect">
            <a:avLst/>
          </a:prstGeom>
        </p:spPr>
      </p:pic>
      <p:pic>
        <p:nvPicPr>
          <p:cNvPr id="8" name="PA_图片 3" descr="图片包含 事情, 物体&#10;&#10;已生成极高可信度的说明">
            <a:extLst>
              <a:ext uri="{FF2B5EF4-FFF2-40B4-BE49-F238E27FC236}">
                <a16:creationId xmlns:a16="http://schemas.microsoft.com/office/drawing/2014/main" id="{88598081-4644-49D6-B26B-6EEEFF585E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96"/>
          <a:stretch/>
        </p:blipFill>
        <p:spPr>
          <a:xfrm>
            <a:off x="3307055" y="2027765"/>
            <a:ext cx="2729674" cy="1430868"/>
          </a:xfrm>
          <a:prstGeom prst="rect">
            <a:avLst/>
          </a:prstGeom>
        </p:spPr>
      </p:pic>
      <p:pic>
        <p:nvPicPr>
          <p:cNvPr id="9" name="PA_图片 2" descr="图片包含 事情, 物体&#10;&#10;已生成极高可信度的说明">
            <a:extLst>
              <a:ext uri="{FF2B5EF4-FFF2-40B4-BE49-F238E27FC236}">
                <a16:creationId xmlns:a16="http://schemas.microsoft.com/office/drawing/2014/main" id="{DD3EF044-503D-44FA-96C2-E8693BCFA4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13"/>
          <a:stretch/>
        </p:blipFill>
        <p:spPr>
          <a:xfrm>
            <a:off x="732949" y="414867"/>
            <a:ext cx="2729037" cy="145626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5" y="1833034"/>
            <a:ext cx="2490080" cy="2490080"/>
          </a:xfrm>
          <a:prstGeom prst="rect">
            <a:avLst/>
          </a:prstGeom>
        </p:spPr>
      </p:pic>
      <p:pic>
        <p:nvPicPr>
          <p:cNvPr id="10" name="PA_图片 3" descr="图片包含 事情, 物体&#10;&#10;已生成极高可信度的说明">
            <a:extLst>
              <a:ext uri="{FF2B5EF4-FFF2-40B4-BE49-F238E27FC236}">
                <a16:creationId xmlns:a16="http://schemas.microsoft.com/office/drawing/2014/main" id="{88598081-4644-49D6-B26B-6EEEFF585EB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96"/>
          <a:stretch/>
        </p:blipFill>
        <p:spPr>
          <a:xfrm>
            <a:off x="8693449" y="1554867"/>
            <a:ext cx="2729674" cy="14308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51" y="3458633"/>
            <a:ext cx="2341036" cy="23410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68" y="1749600"/>
            <a:ext cx="2486332" cy="248633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82" y="2985735"/>
            <a:ext cx="2473607" cy="24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F5C420-CB65-4C1D-9265-72AE40352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8855" r="7687" b="7408"/>
          <a:stretch/>
        </p:blipFill>
        <p:spPr>
          <a:xfrm>
            <a:off x="1257300" y="503767"/>
            <a:ext cx="9677400" cy="5604933"/>
          </a:xfrm>
          <a:prstGeom prst="rect">
            <a:avLst/>
          </a:prstGeom>
        </p:spPr>
      </p:pic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E90EFA80-4F63-43F4-9AA0-9E9FBF0086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2654300" cy="23119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157133" y="924524"/>
            <a:ext cx="4936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注音符號遊戲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8"/>
          <a:srcRect l="11584" t="10832" r="10283" b="7959"/>
          <a:stretch/>
        </p:blipFill>
        <p:spPr>
          <a:xfrm>
            <a:off x="5447164" y="2328358"/>
            <a:ext cx="3007057" cy="289332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23085" y="3134927"/>
            <a:ext cx="23131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注音冒險王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25229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05C145-CD19-4B2D-A8AD-8BE8EC8C8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89616BC-CD76-43EB-9343-E458A7D5DE90}"/>
              </a:ext>
            </a:extLst>
          </p:cNvPr>
          <p:cNvSpPr txBox="1"/>
          <p:nvPr/>
        </p:nvSpPr>
        <p:spPr>
          <a:xfrm>
            <a:off x="2194643" y="2116666"/>
            <a:ext cx="5823290" cy="215222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TW" altLang="zh-TW" sz="7200" b="1" dirty="0" smtClean="0">
                <a:ln w="158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Han Sans TC"/>
                <a:ea typeface="Source Han Sans TC"/>
              </a:rPr>
              <a:t>謝謝</a:t>
            </a:r>
            <a:r>
              <a:rPr lang="zh-TW" altLang="en-US" sz="7200" b="1" dirty="0">
                <a:ln w="158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Han Sans TC"/>
                <a:ea typeface="Source Han Sans TC"/>
              </a:rPr>
              <a:t>您的參與</a:t>
            </a:r>
            <a:endParaRPr lang="zh-TW" altLang="zh-TW" sz="7200" b="1" dirty="0">
              <a:ln w="158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Han Sans TC"/>
              <a:ea typeface="Source Han Sans TC"/>
            </a:endParaRPr>
          </a:p>
        </p:txBody>
      </p:sp>
    </p:spTree>
    <p:extLst>
      <p:ext uri="{BB962C8B-B14F-4D97-AF65-F5344CB8AC3E}">
        <p14:creationId xmlns:p14="http://schemas.microsoft.com/office/powerpoint/2010/main" val="302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82B024-2DAD-4F5E-A050-D04C40AA3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57" y="-736762"/>
            <a:ext cx="9775971" cy="7328062"/>
          </a:xfrm>
          <a:prstGeom prst="rect">
            <a:avLst/>
          </a:prstGeom>
        </p:spPr>
      </p:pic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id="{6A622A1B-F0E6-4B6C-BAB5-EF0078C8EE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" y="109855"/>
            <a:ext cx="3247369" cy="72834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324839" y="3136900"/>
            <a:ext cx="64837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以下這些：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孩子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嗎？</a:t>
            </a:r>
          </a:p>
        </p:txBody>
      </p:sp>
    </p:spTree>
    <p:extLst>
      <p:ext uri="{BB962C8B-B14F-4D97-AF65-F5344CB8AC3E}">
        <p14:creationId xmlns:p14="http://schemas.microsoft.com/office/powerpoint/2010/main" val="395036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圖片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7"/>
          <a:stretch/>
        </p:blipFill>
        <p:spPr bwMode="auto">
          <a:xfrm>
            <a:off x="1337733" y="891117"/>
            <a:ext cx="438573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_图片 6">
            <a:extLst>
              <a:ext uri="{FF2B5EF4-FFF2-40B4-BE49-F238E27FC236}">
                <a16:creationId xmlns:a16="http://schemas.microsoft.com/office/drawing/2014/main" id="{A5CB7214-E2E3-40F2-B181-0877C0EFD1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3108">
            <a:off x="8144176" y="625205"/>
            <a:ext cx="3158067" cy="2288659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5837766" y="919857"/>
            <a:ext cx="5516034" cy="4380277"/>
            <a:chOff x="5837766" y="919857"/>
            <a:chExt cx="5516034" cy="4380277"/>
          </a:xfrm>
        </p:grpSpPr>
        <p:sp>
          <p:nvSpPr>
            <p:cNvPr id="3" name="文字方塊 2"/>
            <p:cNvSpPr txBox="1"/>
            <p:nvPr/>
          </p:nvSpPr>
          <p:spPr>
            <a:xfrm>
              <a:off x="5837766" y="1832825"/>
              <a:ext cx="5516034" cy="11079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 </a:t>
              </a:r>
              <a:r>
                <a:rPr lang="en-US" altLang="zh-TW" sz="6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r>
                <a:rPr lang="zh-TW" altLang="en-US" sz="6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分鐘吃完飯</a:t>
              </a:r>
              <a:endPara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橢圓 3"/>
            <p:cNvSpPr/>
            <p:nvPr/>
          </p:nvSpPr>
          <p:spPr>
            <a:xfrm>
              <a:off x="5961483" y="919857"/>
              <a:ext cx="788091" cy="7563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/>
                <a:t>1</a:t>
              </a:r>
              <a:endParaRPr lang="zh-TW" altLang="en-US" sz="6000" dirty="0"/>
            </a:p>
          </p:txBody>
        </p:sp>
        <p:sp>
          <p:nvSpPr>
            <p:cNvPr id="6" name="橢圓 5"/>
            <p:cNvSpPr/>
            <p:nvPr/>
          </p:nvSpPr>
          <p:spPr>
            <a:xfrm>
              <a:off x="6261099" y="3280833"/>
              <a:ext cx="2180167" cy="1972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Yes</a:t>
              </a:r>
              <a:endParaRPr lang="zh-TW" altLang="en-US" sz="7200" b="1" dirty="0"/>
            </a:p>
          </p:txBody>
        </p:sp>
        <p:sp>
          <p:nvSpPr>
            <p:cNvPr id="14" name="橢圓 13"/>
            <p:cNvSpPr/>
            <p:nvPr/>
          </p:nvSpPr>
          <p:spPr>
            <a:xfrm>
              <a:off x="8631766" y="3327400"/>
              <a:ext cx="2180167" cy="19727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No</a:t>
              </a:r>
              <a:endParaRPr lang="zh-TW" altLang="en-US" sz="7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992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42" y="-213452"/>
            <a:ext cx="12192000" cy="6858000"/>
          </a:xfrm>
          <a:prstGeom prst="rect">
            <a:avLst/>
          </a:prstGeom>
        </p:spPr>
      </p:pic>
      <p:pic>
        <p:nvPicPr>
          <p:cNvPr id="10" name="圖片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79"/>
          <a:stretch/>
        </p:blipFill>
        <p:spPr bwMode="auto">
          <a:xfrm>
            <a:off x="1237775" y="936790"/>
            <a:ext cx="435445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A_图片 6">
            <a:extLst>
              <a:ext uri="{FF2B5EF4-FFF2-40B4-BE49-F238E27FC236}">
                <a16:creationId xmlns:a16="http://schemas.microsoft.com/office/drawing/2014/main" id="{A5CB7214-E2E3-40F2-B181-0877C0EFD1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3361">
            <a:off x="8314707" y="366827"/>
            <a:ext cx="3158067" cy="2288659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5676900" y="919857"/>
            <a:ext cx="5211233" cy="4909444"/>
            <a:chOff x="5676900" y="919857"/>
            <a:chExt cx="5211233" cy="4909444"/>
          </a:xfrm>
        </p:grpSpPr>
        <p:sp>
          <p:nvSpPr>
            <p:cNvPr id="12" name="文字方塊 11"/>
            <p:cNvSpPr txBox="1"/>
            <p:nvPr/>
          </p:nvSpPr>
          <p:spPr>
            <a:xfrm>
              <a:off x="5676900" y="1917491"/>
              <a:ext cx="5012267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 </a:t>
              </a:r>
              <a:r>
                <a:rPr lang="zh-TW" altLang="en-US" sz="6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用小掃把掃地</a:t>
              </a:r>
              <a:endPara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橢圓 12"/>
            <p:cNvSpPr/>
            <p:nvPr/>
          </p:nvSpPr>
          <p:spPr>
            <a:xfrm>
              <a:off x="5961483" y="919857"/>
              <a:ext cx="788091" cy="7563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/>
                <a:t>2</a:t>
              </a:r>
              <a:endParaRPr lang="zh-TW" altLang="en-US" sz="6000" dirty="0"/>
            </a:p>
          </p:txBody>
        </p:sp>
        <p:sp>
          <p:nvSpPr>
            <p:cNvPr id="14" name="橢圓 13"/>
            <p:cNvSpPr/>
            <p:nvPr/>
          </p:nvSpPr>
          <p:spPr>
            <a:xfrm>
              <a:off x="6161615" y="3816574"/>
              <a:ext cx="2180167" cy="1972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Yes</a:t>
              </a:r>
              <a:endParaRPr lang="zh-TW" altLang="en-US" sz="7200" b="1" dirty="0"/>
            </a:p>
          </p:txBody>
        </p:sp>
        <p:sp>
          <p:nvSpPr>
            <p:cNvPr id="15" name="橢圓 14"/>
            <p:cNvSpPr/>
            <p:nvPr/>
          </p:nvSpPr>
          <p:spPr>
            <a:xfrm>
              <a:off x="8707966" y="3856567"/>
              <a:ext cx="2180167" cy="19727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No</a:t>
              </a:r>
              <a:endParaRPr lang="zh-TW" altLang="en-US" sz="7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862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554133" y="915624"/>
            <a:ext cx="5621867" cy="4909444"/>
            <a:chOff x="5346700" y="919857"/>
            <a:chExt cx="5621867" cy="49094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5346700" y="1812205"/>
              <a:ext cx="5621867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 </a:t>
              </a:r>
              <a:r>
                <a:rPr lang="zh-TW" altLang="en-US" sz="6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開合及收納餐具</a:t>
              </a:r>
              <a:endPara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橢圓 11"/>
            <p:cNvSpPr/>
            <p:nvPr/>
          </p:nvSpPr>
          <p:spPr>
            <a:xfrm>
              <a:off x="5961483" y="919857"/>
              <a:ext cx="788091" cy="7563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/>
                <a:t>3</a:t>
              </a:r>
              <a:endParaRPr lang="zh-TW" altLang="en-US" sz="60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6161615" y="3816574"/>
              <a:ext cx="2180167" cy="1972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Yes</a:t>
              </a:r>
              <a:endParaRPr lang="zh-TW" altLang="en-US" sz="7200" b="1" dirty="0"/>
            </a:p>
          </p:txBody>
        </p:sp>
        <p:sp>
          <p:nvSpPr>
            <p:cNvPr id="14" name="橢圓 13"/>
            <p:cNvSpPr/>
            <p:nvPr/>
          </p:nvSpPr>
          <p:spPr>
            <a:xfrm>
              <a:off x="8707966" y="3856567"/>
              <a:ext cx="2180167" cy="19727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No</a:t>
              </a:r>
              <a:endParaRPr lang="zh-TW" altLang="en-US" sz="7200" b="1" dirty="0"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r="3060"/>
          <a:stretch/>
        </p:blipFill>
        <p:spPr>
          <a:xfrm>
            <a:off x="1145116" y="2823635"/>
            <a:ext cx="4787900" cy="3481903"/>
          </a:xfrm>
          <a:prstGeom prst="rect">
            <a:avLst/>
          </a:prstGeom>
        </p:spPr>
      </p:pic>
      <p:pic>
        <p:nvPicPr>
          <p:cNvPr id="15" name="PA_图片 6">
            <a:extLst>
              <a:ext uri="{FF2B5EF4-FFF2-40B4-BE49-F238E27FC236}">
                <a16:creationId xmlns:a16="http://schemas.microsoft.com/office/drawing/2014/main" id="{A5CB7214-E2E3-40F2-B181-0877C0EFD1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121167"/>
            <a:ext cx="3158067" cy="22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961483" y="919857"/>
            <a:ext cx="5007085" cy="4909444"/>
            <a:chOff x="5961483" y="919857"/>
            <a:chExt cx="5007085" cy="49094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036734" y="1812205"/>
              <a:ext cx="493183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 </a:t>
              </a:r>
              <a:r>
                <a:rPr lang="zh-TW" altLang="en-US" sz="6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擰抹布擦桌子</a:t>
              </a:r>
              <a:endPara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橢圓 11"/>
            <p:cNvSpPr/>
            <p:nvPr/>
          </p:nvSpPr>
          <p:spPr>
            <a:xfrm>
              <a:off x="5961483" y="919857"/>
              <a:ext cx="788091" cy="7563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/>
                <a:t>4</a:t>
              </a:r>
              <a:endParaRPr lang="zh-TW" altLang="en-US" sz="60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6161615" y="3816574"/>
              <a:ext cx="2180167" cy="1972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Yes</a:t>
              </a:r>
              <a:endParaRPr lang="zh-TW" altLang="en-US" sz="7200" b="1" dirty="0"/>
            </a:p>
          </p:txBody>
        </p:sp>
        <p:sp>
          <p:nvSpPr>
            <p:cNvPr id="14" name="橢圓 13"/>
            <p:cNvSpPr/>
            <p:nvPr/>
          </p:nvSpPr>
          <p:spPr>
            <a:xfrm>
              <a:off x="8707966" y="3856567"/>
              <a:ext cx="2180167" cy="19727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No</a:t>
              </a:r>
              <a:endParaRPr lang="zh-TW" altLang="en-US" sz="7200" b="1" dirty="0"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r="10037"/>
          <a:stretch/>
        </p:blipFill>
        <p:spPr>
          <a:xfrm>
            <a:off x="1266716" y="1812204"/>
            <a:ext cx="4694767" cy="463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021D1D-441D-46B3-A71D-057B0829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A_图片 6">
            <a:extLst>
              <a:ext uri="{FF2B5EF4-FFF2-40B4-BE49-F238E27FC236}">
                <a16:creationId xmlns:a16="http://schemas.microsoft.com/office/drawing/2014/main" id="{A5CB7214-E2E3-40F2-B181-0877C0EFD1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121167"/>
            <a:ext cx="3158067" cy="2288659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6036041" y="869057"/>
            <a:ext cx="5007084" cy="4909444"/>
            <a:chOff x="5961483" y="919857"/>
            <a:chExt cx="5007084" cy="49094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121400" y="1812205"/>
              <a:ext cx="4847167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 </a:t>
              </a:r>
              <a:r>
                <a:rPr lang="zh-TW" altLang="en-US" sz="6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使用蹲式廁所</a:t>
              </a:r>
              <a:endPara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橢圓 11"/>
            <p:cNvSpPr/>
            <p:nvPr/>
          </p:nvSpPr>
          <p:spPr>
            <a:xfrm>
              <a:off x="5961483" y="919857"/>
              <a:ext cx="788091" cy="75633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6000" dirty="0" smtClean="0"/>
                <a:t>5</a:t>
              </a:r>
              <a:endParaRPr lang="zh-TW" altLang="en-US" sz="60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6161615" y="3816574"/>
              <a:ext cx="2180167" cy="1972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Yes</a:t>
              </a:r>
              <a:endParaRPr lang="zh-TW" altLang="en-US" sz="7200" b="1" dirty="0"/>
            </a:p>
          </p:txBody>
        </p:sp>
        <p:sp>
          <p:nvSpPr>
            <p:cNvPr id="14" name="橢圓 13"/>
            <p:cNvSpPr/>
            <p:nvPr/>
          </p:nvSpPr>
          <p:spPr>
            <a:xfrm>
              <a:off x="8707966" y="3856567"/>
              <a:ext cx="2180167" cy="19727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7200" b="1" dirty="0" smtClean="0"/>
                <a:t>No</a:t>
              </a:r>
              <a:endParaRPr lang="zh-TW" altLang="en-US" sz="7200" b="1" dirty="0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6"/>
          <a:stretch/>
        </p:blipFill>
        <p:spPr>
          <a:xfrm>
            <a:off x="971551" y="2409826"/>
            <a:ext cx="5035549" cy="390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8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 unknown"/>
  <p:tag name="AS_RELEASE_DATE" val="2021.11.30"/>
  <p:tag name="AS_TITLE" val="Aspose.Slides for Java"/>
  <p:tag name="AS_VERSION" val="21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9295</TotalTime>
  <Words>542</Words>
  <Application>Microsoft Office PowerPoint</Application>
  <PresentationFormat>寬螢幕</PresentationFormat>
  <Paragraphs>163</Paragraphs>
  <Slides>37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7" baseType="lpstr">
      <vt:lpstr>等线</vt:lpstr>
      <vt:lpstr>微软雅黑</vt:lpstr>
      <vt:lpstr>Source Han Sans TC</vt:lpstr>
      <vt:lpstr>思源黑体 CN Bold</vt:lpstr>
      <vt:lpstr>微軟正黑體</vt:lpstr>
      <vt:lpstr>新細明體</vt:lpstr>
      <vt:lpstr>標楷體</vt:lpstr>
      <vt:lpstr>Arial</vt:lpstr>
      <vt:lpstr>Times New Roman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katong</dc:title>
  <dc:creator>Administrator</dc:creator>
  <cp:lastModifiedBy>USER</cp:lastModifiedBy>
  <cp:revision>73</cp:revision>
  <dcterms:created xsi:type="dcterms:W3CDTF">2019-06-16T11:57:11Z</dcterms:created>
  <dcterms:modified xsi:type="dcterms:W3CDTF">2024-08-16T04:20:45Z</dcterms:modified>
</cp:coreProperties>
</file>