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sldIdLst>
    <p:sldId id="283" r:id="rId2"/>
    <p:sldId id="284" r:id="rId3"/>
    <p:sldId id="301" r:id="rId4"/>
    <p:sldId id="262" r:id="rId5"/>
    <p:sldId id="294" r:id="rId6"/>
    <p:sldId id="296" r:id="rId7"/>
    <p:sldId id="261" r:id="rId8"/>
    <p:sldId id="297" r:id="rId9"/>
    <p:sldId id="308" r:id="rId10"/>
    <p:sldId id="309" r:id="rId11"/>
    <p:sldId id="310" r:id="rId12"/>
    <p:sldId id="311" r:id="rId13"/>
    <p:sldId id="307" r:id="rId14"/>
    <p:sldId id="280" r:id="rId15"/>
    <p:sldId id="304" r:id="rId16"/>
    <p:sldId id="302" r:id="rId17"/>
    <p:sldId id="306" r:id="rId18"/>
    <p:sldId id="274" r:id="rId19"/>
    <p:sldId id="288" r:id="rId20"/>
    <p:sldId id="298" r:id="rId21"/>
    <p:sldId id="295" r:id="rId22"/>
    <p:sldId id="271" r:id="rId23"/>
    <p:sldId id="273" r:id="rId24"/>
    <p:sldId id="300" r:id="rId25"/>
    <p:sldId id="256" r:id="rId26"/>
    <p:sldId id="293" r:id="rId27"/>
    <p:sldId id="290" r:id="rId28"/>
    <p:sldId id="291" r:id="rId29"/>
    <p:sldId id="270" r:id="rId30"/>
    <p:sldId id="305" r:id="rId31"/>
    <p:sldId id="299" r:id="rId32"/>
    <p:sldId id="287" r:id="rId3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41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1694-A26D-46CF-B3CC-C16B58E06A79}" type="datetimeFigureOut">
              <a:rPr lang="zh-TW" altLang="en-US" smtClean="0"/>
              <a:t>2025/1/17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C6652-EA2B-4C86-90B3-3F68A21336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5697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1694-A26D-46CF-B3CC-C16B58E06A79}" type="datetimeFigureOut">
              <a:rPr lang="zh-TW" altLang="en-US" smtClean="0"/>
              <a:t>2025/1/17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C6652-EA2B-4C86-90B3-3F68A21336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9951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1694-A26D-46CF-B3CC-C16B58E06A79}" type="datetimeFigureOut">
              <a:rPr lang="zh-TW" altLang="en-US" smtClean="0"/>
              <a:t>2025/1/17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C6652-EA2B-4C86-90B3-3F68A213367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2109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1694-A26D-46CF-B3CC-C16B58E06A79}" type="datetimeFigureOut">
              <a:rPr lang="zh-TW" altLang="en-US" smtClean="0"/>
              <a:t>2025/1/17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C6652-EA2B-4C86-90B3-3F68A21336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0280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1694-A26D-46CF-B3CC-C16B58E06A79}" type="datetimeFigureOut">
              <a:rPr lang="zh-TW" altLang="en-US" smtClean="0"/>
              <a:t>2025/1/17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C6652-EA2B-4C86-90B3-3F68A213367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7264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1694-A26D-46CF-B3CC-C16B58E06A79}" type="datetimeFigureOut">
              <a:rPr lang="zh-TW" altLang="en-US" smtClean="0"/>
              <a:t>2025/1/17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C6652-EA2B-4C86-90B3-3F68A21336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0578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1694-A26D-46CF-B3CC-C16B58E06A79}" type="datetimeFigureOut">
              <a:rPr lang="zh-TW" altLang="en-US" smtClean="0"/>
              <a:t>2025/1/17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C6652-EA2B-4C86-90B3-3F68A21336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8805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1694-A26D-46CF-B3CC-C16B58E06A79}" type="datetimeFigureOut">
              <a:rPr lang="zh-TW" altLang="en-US" smtClean="0"/>
              <a:t>2025/1/17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C6652-EA2B-4C86-90B3-3F68A21336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0412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1694-A26D-46CF-B3CC-C16B58E06A79}" type="datetimeFigureOut">
              <a:rPr lang="zh-TW" altLang="en-US" smtClean="0"/>
              <a:t>2025/1/17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C6652-EA2B-4C86-90B3-3F68A21336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1987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1694-A26D-46CF-B3CC-C16B58E06A79}" type="datetimeFigureOut">
              <a:rPr lang="zh-TW" altLang="en-US" smtClean="0"/>
              <a:t>2025/1/17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C6652-EA2B-4C86-90B3-3F68A21336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4735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1694-A26D-46CF-B3CC-C16B58E06A79}" type="datetimeFigureOut">
              <a:rPr lang="zh-TW" altLang="en-US" smtClean="0"/>
              <a:t>2025/1/17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C6652-EA2B-4C86-90B3-3F68A21336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5718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1694-A26D-46CF-B3CC-C16B58E06A79}" type="datetimeFigureOut">
              <a:rPr lang="zh-TW" altLang="en-US" smtClean="0"/>
              <a:t>2025/1/17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C6652-EA2B-4C86-90B3-3F68A21336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3169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1694-A26D-46CF-B3CC-C16B58E06A79}" type="datetimeFigureOut">
              <a:rPr lang="zh-TW" altLang="en-US" smtClean="0"/>
              <a:t>2025/1/17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C6652-EA2B-4C86-90B3-3F68A21336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3276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1694-A26D-46CF-B3CC-C16B58E06A79}" type="datetimeFigureOut">
              <a:rPr lang="zh-TW" altLang="en-US" smtClean="0"/>
              <a:t>2025/1/17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C6652-EA2B-4C86-90B3-3F68A21336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3323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1694-A26D-46CF-B3CC-C16B58E06A79}" type="datetimeFigureOut">
              <a:rPr lang="zh-TW" altLang="en-US" smtClean="0"/>
              <a:t>2025/1/17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C6652-EA2B-4C86-90B3-3F68A21336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0100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1694-A26D-46CF-B3CC-C16B58E06A79}" type="datetimeFigureOut">
              <a:rPr lang="zh-TW" altLang="en-US" smtClean="0"/>
              <a:t>2025/1/17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C6652-EA2B-4C86-90B3-3F68A21336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5258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11694-A26D-46CF-B3CC-C16B58E06A79}" type="datetimeFigureOut">
              <a:rPr lang="zh-TW" altLang="en-US" smtClean="0"/>
              <a:t>2025/1/17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0DC6652-EA2B-4C86-90B3-3F68A21336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26169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m.tw/url?sa=i&amp;rct=j&amp;q=&amp;esrc=s&amp;frm=1&amp;source=images&amp;cd=&amp;cad=rja&amp;uact=8&amp;ved=0ahUKEwiogv7zvrXKAhVEF5QKHUZaBuIQjRwIBw&amp;url=http://blog.ci123.com/qnkfw/entry/711519&amp;psig=AFQjCNGTbzkPUW6xqXMCCQPPYJQmp4poQA&amp;ust=145327968449258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idx="4294967295"/>
          </p:nvPr>
        </p:nvSpPr>
        <p:spPr>
          <a:xfrm>
            <a:off x="439947" y="1534903"/>
            <a:ext cx="9747250" cy="2003425"/>
          </a:xfrm>
        </p:spPr>
        <p:txBody>
          <a:bodyPr>
            <a:noAutofit/>
          </a:bodyPr>
          <a:lstStyle/>
          <a:p>
            <a:r>
              <a:rPr lang="zh-TW" altLang="en-US" sz="6000" dirty="0" smtClean="0"/>
              <a:t>臺南市麻豆</a:t>
            </a:r>
            <a:r>
              <a:rPr lang="zh-TW" altLang="en-US" sz="6000" dirty="0" smtClean="0"/>
              <a:t>區         國小</a:t>
            </a: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zh-TW" altLang="en-US" sz="6000" dirty="0" smtClean="0"/>
              <a:t>          寒假</a:t>
            </a:r>
            <a:r>
              <a:rPr lang="zh-TW" altLang="en-US" sz="6000" dirty="0" smtClean="0"/>
              <a:t>生活須知宣導</a:t>
            </a:r>
            <a:endParaRPr lang="zh-TW" altLang="en-US" sz="6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4294967295"/>
          </p:nvPr>
        </p:nvSpPr>
        <p:spPr>
          <a:xfrm>
            <a:off x="5313572" y="5293234"/>
            <a:ext cx="6223000" cy="790575"/>
          </a:xfrm>
        </p:spPr>
        <p:txBody>
          <a:bodyPr>
            <a:noAutofit/>
          </a:bodyPr>
          <a:lstStyle/>
          <a:p>
            <a:pPr marL="0" indent="0">
              <a:buClr>
                <a:srgbClr val="8B7C50"/>
              </a:buClr>
              <a:buNone/>
            </a:pPr>
            <a:r>
              <a:rPr lang="en-US" altLang="zh-TW" sz="36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ea"/>
                <a:cs typeface="+mj-cs"/>
              </a:rPr>
              <a:t>114</a:t>
            </a:r>
            <a:r>
              <a:rPr lang="zh-TW" altLang="en-US" sz="36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ea"/>
                <a:cs typeface="+mj-cs"/>
              </a:rPr>
              <a:t>年</a:t>
            </a:r>
            <a:r>
              <a:rPr lang="en-US" altLang="zh-TW" sz="36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ea"/>
                <a:cs typeface="+mj-cs"/>
              </a:rPr>
              <a:t>1</a:t>
            </a:r>
            <a:r>
              <a:rPr lang="zh-TW" altLang="en-US" sz="36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ea"/>
                <a:cs typeface="+mj-cs"/>
              </a:rPr>
              <a:t>月</a:t>
            </a:r>
            <a:r>
              <a:rPr lang="en-US" altLang="zh-TW" sz="36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ea"/>
                <a:cs typeface="+mj-cs"/>
              </a:rPr>
              <a:t>20</a:t>
            </a:r>
            <a:r>
              <a:rPr lang="zh-TW" altLang="en-US" sz="36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ea"/>
                <a:cs typeface="+mj-cs"/>
              </a:rPr>
              <a:t>日</a:t>
            </a:r>
            <a:endParaRPr lang="zh-TW" altLang="en-US" sz="3600" b="1" i="1" dirty="0">
              <a:solidFill>
                <a:schemeClr val="accent4">
                  <a:lumMod val="60000"/>
                  <a:lumOff val="40000"/>
                </a:schemeClr>
              </a:solidFill>
              <a:latin typeface="+mn-ea"/>
              <a:cs typeface="+mj-cs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5227127" y="1039708"/>
            <a:ext cx="956575" cy="17274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6000" dirty="0" smtClean="0"/>
              <a:t>紀安</a:t>
            </a:r>
            <a:endParaRPr lang="zh-TW" altLang="en-US" sz="6000" dirty="0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6183702" y="1039708"/>
            <a:ext cx="1018875" cy="20034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6000" dirty="0" smtClean="0"/>
              <a:t>安業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41086390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2978" y="355198"/>
            <a:ext cx="1714947" cy="2990334"/>
          </a:xfrm>
        </p:spPr>
        <p:txBody>
          <a:bodyPr>
            <a:noAutofit/>
          </a:bodyPr>
          <a:lstStyle/>
          <a:p>
            <a:r>
              <a:rPr lang="zh-TW" altLang="en-US" sz="6600" dirty="0">
                <a:latin typeface="微軟正黑體" panose="020B0604030504040204" pitchFamily="34" charset="-120"/>
                <a:ea typeface="文鼎新藝體" panose="02010609010101010101" pitchFamily="49" charset="-120"/>
              </a:rPr>
              <a:t>★</a:t>
            </a:r>
            <a:r>
              <a:rPr lang="zh-TW" altLang="en-US" sz="6600" dirty="0" smtClean="0">
                <a:latin typeface="ＤＦ中太楷書体" panose="02010609010101010101" pitchFamily="1" charset="-128"/>
                <a:ea typeface="文鼎新藝體" panose="02010609010101010101" pitchFamily="49" charset="-120"/>
              </a:rPr>
              <a:t>反詐騙</a:t>
            </a:r>
            <a:r>
              <a:rPr lang="en-US" altLang="zh-TW" sz="6600" dirty="0" smtClean="0">
                <a:latin typeface="ＤＦ中太楷書体" panose="02010609010101010101" pitchFamily="1" charset="-128"/>
                <a:ea typeface="文鼎新藝體" panose="02010609010101010101" pitchFamily="49" charset="-120"/>
              </a:rPr>
              <a:t/>
            </a:r>
            <a:br>
              <a:rPr lang="en-US" altLang="zh-TW" sz="6600" dirty="0" smtClean="0">
                <a:latin typeface="ＤＦ中太楷書体" panose="02010609010101010101" pitchFamily="1" charset="-128"/>
                <a:ea typeface="文鼎新藝體" panose="02010609010101010101" pitchFamily="49" charset="-120"/>
              </a:rPr>
            </a:br>
            <a:r>
              <a:rPr lang="zh-TW" altLang="en-US" sz="6600" dirty="0" smtClean="0">
                <a:latin typeface="ＤＦ中太楷書体" panose="02010609010101010101" pitchFamily="1" charset="-128"/>
                <a:ea typeface="文鼎新藝體" panose="02010609010101010101" pitchFamily="49" charset="-120"/>
              </a:rPr>
              <a:t>宣導</a:t>
            </a:r>
            <a:endParaRPr lang="zh-TW" altLang="en-US" sz="6600" dirty="0">
              <a:latin typeface="ＤＦ中太楷書体" panose="02010609010101010101" pitchFamily="1" charset="-128"/>
              <a:ea typeface="文鼎新藝體" panose="02010609010101010101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694" y="0"/>
            <a:ext cx="9483305" cy="682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46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2978" y="355198"/>
            <a:ext cx="1714947" cy="2990334"/>
          </a:xfrm>
        </p:spPr>
        <p:txBody>
          <a:bodyPr>
            <a:noAutofit/>
          </a:bodyPr>
          <a:lstStyle/>
          <a:p>
            <a:r>
              <a:rPr lang="zh-TW" altLang="en-US" sz="6600" dirty="0">
                <a:latin typeface="微軟正黑體" panose="020B0604030504040204" pitchFamily="34" charset="-120"/>
                <a:ea typeface="文鼎新藝體" panose="02010609010101010101" pitchFamily="49" charset="-120"/>
              </a:rPr>
              <a:t>★</a:t>
            </a:r>
            <a:r>
              <a:rPr lang="zh-TW" altLang="en-US" sz="6600" dirty="0" smtClean="0">
                <a:latin typeface="ＤＦ中太楷書体" panose="02010609010101010101" pitchFamily="1" charset="-128"/>
                <a:ea typeface="文鼎新藝體" panose="02010609010101010101" pitchFamily="49" charset="-120"/>
              </a:rPr>
              <a:t>反詐騙</a:t>
            </a:r>
            <a:r>
              <a:rPr lang="en-US" altLang="zh-TW" sz="6600" dirty="0" smtClean="0">
                <a:latin typeface="ＤＦ中太楷書体" panose="02010609010101010101" pitchFamily="1" charset="-128"/>
                <a:ea typeface="文鼎新藝體" panose="02010609010101010101" pitchFamily="49" charset="-120"/>
              </a:rPr>
              <a:t/>
            </a:r>
            <a:br>
              <a:rPr lang="en-US" altLang="zh-TW" sz="6600" dirty="0" smtClean="0">
                <a:latin typeface="ＤＦ中太楷書体" panose="02010609010101010101" pitchFamily="1" charset="-128"/>
                <a:ea typeface="文鼎新藝體" panose="02010609010101010101" pitchFamily="49" charset="-120"/>
              </a:rPr>
            </a:br>
            <a:r>
              <a:rPr lang="zh-TW" altLang="en-US" sz="6600" dirty="0" smtClean="0">
                <a:latin typeface="ＤＦ中太楷書体" panose="02010609010101010101" pitchFamily="1" charset="-128"/>
                <a:ea typeface="文鼎新藝體" panose="02010609010101010101" pitchFamily="49" charset="-120"/>
              </a:rPr>
              <a:t>宣導</a:t>
            </a:r>
            <a:endParaRPr lang="zh-TW" altLang="en-US" sz="6600" dirty="0">
              <a:latin typeface="ＤＦ中太楷書体" panose="02010609010101010101" pitchFamily="1" charset="-128"/>
              <a:ea typeface="文鼎新藝體" panose="02010609010101010101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740" y="0"/>
            <a:ext cx="9207260" cy="682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0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2978" y="355198"/>
            <a:ext cx="1714947" cy="2990334"/>
          </a:xfrm>
        </p:spPr>
        <p:txBody>
          <a:bodyPr>
            <a:noAutofit/>
          </a:bodyPr>
          <a:lstStyle/>
          <a:p>
            <a:r>
              <a:rPr lang="zh-TW" altLang="en-US" sz="6600" dirty="0">
                <a:latin typeface="微軟正黑體" panose="020B0604030504040204" pitchFamily="34" charset="-120"/>
                <a:ea typeface="文鼎新藝體" panose="02010609010101010101" pitchFamily="49" charset="-120"/>
              </a:rPr>
              <a:t>★</a:t>
            </a:r>
            <a:r>
              <a:rPr lang="zh-TW" altLang="en-US" sz="6600" dirty="0" smtClean="0">
                <a:latin typeface="ＤＦ中太楷書体" panose="02010609010101010101" pitchFamily="1" charset="-128"/>
                <a:ea typeface="文鼎新藝體" panose="02010609010101010101" pitchFamily="49" charset="-120"/>
              </a:rPr>
              <a:t>反詐騙</a:t>
            </a:r>
            <a:r>
              <a:rPr lang="en-US" altLang="zh-TW" sz="6600" dirty="0" smtClean="0">
                <a:latin typeface="ＤＦ中太楷書体" panose="02010609010101010101" pitchFamily="1" charset="-128"/>
                <a:ea typeface="文鼎新藝體" panose="02010609010101010101" pitchFamily="49" charset="-120"/>
              </a:rPr>
              <a:t/>
            </a:r>
            <a:br>
              <a:rPr lang="en-US" altLang="zh-TW" sz="6600" dirty="0" smtClean="0">
                <a:latin typeface="ＤＦ中太楷書体" panose="02010609010101010101" pitchFamily="1" charset="-128"/>
                <a:ea typeface="文鼎新藝體" panose="02010609010101010101" pitchFamily="49" charset="-120"/>
              </a:rPr>
            </a:br>
            <a:r>
              <a:rPr lang="zh-TW" altLang="en-US" sz="6600" dirty="0" smtClean="0">
                <a:latin typeface="ＤＦ中太楷書体" panose="02010609010101010101" pitchFamily="1" charset="-128"/>
                <a:ea typeface="文鼎新藝體" panose="02010609010101010101" pitchFamily="49" charset="-120"/>
              </a:rPr>
              <a:t>宣導</a:t>
            </a:r>
            <a:endParaRPr lang="zh-TW" altLang="en-US" sz="6600" dirty="0">
              <a:latin typeface="ＤＦ中太楷書体" panose="02010609010101010101" pitchFamily="1" charset="-128"/>
              <a:ea typeface="文鼎新藝體" panose="02010609010101010101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947" y="0"/>
            <a:ext cx="9466053" cy="682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45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2978" y="355198"/>
            <a:ext cx="1714947" cy="2990334"/>
          </a:xfrm>
        </p:spPr>
        <p:txBody>
          <a:bodyPr>
            <a:noAutofit/>
          </a:bodyPr>
          <a:lstStyle/>
          <a:p>
            <a:r>
              <a:rPr lang="zh-TW" altLang="en-US" sz="6600" dirty="0">
                <a:latin typeface="微軟正黑體" panose="020B0604030504040204" pitchFamily="34" charset="-120"/>
                <a:ea typeface="文鼎新藝體" panose="02010609010101010101" pitchFamily="49" charset="-120"/>
              </a:rPr>
              <a:t>★</a:t>
            </a:r>
            <a:r>
              <a:rPr lang="zh-TW" altLang="en-US" sz="6600" dirty="0" smtClean="0">
                <a:latin typeface="ＤＦ中太楷書体" panose="02010609010101010101" pitchFamily="1" charset="-128"/>
                <a:ea typeface="文鼎新藝體" panose="02010609010101010101" pitchFamily="49" charset="-120"/>
              </a:rPr>
              <a:t>反詐騙</a:t>
            </a:r>
            <a:r>
              <a:rPr lang="en-US" altLang="zh-TW" sz="6600" dirty="0" smtClean="0">
                <a:latin typeface="ＤＦ中太楷書体" panose="02010609010101010101" pitchFamily="1" charset="-128"/>
                <a:ea typeface="文鼎新藝體" panose="02010609010101010101" pitchFamily="49" charset="-120"/>
              </a:rPr>
              <a:t/>
            </a:r>
            <a:br>
              <a:rPr lang="en-US" altLang="zh-TW" sz="6600" dirty="0" smtClean="0">
                <a:latin typeface="ＤＦ中太楷書体" panose="02010609010101010101" pitchFamily="1" charset="-128"/>
                <a:ea typeface="文鼎新藝體" panose="02010609010101010101" pitchFamily="49" charset="-120"/>
              </a:rPr>
            </a:br>
            <a:r>
              <a:rPr lang="zh-TW" altLang="en-US" sz="6600" dirty="0" smtClean="0">
                <a:latin typeface="ＤＦ中太楷書体" panose="02010609010101010101" pitchFamily="1" charset="-128"/>
                <a:ea typeface="文鼎新藝體" panose="02010609010101010101" pitchFamily="49" charset="-120"/>
              </a:rPr>
              <a:t>宣導</a:t>
            </a:r>
            <a:endParaRPr lang="zh-TW" altLang="en-US" sz="6600" dirty="0">
              <a:latin typeface="ＤＦ中太楷書体" panose="02010609010101010101" pitchFamily="1" charset="-128"/>
              <a:ea typeface="文鼎新藝體" panose="02010609010101010101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668" y="0"/>
            <a:ext cx="96443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47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826350" y="0"/>
            <a:ext cx="907560" cy="2398143"/>
          </a:xfrm>
        </p:spPr>
        <p:txBody>
          <a:bodyPr>
            <a:noAutofit/>
          </a:bodyPr>
          <a:lstStyle/>
          <a:p>
            <a:r>
              <a:rPr lang="zh-TW" altLang="en-US" sz="4400" dirty="0">
                <a:latin typeface="微軟正黑體" panose="020B0604030504040204" pitchFamily="34" charset="-120"/>
                <a:ea typeface="文鼎新藝體" panose="02010609010101010101" pitchFamily="49" charset="-120"/>
              </a:rPr>
              <a:t>★</a:t>
            </a:r>
            <a:r>
              <a:rPr lang="zh-TW" altLang="en-US" sz="4400" dirty="0" smtClean="0">
                <a:latin typeface="+mj-ea"/>
                <a:ea typeface="文鼎新藝體" panose="02010609010101010101" pitchFamily="49" charset="-120"/>
              </a:rPr>
              <a:t>性平周網路</a:t>
            </a:r>
            <a:r>
              <a:rPr lang="zh-TW" altLang="en-US" sz="4400" dirty="0" smtClean="0">
                <a:latin typeface="+mj-ea"/>
                <a:ea typeface="文鼎新藝體" panose="02010609010101010101" pitchFamily="49" charset="-120"/>
              </a:rPr>
              <a:t>安全宣導</a:t>
            </a:r>
            <a:endParaRPr lang="zh-TW" altLang="en-US" sz="4400" dirty="0">
              <a:latin typeface="+mj-ea"/>
              <a:ea typeface="文鼎新藝體" panose="02010609010101010101" pitchFamily="49" charset="-120"/>
            </a:endParaRPr>
          </a:p>
        </p:txBody>
      </p:sp>
      <p:pic>
        <p:nvPicPr>
          <p:cNvPr id="6" name="object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7321" y="-17252"/>
            <a:ext cx="9474679" cy="6875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5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774592" y="0"/>
            <a:ext cx="907560" cy="2398143"/>
          </a:xfrm>
        </p:spPr>
        <p:txBody>
          <a:bodyPr>
            <a:noAutofit/>
          </a:bodyPr>
          <a:lstStyle/>
          <a:p>
            <a:r>
              <a:rPr lang="zh-TW" altLang="en-US" sz="4400" dirty="0">
                <a:latin typeface="微軟正黑體" panose="020B0604030504040204" pitchFamily="34" charset="-120"/>
                <a:ea typeface="文鼎新藝體" panose="02010609010101010101" pitchFamily="49" charset="-120"/>
              </a:rPr>
              <a:t>★</a:t>
            </a:r>
            <a:r>
              <a:rPr lang="zh-TW" altLang="en-US" sz="4400" dirty="0" smtClean="0">
                <a:latin typeface="+mj-ea"/>
                <a:ea typeface="文鼎新藝體" panose="02010609010101010101" pitchFamily="49" charset="-120"/>
              </a:rPr>
              <a:t>性平周網路</a:t>
            </a:r>
            <a:r>
              <a:rPr lang="zh-TW" altLang="en-US" sz="4400" dirty="0" smtClean="0">
                <a:latin typeface="+mj-ea"/>
                <a:ea typeface="文鼎新藝體" panose="02010609010101010101" pitchFamily="49" charset="-120"/>
              </a:rPr>
              <a:t>安全宣導</a:t>
            </a:r>
            <a:endParaRPr lang="zh-TW" altLang="en-US" sz="4400" dirty="0">
              <a:latin typeface="+mj-ea"/>
              <a:ea typeface="文鼎新藝體" panose="02010609010101010101" pitchFamily="49" charset="-120"/>
            </a:endParaRPr>
          </a:p>
        </p:txBody>
      </p:sp>
      <p:pic>
        <p:nvPicPr>
          <p:cNvPr id="4" name="object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4792" y="-8626"/>
            <a:ext cx="9647207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41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912615" y="-77636"/>
            <a:ext cx="907560" cy="2398143"/>
          </a:xfrm>
        </p:spPr>
        <p:txBody>
          <a:bodyPr>
            <a:noAutofit/>
          </a:bodyPr>
          <a:lstStyle/>
          <a:p>
            <a:r>
              <a:rPr lang="zh-TW" altLang="en-US" sz="4400" dirty="0">
                <a:latin typeface="微軟正黑體" panose="020B0604030504040204" pitchFamily="34" charset="-120"/>
                <a:ea typeface="文鼎新藝體" panose="02010609010101010101" pitchFamily="49" charset="-120"/>
              </a:rPr>
              <a:t>★</a:t>
            </a:r>
            <a:r>
              <a:rPr lang="zh-TW" altLang="en-US" sz="4400" dirty="0" smtClean="0">
                <a:latin typeface="+mj-ea"/>
                <a:ea typeface="文鼎新藝體" panose="02010609010101010101" pitchFamily="49" charset="-120"/>
              </a:rPr>
              <a:t>性平周網路</a:t>
            </a:r>
            <a:r>
              <a:rPr lang="zh-TW" altLang="en-US" sz="4400" dirty="0" smtClean="0">
                <a:latin typeface="+mj-ea"/>
                <a:ea typeface="文鼎新藝體" panose="02010609010101010101" pitchFamily="49" charset="-120"/>
              </a:rPr>
              <a:t>安全宣導</a:t>
            </a:r>
            <a:endParaRPr lang="zh-TW" altLang="en-US" sz="4400" dirty="0">
              <a:latin typeface="+mj-ea"/>
              <a:ea typeface="文鼎新藝體" panose="02010609010101010101" pitchFamily="49" charset="-120"/>
            </a:endParaRPr>
          </a:p>
        </p:txBody>
      </p:sp>
      <p:pic>
        <p:nvPicPr>
          <p:cNvPr id="4" name="object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75782" y="18385"/>
            <a:ext cx="9716218" cy="680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322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912615" y="-77636"/>
            <a:ext cx="907560" cy="2398143"/>
          </a:xfrm>
        </p:spPr>
        <p:txBody>
          <a:bodyPr>
            <a:noAutofit/>
          </a:bodyPr>
          <a:lstStyle/>
          <a:p>
            <a:r>
              <a:rPr lang="zh-TW" altLang="en-US" sz="4400" dirty="0" smtClean="0">
                <a:latin typeface="微軟正黑體" panose="020B0604030504040204" pitchFamily="34" charset="-120"/>
                <a:ea typeface="文鼎新藝體" panose="02010609010101010101" pitchFamily="49" charset="-120"/>
              </a:rPr>
              <a:t>★</a:t>
            </a:r>
            <a:r>
              <a:rPr lang="zh-TW" altLang="en-US" sz="4400" dirty="0" smtClean="0">
                <a:latin typeface="+mj-ea"/>
                <a:ea typeface="文鼎新藝體" panose="02010609010101010101" pitchFamily="49" charset="-120"/>
              </a:rPr>
              <a:t>性知識及愛滋病宣導</a:t>
            </a:r>
            <a:endParaRPr lang="zh-TW" altLang="en-US" sz="4400" dirty="0">
              <a:latin typeface="+mj-ea"/>
              <a:ea typeface="文鼎新藝體" panose="02010609010101010101" pitchFamily="49" charset="-120"/>
            </a:endParaRPr>
          </a:p>
        </p:txBody>
      </p:sp>
      <p:pic>
        <p:nvPicPr>
          <p:cNvPr id="4098" name="Picture 2" descr="https://lh3.googleusercontent.com/pw/ACtC-3cg0jVfUsI2uGaQtFwfE1YSctG0B7x8nAjaxNHlAeC1P-Z6jZs8gRnRobvfG3FGfO3j9dtNMwo-VDEXXun0YQXOZjpyppq7CorGNZQ2Id2bVjamhZsNxLEsZf0W518ORvzw8qiTsXHy4TQZUXdsVZAUdQ=w638-h903-no?authuser=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9" t="7715" r="5880" b="13454"/>
          <a:stretch/>
        </p:blipFill>
        <p:spPr bwMode="auto">
          <a:xfrm>
            <a:off x="2691442" y="0"/>
            <a:ext cx="95005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10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1994527" y="79426"/>
            <a:ext cx="7656603" cy="1274921"/>
          </a:xfrm>
        </p:spPr>
        <p:txBody>
          <a:bodyPr>
            <a:noAutofit/>
          </a:bodyPr>
          <a:lstStyle/>
          <a:p>
            <a:r>
              <a:rPr lang="zh-TW" altLang="en-US" sz="6000" dirty="0">
                <a:latin typeface="微軟正黑體" panose="020B0604030504040204" pitchFamily="34" charset="-120"/>
              </a:rPr>
              <a:t>★</a:t>
            </a:r>
            <a:r>
              <a:rPr lang="zh-TW" altLang="en-US" sz="6000" dirty="0" smtClean="0">
                <a:latin typeface="標楷體" panose="03000509000000000000" pitchFamily="65" charset="-120"/>
                <a:ea typeface="文鼎新藝體" panose="02010609010101010101" pitchFamily="49" charset="-120"/>
              </a:rPr>
              <a:t>網路成癮防制宣導</a:t>
            </a:r>
            <a:endParaRPr lang="zh-TW" altLang="en-US" sz="6000" dirty="0">
              <a:latin typeface="標楷體" panose="03000509000000000000" pitchFamily="65" charset="-120"/>
              <a:ea typeface="文鼎新藝體" panose="02010609010101010101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751" b="53450"/>
          <a:stretch/>
        </p:blipFill>
        <p:spPr>
          <a:xfrm>
            <a:off x="-1" y="1131574"/>
            <a:ext cx="5753819" cy="572460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4898" r="67840" b="1"/>
          <a:stretch/>
        </p:blipFill>
        <p:spPr>
          <a:xfrm>
            <a:off x="6280030" y="1131574"/>
            <a:ext cx="5911971" cy="572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19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1629767" y="285819"/>
            <a:ext cx="10364451" cy="1596177"/>
          </a:xfrm>
        </p:spPr>
        <p:txBody>
          <a:bodyPr>
            <a:normAutofit/>
          </a:bodyPr>
          <a:lstStyle/>
          <a:p>
            <a:r>
              <a:rPr lang="zh-TW" altLang="en-US" sz="6000" dirty="0">
                <a:latin typeface="微軟正黑體" panose="020B0604030504040204" pitchFamily="34" charset="-120"/>
              </a:rPr>
              <a:t>★</a:t>
            </a:r>
            <a:r>
              <a:rPr lang="zh-TW" altLang="en-US" sz="6000" dirty="0" smtClean="0">
                <a:latin typeface="微軟正黑體" panose="020B0604030504040204" pitchFamily="34" charset="-120"/>
                <a:ea typeface="文鼎新藝體" panose="02010609010101010101" pitchFamily="49" charset="-120"/>
              </a:rPr>
              <a:t>人身安全宣導</a:t>
            </a:r>
          </a:p>
        </p:txBody>
      </p:sp>
      <p:sp>
        <p:nvSpPr>
          <p:cNvPr id="61443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77345" y="1768416"/>
            <a:ext cx="4603630" cy="47129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>
              <a:buFont typeface="Wingdings 3" charset="2"/>
              <a:buChar char=""/>
              <a:defRPr/>
            </a:pPr>
            <a:r>
              <a:rPr lang="zh-TW" altLang="zh-TW" sz="3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</a:rPr>
              <a:t>遭遇陌生人或發現可疑人物，應立即通知師長</a:t>
            </a:r>
            <a:r>
              <a:rPr lang="zh-TW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</a:rPr>
              <a:t>、</a:t>
            </a:r>
            <a:r>
              <a:rPr lang="zh-TW" altLang="zh-TW" sz="3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</a:rPr>
              <a:t>快速跑至人潮較多地方</a:t>
            </a:r>
            <a:r>
              <a:rPr lang="zh-TW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</a:rPr>
              <a:t>，</a:t>
            </a:r>
            <a:r>
              <a:rPr lang="zh-TW" altLang="zh-TW" sz="3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</a:rPr>
              <a:t>或最近便利商店，大聲喊叫。</a:t>
            </a:r>
            <a:endParaRPr lang="en-US" altLang="zh-TW" sz="32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</a:endParaRPr>
          </a:p>
          <a:p>
            <a:pPr>
              <a:buFont typeface="Wingdings 3" charset="2"/>
              <a:buChar char=""/>
              <a:defRPr/>
            </a:pPr>
            <a:r>
              <a:rPr lang="zh-TW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</a:rPr>
              <a:t>夜間返家或行經偏僻昏暗巷道時，應小心有無不明人士跟蹤尾隨。</a:t>
            </a:r>
          </a:p>
        </p:txBody>
      </p:sp>
      <p:pic>
        <p:nvPicPr>
          <p:cNvPr id="11268" name="Picture 5" descr="https://encrypted-tbn1.gstatic.com/images?q=tbn:ANd9GcSb8vDseaT9CEHTssf71bfSzlFCTJ8HJmFS2zFgKLjOI-d5p0mraQ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886" y="1881996"/>
            <a:ext cx="6112679" cy="407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159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1250830" y="325618"/>
            <a:ext cx="7332663" cy="1192212"/>
          </a:xfrm>
        </p:spPr>
        <p:txBody>
          <a:bodyPr>
            <a:normAutofit/>
          </a:bodyPr>
          <a:lstStyle/>
          <a:p>
            <a:r>
              <a:rPr lang="zh-TW" altLang="en-US" sz="4000" dirty="0"/>
              <a:t>假期是另一種學習的開始</a:t>
            </a:r>
          </a:p>
        </p:txBody>
      </p:sp>
      <p:sp>
        <p:nvSpPr>
          <p:cNvPr id="10243" name="內容版面配置區 2"/>
          <p:cNvSpPr>
            <a:spLocks noGrp="1"/>
          </p:cNvSpPr>
          <p:nvPr>
            <p:ph idx="4294967295"/>
          </p:nvPr>
        </p:nvSpPr>
        <p:spPr>
          <a:xfrm>
            <a:off x="448574" y="1362554"/>
            <a:ext cx="9411419" cy="4753574"/>
          </a:xfrm>
        </p:spPr>
        <p:txBody>
          <a:bodyPr>
            <a:noAutofit/>
          </a:bodyPr>
          <a:lstStyle/>
          <a:p>
            <a:pPr fontAlgn="b"/>
            <a:r>
              <a:rPr lang="zh-TW" altLang="zh-TW" sz="3200" dirty="0"/>
              <a:t>一</a:t>
            </a:r>
            <a:r>
              <a:rPr lang="zh-TW" altLang="zh-TW" sz="3200" dirty="0" smtClean="0"/>
              <a:t>、寒假</a:t>
            </a:r>
            <a:r>
              <a:rPr lang="zh-TW" altLang="zh-TW" sz="3200" dirty="0"/>
              <a:t>日期：自</a:t>
            </a:r>
            <a:r>
              <a:rPr lang="en-US" altLang="zh-TW" sz="3200" dirty="0" smtClean="0"/>
              <a:t>114</a:t>
            </a:r>
            <a:r>
              <a:rPr lang="zh-TW" altLang="zh-TW" sz="3200" dirty="0" smtClean="0"/>
              <a:t>年</a:t>
            </a:r>
            <a:r>
              <a:rPr lang="en-US" altLang="zh-TW" sz="3200" dirty="0"/>
              <a:t>1</a:t>
            </a:r>
            <a:r>
              <a:rPr lang="zh-TW" altLang="zh-TW" sz="3200" dirty="0" smtClean="0"/>
              <a:t>月</a:t>
            </a:r>
            <a:r>
              <a:rPr lang="en-US" altLang="zh-TW" sz="3200" dirty="0" smtClean="0"/>
              <a:t>20</a:t>
            </a:r>
            <a:r>
              <a:rPr lang="zh-TW" altLang="zh-TW" sz="3200" dirty="0" smtClean="0"/>
              <a:t>日（</a:t>
            </a:r>
            <a:r>
              <a:rPr lang="zh-TW" altLang="en-US" sz="3200" dirty="0" smtClean="0"/>
              <a:t>一</a:t>
            </a:r>
            <a:r>
              <a:rPr lang="zh-TW" altLang="zh-TW" sz="3200" dirty="0" smtClean="0"/>
              <a:t>）</a:t>
            </a:r>
            <a:r>
              <a:rPr lang="zh-TW" altLang="zh-TW" sz="3200" dirty="0"/>
              <a:t>起至</a:t>
            </a:r>
            <a:r>
              <a:rPr lang="en-US" altLang="zh-TW" sz="3200" dirty="0"/>
              <a:t>2</a:t>
            </a:r>
            <a:r>
              <a:rPr lang="zh-TW" altLang="zh-TW" sz="3200" dirty="0" smtClean="0"/>
              <a:t>月</a:t>
            </a:r>
            <a:r>
              <a:rPr lang="en-US" altLang="zh-TW" sz="3200" dirty="0" smtClean="0"/>
              <a:t>4</a:t>
            </a:r>
            <a:r>
              <a:rPr lang="zh-TW" altLang="zh-TW" sz="3200" dirty="0" smtClean="0"/>
              <a:t>日（</a:t>
            </a:r>
            <a:r>
              <a:rPr lang="zh-TW" altLang="en-US" sz="3200" dirty="0" smtClean="0"/>
              <a:t>二</a:t>
            </a:r>
            <a:r>
              <a:rPr lang="zh-TW" altLang="zh-TW" sz="3200" dirty="0" smtClean="0"/>
              <a:t>）</a:t>
            </a:r>
            <a:r>
              <a:rPr lang="zh-TW" altLang="zh-TW" sz="3200" dirty="0" smtClean="0"/>
              <a:t>止。</a:t>
            </a:r>
            <a:r>
              <a:rPr lang="en-US" altLang="zh-TW" sz="3200" dirty="0" smtClean="0"/>
              <a:t>                   </a:t>
            </a:r>
            <a:endParaRPr lang="zh-TW" altLang="zh-TW" sz="3200" dirty="0"/>
          </a:p>
          <a:p>
            <a:pPr fontAlgn="b"/>
            <a:r>
              <a:rPr lang="zh-TW" altLang="zh-TW" sz="3200" dirty="0"/>
              <a:t>二、下學期於</a:t>
            </a:r>
            <a:r>
              <a:rPr lang="en-US" altLang="zh-TW" sz="3200" b="1" dirty="0"/>
              <a:t>2</a:t>
            </a:r>
            <a:r>
              <a:rPr lang="zh-TW" altLang="zh-TW" sz="3200" b="1" dirty="0" smtClean="0"/>
              <a:t>月</a:t>
            </a:r>
            <a:r>
              <a:rPr lang="en-US" altLang="zh-TW" sz="3200" b="1" dirty="0"/>
              <a:t>5</a:t>
            </a:r>
            <a:r>
              <a:rPr lang="zh-TW" altLang="zh-TW" sz="3200" b="1" dirty="0" smtClean="0"/>
              <a:t>日（</a:t>
            </a:r>
            <a:r>
              <a:rPr lang="zh-TW" altLang="en-US" sz="3200" b="1" dirty="0" smtClean="0"/>
              <a:t>三</a:t>
            </a:r>
            <a:r>
              <a:rPr lang="zh-TW" altLang="zh-TW" sz="3200" b="1" dirty="0" smtClean="0"/>
              <a:t>）</a:t>
            </a:r>
            <a:r>
              <a:rPr lang="zh-TW" altLang="zh-TW" sz="3200" dirty="0"/>
              <a:t>開學，該天為正式上課日</a:t>
            </a:r>
            <a:r>
              <a:rPr lang="zh-TW" altLang="zh-TW" sz="3200" dirty="0" smtClean="0"/>
              <a:t>，</a:t>
            </a:r>
            <a:r>
              <a:rPr lang="zh-TW" altLang="en-US" sz="3200" dirty="0" smtClean="0"/>
              <a:t>紀安國小當天開始已有課後班，</a:t>
            </a:r>
            <a:r>
              <a:rPr lang="zh-TW" altLang="zh-TW" sz="3200" dirty="0" smtClean="0"/>
              <a:t>放學</a:t>
            </a:r>
            <a:r>
              <a:rPr lang="zh-TW" altLang="zh-TW" sz="3200" dirty="0"/>
              <a:t>時間為</a:t>
            </a:r>
            <a:r>
              <a:rPr lang="en-US" altLang="zh-TW" sz="3200" b="1" dirty="0" smtClean="0"/>
              <a:t>12</a:t>
            </a:r>
            <a:r>
              <a:rPr lang="zh-TW" altLang="zh-TW" sz="3200" b="1" dirty="0" smtClean="0"/>
              <a:t>：</a:t>
            </a:r>
            <a:r>
              <a:rPr lang="en-US" altLang="zh-TW" sz="3200" b="1" dirty="0" smtClean="0"/>
              <a:t>40</a:t>
            </a:r>
            <a:r>
              <a:rPr lang="zh-TW" altLang="zh-TW" sz="3200" b="1" dirty="0" smtClean="0"/>
              <a:t>分</a:t>
            </a:r>
            <a:r>
              <a:rPr lang="en-US" altLang="zh-TW" sz="3200" b="1" dirty="0" smtClean="0"/>
              <a:t>(</a:t>
            </a:r>
            <a:r>
              <a:rPr lang="zh-TW" altLang="en-US" sz="3200" b="1" dirty="0" smtClean="0"/>
              <a:t>有課後班放學時間為</a:t>
            </a:r>
            <a:r>
              <a:rPr lang="en-US" altLang="zh-TW" sz="3200" b="1" dirty="0" smtClean="0"/>
              <a:t>15</a:t>
            </a:r>
            <a:r>
              <a:rPr lang="zh-TW" altLang="en-US" sz="3200" b="1" dirty="0" smtClean="0"/>
              <a:t>：</a:t>
            </a:r>
            <a:r>
              <a:rPr lang="en-US" altLang="zh-TW" sz="3200" b="1" dirty="0" smtClean="0"/>
              <a:t>55</a:t>
            </a:r>
            <a:r>
              <a:rPr lang="zh-TW" altLang="en-US" sz="3200" b="1" dirty="0" smtClean="0"/>
              <a:t>分</a:t>
            </a:r>
            <a:r>
              <a:rPr lang="zh-TW" altLang="zh-TW" sz="3200" b="1" dirty="0" smtClean="0"/>
              <a:t>）</a:t>
            </a:r>
            <a:r>
              <a:rPr lang="zh-TW" altLang="zh-TW" sz="3200" dirty="0" smtClean="0"/>
              <a:t> 。</a:t>
            </a:r>
            <a:endParaRPr lang="en-US" altLang="zh-TW" sz="3200" dirty="0" smtClean="0"/>
          </a:p>
          <a:p>
            <a:pPr fontAlgn="b"/>
            <a:r>
              <a:rPr lang="zh-TW" altLang="zh-TW" sz="3200" dirty="0"/>
              <a:t>三、</a:t>
            </a:r>
            <a:r>
              <a:rPr lang="zh-TW" altLang="zh-TW" sz="3200" dirty="0" smtClean="0"/>
              <a:t>請</a:t>
            </a:r>
            <a:r>
              <a:rPr lang="zh-TW" altLang="en-US" sz="3200" dirty="0" smtClean="0"/>
              <a:t>注意當天</a:t>
            </a:r>
            <a:r>
              <a:rPr lang="zh-TW" altLang="zh-TW" sz="3200" dirty="0" smtClean="0"/>
              <a:t>攜帶</a:t>
            </a:r>
            <a:r>
              <a:rPr lang="zh-TW" altLang="zh-TW" sz="3200" dirty="0"/>
              <a:t>餐具、刷牙用具及學</a:t>
            </a:r>
            <a:r>
              <a:rPr lang="zh-TW" altLang="zh-TW" sz="3200" dirty="0" smtClean="0"/>
              <a:t>用品。</a:t>
            </a:r>
            <a:endParaRPr lang="en-US" altLang="zh-TW" sz="3200" dirty="0" smtClean="0"/>
          </a:p>
          <a:p>
            <a:pPr fontAlgn="b"/>
            <a:r>
              <a:rPr lang="zh-TW" altLang="en-US" sz="3200" b="1" dirty="0" smtClean="0"/>
              <a:t>寒假期間到校參加活動的學生，</a:t>
            </a:r>
            <a:r>
              <a:rPr lang="zh-TW" altLang="en-US" sz="3200" b="1" dirty="0" smtClean="0"/>
              <a:t>請遵造師長安排指示進行</a:t>
            </a:r>
            <a:r>
              <a:rPr lang="zh-TW" altLang="en-US" sz="3200" b="1" dirty="0" smtClean="0"/>
              <a:t>打掃工作</a:t>
            </a:r>
            <a:endParaRPr lang="en-US" altLang="zh-TW" sz="3200" b="1" dirty="0" smtClean="0"/>
          </a:p>
          <a:p>
            <a:pPr fontAlgn="b"/>
            <a:endParaRPr lang="en-US" altLang="zh-TW" sz="2800" dirty="0" smtClean="0"/>
          </a:p>
        </p:txBody>
      </p:sp>
    </p:spTree>
    <p:extLst>
      <p:ext uri="{BB962C8B-B14F-4D97-AF65-F5344CB8AC3E}">
        <p14:creationId xmlns:p14="http://schemas.microsoft.com/office/powerpoint/2010/main" val="175808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974159" y="268566"/>
            <a:ext cx="1389479" cy="5062559"/>
          </a:xfrm>
        </p:spPr>
        <p:txBody>
          <a:bodyPr>
            <a:normAutofit fontScale="90000"/>
          </a:bodyPr>
          <a:lstStyle/>
          <a:p>
            <a:r>
              <a:rPr lang="zh-TW" altLang="en-US" sz="6000" dirty="0" smtClean="0">
                <a:latin typeface="微軟正黑體" panose="020B0604030504040204" pitchFamily="34" charset="-120"/>
              </a:rPr>
              <a:t>★</a:t>
            </a:r>
            <a:r>
              <a:rPr lang="zh-TW" altLang="en-US" sz="6000" dirty="0" smtClean="0">
                <a:latin typeface="微軟正黑體" panose="020B0604030504040204" pitchFamily="34" charset="-120"/>
                <a:ea typeface="文鼎新藝體" panose="02010609010101010101" pitchFamily="49" charset="-120"/>
              </a:rPr>
              <a:t>校園安全宣導</a:t>
            </a:r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499" y="0"/>
            <a:ext cx="9155502" cy="6866627"/>
          </a:xfrm>
        </p:spPr>
      </p:pic>
    </p:spTree>
    <p:extLst>
      <p:ext uri="{BB962C8B-B14F-4D97-AF65-F5344CB8AC3E}">
        <p14:creationId xmlns:p14="http://schemas.microsoft.com/office/powerpoint/2010/main" val="412815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 txBox="1">
            <a:spLocks noChangeArrowheads="1"/>
          </p:cNvSpPr>
          <p:nvPr/>
        </p:nvSpPr>
        <p:spPr bwMode="auto">
          <a:xfrm flipH="1">
            <a:off x="1568181" y="613674"/>
            <a:ext cx="976312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6000" dirty="0">
                <a:solidFill>
                  <a:schemeClr val="accent1">
                    <a:lumMod val="75000"/>
                  </a:schemeClr>
                </a:solidFill>
                <a:latin typeface="華康雅宋體" pitchFamily="49" charset="-120"/>
                <a:ea typeface="文鼎新藝體" panose="02010609010101010101" pitchFamily="49" charset="-120"/>
              </a:rPr>
              <a:t>★</a:t>
            </a:r>
            <a:r>
              <a:rPr lang="zh-TW" altLang="en-US" sz="6000" dirty="0">
                <a:solidFill>
                  <a:schemeClr val="accent1">
                    <a:lumMod val="75000"/>
                  </a:schemeClr>
                </a:solidFill>
                <a:latin typeface="華康雅宋體" pitchFamily="49" charset="-120"/>
                <a:ea typeface="文鼎新藝體" panose="02010609010101010101" pitchFamily="49" charset="-120"/>
              </a:rPr>
              <a:t>反霸凌宣導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381" y="0"/>
            <a:ext cx="8344619" cy="684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7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722666" y="931886"/>
            <a:ext cx="2595862" cy="1638601"/>
          </a:xfrm>
        </p:spPr>
        <p:txBody>
          <a:bodyPr>
            <a:noAutofit/>
          </a:bodyPr>
          <a:lstStyle/>
          <a:p>
            <a:r>
              <a:rPr lang="zh-TW" altLang="en-US" sz="6000" dirty="0" smtClean="0">
                <a:latin typeface="微軟正黑體" panose="020B0604030504040204" pitchFamily="34" charset="-120"/>
              </a:rPr>
              <a:t>  ★</a:t>
            </a:r>
            <a:r>
              <a:rPr lang="en-US" altLang="zh-TW" sz="6000" dirty="0" smtClean="0">
                <a:latin typeface="微軟正黑體" panose="020B0604030504040204" pitchFamily="34" charset="-120"/>
              </a:rPr>
              <a:t/>
            </a:r>
            <a:br>
              <a:rPr lang="en-US" altLang="zh-TW" sz="6000" dirty="0" smtClean="0">
                <a:latin typeface="微軟正黑體" panose="020B0604030504040204" pitchFamily="34" charset="-120"/>
              </a:rPr>
            </a:br>
            <a:r>
              <a:rPr lang="zh-TW" altLang="en-US" sz="6000" dirty="0" smtClean="0">
                <a:latin typeface="標楷體" panose="03000509000000000000" pitchFamily="65" charset="-120"/>
                <a:ea typeface="文鼎新藝體" panose="02010609010101010101" pitchFamily="49" charset="-120"/>
              </a:rPr>
              <a:t>一氧</a:t>
            </a:r>
            <a:r>
              <a:rPr lang="en-US" altLang="zh-TW" sz="6000" dirty="0" smtClean="0">
                <a:latin typeface="標楷體" panose="03000509000000000000" pitchFamily="65" charset="-120"/>
                <a:ea typeface="文鼎新藝體" panose="02010609010101010101" pitchFamily="49" charset="-120"/>
              </a:rPr>
              <a:t/>
            </a:r>
            <a:br>
              <a:rPr lang="en-US" altLang="zh-TW" sz="6000" dirty="0" smtClean="0">
                <a:latin typeface="標楷體" panose="03000509000000000000" pitchFamily="65" charset="-120"/>
                <a:ea typeface="文鼎新藝體" panose="02010609010101010101" pitchFamily="49" charset="-120"/>
              </a:rPr>
            </a:br>
            <a:r>
              <a:rPr lang="zh-TW" altLang="en-US" sz="6000" dirty="0" smtClean="0">
                <a:latin typeface="標楷體" panose="03000509000000000000" pitchFamily="65" charset="-120"/>
                <a:ea typeface="文鼎新藝體" panose="02010609010101010101" pitchFamily="49" charset="-120"/>
              </a:rPr>
              <a:t>化</a:t>
            </a:r>
            <a:r>
              <a:rPr lang="zh-TW" altLang="en-US" sz="6000" dirty="0">
                <a:latin typeface="標楷體" panose="03000509000000000000" pitchFamily="65" charset="-120"/>
                <a:ea typeface="文鼎新藝體" panose="02010609010101010101" pitchFamily="49" charset="-120"/>
              </a:rPr>
              <a:t>碳</a:t>
            </a:r>
            <a:r>
              <a:rPr lang="en-US" altLang="zh-TW" sz="6000" dirty="0" smtClean="0">
                <a:latin typeface="標楷體" panose="03000509000000000000" pitchFamily="65" charset="-120"/>
                <a:ea typeface="文鼎新藝體" panose="02010609010101010101" pitchFamily="49" charset="-120"/>
              </a:rPr>
              <a:t/>
            </a:r>
            <a:br>
              <a:rPr lang="en-US" altLang="zh-TW" sz="6000" dirty="0" smtClean="0">
                <a:latin typeface="標楷體" panose="03000509000000000000" pitchFamily="65" charset="-120"/>
                <a:ea typeface="文鼎新藝體" panose="02010609010101010101" pitchFamily="49" charset="-120"/>
              </a:rPr>
            </a:br>
            <a:r>
              <a:rPr lang="zh-TW" altLang="en-US" sz="6000" dirty="0" smtClean="0">
                <a:latin typeface="標楷體" panose="03000509000000000000" pitchFamily="65" charset="-120"/>
                <a:ea typeface="文鼎新藝體" panose="02010609010101010101" pitchFamily="49" charset="-120"/>
              </a:rPr>
              <a:t>防</a:t>
            </a:r>
            <a:r>
              <a:rPr lang="zh-TW" altLang="en-US" sz="6000" dirty="0">
                <a:latin typeface="標楷體" panose="03000509000000000000" pitchFamily="65" charset="-120"/>
                <a:ea typeface="文鼎新藝體" panose="02010609010101010101" pitchFamily="49" charset="-120"/>
              </a:rPr>
              <a:t>範</a:t>
            </a:r>
            <a:r>
              <a:rPr lang="en-US" altLang="zh-TW" sz="6000" dirty="0" smtClean="0">
                <a:latin typeface="標楷體" panose="03000509000000000000" pitchFamily="65" charset="-120"/>
                <a:ea typeface="文鼎新藝體" panose="02010609010101010101" pitchFamily="49" charset="-120"/>
              </a:rPr>
              <a:t/>
            </a:r>
            <a:br>
              <a:rPr lang="en-US" altLang="zh-TW" sz="6000" dirty="0" smtClean="0">
                <a:latin typeface="標楷體" panose="03000509000000000000" pitchFamily="65" charset="-120"/>
                <a:ea typeface="文鼎新藝體" panose="02010609010101010101" pitchFamily="49" charset="-120"/>
              </a:rPr>
            </a:br>
            <a:r>
              <a:rPr lang="zh-TW" altLang="en-US" sz="6000" dirty="0" smtClean="0">
                <a:latin typeface="標楷體" panose="03000509000000000000" pitchFamily="65" charset="-120"/>
                <a:ea typeface="文鼎新藝體" panose="02010609010101010101" pitchFamily="49" charset="-120"/>
              </a:rPr>
              <a:t>宣導</a:t>
            </a:r>
            <a:endParaRPr lang="zh-TW" altLang="en-US" sz="6000" dirty="0">
              <a:latin typeface="標楷體" panose="03000509000000000000" pitchFamily="65" charset="-120"/>
              <a:ea typeface="文鼎新藝體" panose="02010609010101010101" pitchFamily="49" charset="-120"/>
            </a:endParaRPr>
          </a:p>
        </p:txBody>
      </p:sp>
      <p:pic>
        <p:nvPicPr>
          <p:cNvPr id="2052" name="Picture 4" descr="ãä¸æ°§åç¢³å®£å°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103" y="-81205"/>
            <a:ext cx="9474155" cy="704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52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watersafety.sa.gov.tw/wp-content/uploads/2020/10/109%E5%B9%B4%E7%89%88%E6%B5%B7%E5%A0%B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" t="58610" r="4513" b="5123"/>
          <a:stretch/>
        </p:blipFill>
        <p:spPr bwMode="auto">
          <a:xfrm>
            <a:off x="2035832" y="0"/>
            <a:ext cx="101397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標題 1"/>
          <p:cNvSpPr txBox="1">
            <a:spLocks/>
          </p:cNvSpPr>
          <p:nvPr/>
        </p:nvSpPr>
        <p:spPr>
          <a:xfrm>
            <a:off x="663225" y="483779"/>
            <a:ext cx="1629070" cy="37259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6000" dirty="0" smtClean="0">
                <a:latin typeface="微軟正黑體" panose="020B0604030504040204" pitchFamily="34" charset="-120"/>
              </a:rPr>
              <a:t>★</a:t>
            </a:r>
            <a:r>
              <a:rPr lang="en-US" altLang="zh-TW" sz="6000" dirty="0" smtClean="0">
                <a:latin typeface="微軟正黑體" panose="020B0604030504040204" pitchFamily="34" charset="-120"/>
              </a:rPr>
              <a:t/>
            </a:r>
            <a:br>
              <a:rPr lang="en-US" altLang="zh-TW" sz="6000" dirty="0" smtClean="0">
                <a:latin typeface="微軟正黑體" panose="020B0604030504040204" pitchFamily="34" charset="-120"/>
              </a:rPr>
            </a:br>
            <a:r>
              <a:rPr lang="zh-TW" altLang="en-US" sz="6000" dirty="0" smtClean="0">
                <a:latin typeface="ＤＦ中太楷書体" panose="02010609010101010101" pitchFamily="1" charset="-128"/>
                <a:ea typeface="文鼎新藝體" panose="02010609010101010101" pitchFamily="49" charset="-120"/>
              </a:rPr>
              <a:t>防溺</a:t>
            </a:r>
            <a:r>
              <a:rPr lang="en-US" altLang="zh-TW" sz="6000" dirty="0" smtClean="0">
                <a:latin typeface="ＤＦ中太楷書体" panose="02010609010101010101" pitchFamily="1" charset="-128"/>
                <a:ea typeface="文鼎新藝體" panose="02010609010101010101" pitchFamily="49" charset="-120"/>
              </a:rPr>
              <a:t/>
            </a:r>
            <a:br>
              <a:rPr lang="en-US" altLang="zh-TW" sz="6000" dirty="0" smtClean="0">
                <a:latin typeface="ＤＦ中太楷書体" panose="02010609010101010101" pitchFamily="1" charset="-128"/>
                <a:ea typeface="文鼎新藝體" panose="02010609010101010101" pitchFamily="49" charset="-120"/>
              </a:rPr>
            </a:br>
            <a:r>
              <a:rPr lang="zh-TW" altLang="en-US" sz="6000" dirty="0" smtClean="0">
                <a:latin typeface="ＤＦ中太楷書体" panose="02010609010101010101" pitchFamily="1" charset="-128"/>
                <a:ea typeface="文鼎新藝體" panose="02010609010101010101" pitchFamily="49" charset="-120"/>
              </a:rPr>
              <a:t>宣導</a:t>
            </a:r>
            <a:endParaRPr lang="zh-TW" altLang="en-US" sz="6000" dirty="0">
              <a:latin typeface="ＤＦ中太楷書体" panose="02010609010101010101" pitchFamily="1" charset="-128"/>
              <a:ea typeface="文鼎新藝體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8061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870259" y="181855"/>
            <a:ext cx="1629070" cy="3725911"/>
          </a:xfrm>
        </p:spPr>
        <p:txBody>
          <a:bodyPr>
            <a:noAutofit/>
          </a:bodyPr>
          <a:lstStyle/>
          <a:p>
            <a:r>
              <a:rPr lang="zh-TW" altLang="en-US" sz="6000" dirty="0" smtClean="0">
                <a:latin typeface="微軟正黑體" panose="020B0604030504040204" pitchFamily="34" charset="-120"/>
              </a:rPr>
              <a:t>★</a:t>
            </a:r>
            <a:r>
              <a:rPr lang="en-US" altLang="zh-TW" sz="6000" dirty="0" smtClean="0">
                <a:latin typeface="微軟正黑體" panose="020B0604030504040204" pitchFamily="34" charset="-120"/>
              </a:rPr>
              <a:t/>
            </a:r>
            <a:br>
              <a:rPr lang="en-US" altLang="zh-TW" sz="6000" dirty="0" smtClean="0">
                <a:latin typeface="微軟正黑體" panose="020B0604030504040204" pitchFamily="34" charset="-120"/>
              </a:rPr>
            </a:br>
            <a:r>
              <a:rPr lang="zh-TW" altLang="en-US" sz="6000" dirty="0">
                <a:latin typeface="ＤＦ中太楷書体" panose="02010609010101010101" pitchFamily="1" charset="-128"/>
                <a:ea typeface="文鼎新藝體" panose="02010609010101010101" pitchFamily="49" charset="-120"/>
              </a:rPr>
              <a:t>防溺</a:t>
            </a:r>
            <a:r>
              <a:rPr lang="en-US" altLang="zh-TW" sz="6000" dirty="0">
                <a:latin typeface="ＤＦ中太楷書体" panose="02010609010101010101" pitchFamily="1" charset="-128"/>
                <a:ea typeface="文鼎新藝體" panose="02010609010101010101" pitchFamily="49" charset="-120"/>
              </a:rPr>
              <a:t/>
            </a:r>
            <a:br>
              <a:rPr lang="en-US" altLang="zh-TW" sz="6000" dirty="0">
                <a:latin typeface="ＤＦ中太楷書体" panose="02010609010101010101" pitchFamily="1" charset="-128"/>
                <a:ea typeface="文鼎新藝體" panose="02010609010101010101" pitchFamily="49" charset="-120"/>
              </a:rPr>
            </a:br>
            <a:r>
              <a:rPr lang="zh-TW" altLang="en-US" sz="6000" dirty="0" smtClean="0">
                <a:latin typeface="ＤＦ中太楷書体" panose="02010609010101010101" pitchFamily="1" charset="-128"/>
                <a:ea typeface="文鼎新藝體" panose="02010609010101010101" pitchFamily="49" charset="-120"/>
              </a:rPr>
              <a:t>宣導</a:t>
            </a:r>
            <a:endParaRPr lang="zh-TW" altLang="en-US" sz="6000" dirty="0">
              <a:latin typeface="ＤＦ中太楷書体" panose="02010609010101010101" pitchFamily="1" charset="-128"/>
              <a:ea typeface="文鼎新藝體" panose="02010609010101010101" pitchFamily="49" charset="-120"/>
            </a:endParaRPr>
          </a:p>
        </p:txBody>
      </p:sp>
      <p:pic>
        <p:nvPicPr>
          <p:cNvPr id="6" name="Picture 4" descr="https://watersafety.sa.gov.tw/wp-content/uploads/2020/10/109%E5%B9%B4%E7%89%88%E6%B5%B7%E5%A0%B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" t="2174" r="3880" b="41223"/>
          <a:stretch/>
        </p:blipFill>
        <p:spPr bwMode="auto">
          <a:xfrm>
            <a:off x="3165894" y="138723"/>
            <a:ext cx="7563827" cy="6719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67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037657" y="166772"/>
            <a:ext cx="87533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spcBef>
                <a:spcPct val="0"/>
              </a:spcBef>
            </a:pPr>
            <a:r>
              <a:rPr lang="zh-TW" altLang="en-US" sz="6000" dirty="0">
                <a:solidFill>
                  <a:schemeClr val="accent1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文鼎新藝體" panose="02010609010101010101" pitchFamily="49" charset="-120"/>
                <a:cs typeface="+mj-cs"/>
              </a:rPr>
              <a:t>★拒菸</a:t>
            </a:r>
            <a:r>
              <a:rPr lang="zh-TW" altLang="en-US" sz="6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文鼎新藝體" panose="02010609010101010101" pitchFamily="49" charset="-120"/>
                <a:cs typeface="+mj-cs"/>
              </a:rPr>
              <a:t>及口腔保健宣導</a:t>
            </a:r>
            <a:endParaRPr lang="en-US" altLang="zh-TW" sz="6000" dirty="0">
              <a:solidFill>
                <a:schemeClr val="accent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文鼎新藝體" panose="02010609010101010101" pitchFamily="49" charset="-120"/>
              <a:cs typeface="+mj-cs"/>
            </a:endParaRPr>
          </a:p>
        </p:txBody>
      </p:sp>
      <p:pic>
        <p:nvPicPr>
          <p:cNvPr id="8194" name="Picture 2" descr="「電子菸宣導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58" y="1325007"/>
            <a:ext cx="10389081" cy="530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12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標題 1"/>
          <p:cNvSpPr>
            <a:spLocks noGrp="1" noChangeArrowheads="1"/>
          </p:cNvSpPr>
          <p:nvPr>
            <p:ph type="title"/>
          </p:nvPr>
        </p:nvSpPr>
        <p:spPr>
          <a:xfrm>
            <a:off x="1445074" y="90488"/>
            <a:ext cx="7949092" cy="1281112"/>
          </a:xfrm>
        </p:spPr>
        <p:txBody>
          <a:bodyPr>
            <a:noAutofit/>
          </a:bodyPr>
          <a:lstStyle/>
          <a:p>
            <a:r>
              <a:rPr lang="zh-TW" altLang="en-US" sz="6000" dirty="0" smtClean="0">
                <a:latin typeface="微軟正黑體" panose="020B0604030504040204" pitchFamily="34" charset="-120"/>
                <a:ea typeface="文鼎新藝體" panose="02010609010101010101" pitchFamily="49" charset="-120"/>
              </a:rPr>
              <a:t>★</a:t>
            </a:r>
            <a:r>
              <a:rPr lang="zh-TW" altLang="zh-TW" sz="6000" dirty="0" smtClean="0">
                <a:latin typeface="微軟正黑體" panose="020B0604030504040204" pitchFamily="34" charset="-120"/>
                <a:ea typeface="文鼎新藝體" panose="02010609010101010101" pitchFamily="49" charset="-120"/>
              </a:rPr>
              <a:t>口腔衛生</a:t>
            </a:r>
            <a:r>
              <a:rPr lang="zh-TW" altLang="en-US" sz="6000" dirty="0" smtClean="0">
                <a:latin typeface="微軟正黑體" panose="020B0604030504040204" pitchFamily="34" charset="-120"/>
                <a:ea typeface="文鼎新藝體" panose="02010609010101010101" pitchFamily="49" charset="-120"/>
              </a:rPr>
              <a:t>宣導</a:t>
            </a:r>
            <a:endParaRPr lang="zh-TW" altLang="en-US" sz="6000" dirty="0" smtClean="0">
              <a:latin typeface="微軟正黑體" panose="020B0604030504040204" pitchFamily="34" charset="-120"/>
              <a:ea typeface="文鼎新藝體" panose="02010609010101010101" pitchFamily="49" charset="-120"/>
            </a:endParaRPr>
          </a:p>
        </p:txBody>
      </p:sp>
      <p:sp>
        <p:nvSpPr>
          <p:cNvPr id="73731" name="內容版面配置區 2"/>
          <p:cNvSpPr>
            <a:spLocks noGrp="1" noChangeArrowheads="1"/>
          </p:cNvSpPr>
          <p:nvPr>
            <p:ph idx="1"/>
          </p:nvPr>
        </p:nvSpPr>
        <p:spPr>
          <a:xfrm>
            <a:off x="1981200" y="1371600"/>
            <a:ext cx="10044113" cy="5053013"/>
          </a:xfrm>
          <a:prstGeom prst="rect">
            <a:avLst/>
          </a:prstGeom>
        </p:spPr>
        <p:txBody>
          <a:bodyPr/>
          <a:lstStyle/>
          <a:p>
            <a:r>
              <a:rPr lang="zh-TW" altLang="zh-TW" sz="3200" dirty="0" smtClean="0">
                <a:latin typeface="微軟正黑體" panose="020B0604030504040204" pitchFamily="34" charset="-120"/>
              </a:rPr>
              <a:t>每天三餐飯後及睡前要潔牙</a:t>
            </a:r>
          </a:p>
          <a:p>
            <a:r>
              <a:rPr lang="zh-TW" altLang="zh-TW" sz="3200" dirty="0" smtClean="0">
                <a:latin typeface="微軟正黑體" panose="020B0604030504040204" pitchFamily="34" charset="-120"/>
              </a:rPr>
              <a:t>少吃糖果甜食和飲料</a:t>
            </a:r>
          </a:p>
          <a:p>
            <a:r>
              <a:rPr lang="zh-TW" altLang="zh-TW" sz="3200" b="1" dirty="0" smtClean="0">
                <a:latin typeface="微軟正黑體" panose="020B0604030504040204" pitchFamily="34" charset="-120"/>
              </a:rPr>
              <a:t>半年定期檢查</a:t>
            </a:r>
            <a:r>
              <a:rPr lang="zh-TW" altLang="zh-TW" sz="3200" dirty="0" smtClean="0">
                <a:latin typeface="微軟正黑體" panose="020B0604030504040204" pitchFamily="34" charset="-120"/>
              </a:rPr>
              <a:t>要知道</a:t>
            </a:r>
            <a:r>
              <a:rPr lang="zh-TW" altLang="en-US" sz="3200" dirty="0" smtClean="0">
                <a:latin typeface="微軟正黑體" panose="020B0604030504040204" pitchFamily="34" charset="-120"/>
              </a:rPr>
              <a:t/>
            </a:r>
            <a:br>
              <a:rPr lang="zh-TW" altLang="en-US" sz="3200" dirty="0" smtClean="0">
                <a:latin typeface="微軟正黑體" panose="020B0604030504040204" pitchFamily="34" charset="-120"/>
              </a:rPr>
            </a:br>
            <a:r>
              <a:rPr lang="zh-TW" altLang="en-US" sz="3200" dirty="0" smtClean="0"/>
              <a:t/>
            </a:r>
            <a:br>
              <a:rPr lang="zh-TW" altLang="en-US" sz="3200" dirty="0" smtClean="0"/>
            </a:br>
            <a:endParaRPr lang="zh-TW" altLang="en-US" sz="3200" dirty="0" smtClean="0"/>
          </a:p>
        </p:txBody>
      </p:sp>
      <p:pic>
        <p:nvPicPr>
          <p:cNvPr id="73732" name="圖片 7" descr="蛀牙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3" b="9203"/>
          <a:stretch>
            <a:fillRect/>
          </a:stretch>
        </p:blipFill>
        <p:spPr bwMode="auto">
          <a:xfrm>
            <a:off x="771197" y="3257012"/>
            <a:ext cx="10408637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962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608" y="1457864"/>
            <a:ext cx="4546120" cy="3933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內容版面配置區 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681487" y="257355"/>
            <a:ext cx="6832120" cy="5257800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Font typeface="Wingdings 3" charset="2"/>
              <a:buNone/>
              <a:defRPr/>
            </a:pPr>
            <a:r>
              <a:rPr lang="zh-TW" altLang="en-US" sz="4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文鼎新藝體" panose="02010609010101010101" pitchFamily="49" charset="-120"/>
              </a:rPr>
              <a:t>        ★護眼行動六招</a:t>
            </a:r>
            <a:endParaRPr lang="en-US" altLang="zh-TW" sz="4400" dirty="0" smtClean="0">
              <a:solidFill>
                <a:schemeClr val="accent2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文鼎新藝體" panose="02010609010101010101" pitchFamily="49" charset="-120"/>
            </a:endParaRPr>
          </a:p>
          <a:p>
            <a:pPr>
              <a:spcBef>
                <a:spcPts val="600"/>
              </a:spcBef>
              <a:buFont typeface="Wingdings 3" charset="2"/>
              <a:buChar char=""/>
              <a:defRPr/>
            </a:pPr>
            <a:r>
              <a:rPr lang="zh-TW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</a:rPr>
              <a:t>第</a:t>
            </a:r>
            <a:r>
              <a:rPr lang="en-US" altLang="zh-TW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</a:rPr>
              <a:t>1</a:t>
            </a:r>
            <a:r>
              <a:rPr lang="zh-TW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</a:rPr>
              <a:t>招：眼睛休息不忘記</a:t>
            </a:r>
            <a:r>
              <a:rPr lang="en-US" altLang="zh-TW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</a:rPr>
              <a:t>(</a:t>
            </a:r>
            <a:r>
              <a:rPr lang="zh-TW" altLang="zh-TW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</a:rPr>
              <a:t>用眼</a:t>
            </a:r>
            <a:r>
              <a:rPr lang="en-US" altLang="zh-TW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</a:rPr>
              <a:t>30</a:t>
            </a:r>
            <a:r>
              <a:rPr lang="zh-TW" altLang="zh-TW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</a:rPr>
              <a:t>分鐘，休息</a:t>
            </a:r>
            <a:r>
              <a:rPr lang="en-US" altLang="zh-TW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</a:rPr>
              <a:t>10</a:t>
            </a:r>
            <a:r>
              <a:rPr lang="zh-TW" altLang="zh-TW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</a:rPr>
              <a:t>分鐘</a:t>
            </a:r>
            <a:r>
              <a:rPr lang="en-US" altLang="zh-TW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</a:rPr>
              <a:t>)</a:t>
            </a:r>
          </a:p>
          <a:p>
            <a:pPr>
              <a:spcBef>
                <a:spcPts val="600"/>
              </a:spcBef>
              <a:buFont typeface="Wingdings 3" charset="2"/>
              <a:buChar char=""/>
              <a:defRPr/>
            </a:pPr>
            <a:r>
              <a:rPr lang="zh-TW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</a:rPr>
              <a:t>第</a:t>
            </a:r>
            <a:r>
              <a:rPr lang="en-US" altLang="zh-TW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</a:rPr>
              <a:t>2</a:t>
            </a:r>
            <a:r>
              <a:rPr lang="zh-TW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</a:rPr>
              <a:t>招：閱讀習慣要養成</a:t>
            </a:r>
            <a:r>
              <a:rPr lang="en-US" altLang="zh-TW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</a:rPr>
              <a:t>(</a:t>
            </a:r>
            <a:r>
              <a:rPr lang="zh-TW" altLang="zh-TW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</a:rPr>
              <a:t>保持</a:t>
            </a:r>
            <a:r>
              <a:rPr lang="en-US" altLang="zh-TW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</a:rPr>
              <a:t>35</a:t>
            </a:r>
            <a:r>
              <a:rPr lang="zh-TW" altLang="zh-TW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</a:rPr>
              <a:t>公分以上閱讀距離</a:t>
            </a:r>
            <a:r>
              <a:rPr lang="en-US" altLang="zh-TW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</a:rPr>
              <a:t>)</a:t>
            </a:r>
          </a:p>
          <a:p>
            <a:pPr>
              <a:spcBef>
                <a:spcPts val="600"/>
              </a:spcBef>
              <a:buFont typeface="Wingdings 3" charset="2"/>
              <a:buChar char=""/>
              <a:defRPr/>
            </a:pPr>
            <a:r>
              <a:rPr lang="zh-TW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</a:rPr>
              <a:t>第</a:t>
            </a:r>
            <a:r>
              <a:rPr lang="en-US" altLang="zh-TW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</a:rPr>
              <a:t>3</a:t>
            </a:r>
            <a:r>
              <a:rPr lang="zh-TW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</a:rPr>
              <a:t>招：均衡飲食要做到</a:t>
            </a:r>
          </a:p>
          <a:p>
            <a:pPr>
              <a:spcBef>
                <a:spcPts val="600"/>
              </a:spcBef>
              <a:buFont typeface="Wingdings 3" charset="2"/>
              <a:buChar char=""/>
              <a:defRPr/>
            </a:pPr>
            <a:r>
              <a:rPr lang="zh-TW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</a:rPr>
              <a:t>第</a:t>
            </a:r>
            <a:r>
              <a:rPr lang="en-US" altLang="zh-TW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</a:rPr>
              <a:t>4</a:t>
            </a:r>
            <a:r>
              <a:rPr lang="zh-TW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</a:rPr>
              <a:t>招：讀書環境要注意 </a:t>
            </a:r>
          </a:p>
          <a:p>
            <a:pPr>
              <a:spcBef>
                <a:spcPts val="600"/>
              </a:spcBef>
              <a:buFont typeface="Wingdings 3" charset="2"/>
              <a:buChar char=""/>
              <a:defRPr/>
            </a:pPr>
            <a:r>
              <a:rPr lang="zh-TW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</a:rPr>
              <a:t>第</a:t>
            </a:r>
            <a:r>
              <a:rPr lang="en-US" altLang="zh-TW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</a:rPr>
              <a:t>5</a:t>
            </a:r>
            <a:r>
              <a:rPr lang="zh-TW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</a:rPr>
              <a:t>招：執筆、坐姿要正確 </a:t>
            </a:r>
          </a:p>
          <a:p>
            <a:pPr>
              <a:spcBef>
                <a:spcPts val="600"/>
              </a:spcBef>
              <a:buFont typeface="Wingdings 3" charset="2"/>
              <a:buChar char=""/>
              <a:defRPr/>
            </a:pPr>
            <a:r>
              <a:rPr lang="zh-TW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</a:rPr>
              <a:t>第</a:t>
            </a:r>
            <a:r>
              <a:rPr lang="en-US" altLang="zh-TW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</a:rPr>
              <a:t>6</a:t>
            </a:r>
            <a:r>
              <a:rPr lang="zh-TW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</a:rPr>
              <a:t>招：定期檢查要知道 </a:t>
            </a:r>
            <a:br>
              <a:rPr lang="zh-TW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</a:rPr>
            </a:br>
            <a:r>
              <a:rPr lang="zh-TW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</a:rPr>
              <a:t/>
            </a:r>
            <a:br>
              <a:rPr lang="zh-TW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</a:rPr>
            </a:br>
            <a:endParaRPr lang="zh-TW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5820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金字塔-FIN002-B拷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763" y="430213"/>
            <a:ext cx="7924800" cy="645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666875" y="63500"/>
            <a:ext cx="4284663" cy="7080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zh-TW" sz="4000" b="1" dirty="0" smtClean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吃的對，不會胖！</a:t>
            </a: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3359150" y="1787525"/>
            <a:ext cx="1828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"/>
              </a:spcBef>
              <a:buClrTx/>
              <a:buFontTx/>
              <a:buNone/>
            </a:pPr>
            <a:r>
              <a:rPr lang="zh-TW" altLang="zh-TW" sz="2800" b="1">
                <a:solidFill>
                  <a:srgbClr val="FF99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奶類 </a:t>
            </a:r>
            <a:r>
              <a:rPr lang="en-US" altLang="zh-TW" sz="2800" b="1">
                <a:solidFill>
                  <a:srgbClr val="FF99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 </a:t>
            </a:r>
            <a:r>
              <a:rPr lang="zh-TW" altLang="zh-TW" sz="2800" b="1">
                <a:solidFill>
                  <a:srgbClr val="FF99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杯</a:t>
            </a: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2855913" y="2506663"/>
            <a:ext cx="2133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"/>
              </a:spcBef>
              <a:buClrTx/>
              <a:buFontTx/>
              <a:buNone/>
            </a:pPr>
            <a:r>
              <a:rPr lang="zh-TW" altLang="zh-TW" sz="2800" b="1">
                <a:solidFill>
                  <a:srgbClr val="FF99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蔬菜類 </a:t>
            </a:r>
            <a:r>
              <a:rPr lang="en-US" altLang="zh-TW" sz="2800" b="1">
                <a:solidFill>
                  <a:srgbClr val="FF99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3 </a:t>
            </a:r>
            <a:r>
              <a:rPr lang="zh-TW" altLang="zh-TW" sz="2800" b="1">
                <a:solidFill>
                  <a:srgbClr val="FF99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碟</a:t>
            </a:r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2166938" y="5557838"/>
            <a:ext cx="2057400" cy="97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"/>
              </a:spcBef>
              <a:buClrTx/>
              <a:buFontTx/>
              <a:buNone/>
            </a:pPr>
            <a:r>
              <a:rPr lang="zh-TW" altLang="zh-TW" sz="2800" b="1">
                <a:solidFill>
                  <a:srgbClr val="FF99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五榖根莖類</a:t>
            </a:r>
          </a:p>
          <a:p>
            <a:pPr algn="ctr" eaLnBrk="1" hangingPunct="1">
              <a:spcBef>
                <a:spcPct val="5000"/>
              </a:spcBef>
              <a:buClrTx/>
              <a:buFontTx/>
              <a:buNone/>
            </a:pPr>
            <a:r>
              <a:rPr lang="zh-TW" altLang="zh-TW" sz="2800" b="1">
                <a:solidFill>
                  <a:srgbClr val="FF99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b="1">
                <a:solidFill>
                  <a:srgbClr val="FF99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2.5-4.5 </a:t>
            </a:r>
            <a:r>
              <a:rPr lang="zh-TW" altLang="zh-TW" sz="2800" b="1">
                <a:solidFill>
                  <a:srgbClr val="FF99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碗</a:t>
            </a:r>
          </a:p>
        </p:txBody>
      </p:sp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8183563" y="1382713"/>
            <a:ext cx="2286000" cy="97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"/>
              </a:spcBef>
              <a:buClrTx/>
              <a:buFontTx/>
              <a:buNone/>
            </a:pPr>
            <a:r>
              <a:rPr lang="zh-TW" altLang="zh-TW" sz="2800" b="1">
                <a:solidFill>
                  <a:srgbClr val="FF99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蛋豆魚肉類</a:t>
            </a:r>
            <a:endParaRPr lang="zh-TW" altLang="zh-TW" sz="2800" b="1">
              <a:solidFill>
                <a:srgbClr val="FF99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algn="ctr" eaLnBrk="1" hangingPunct="1">
              <a:spcBef>
                <a:spcPct val="5000"/>
              </a:spcBef>
              <a:buClrTx/>
              <a:buFontTx/>
              <a:buNone/>
            </a:pPr>
            <a:r>
              <a:rPr lang="en-US" altLang="zh-TW" sz="2800" b="1">
                <a:solidFill>
                  <a:srgbClr val="FF99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2-3.5 </a:t>
            </a:r>
            <a:r>
              <a:rPr lang="zh-TW" altLang="zh-TW" sz="2800" b="1">
                <a:solidFill>
                  <a:srgbClr val="FF99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份</a:t>
            </a:r>
          </a:p>
        </p:txBody>
      </p:sp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8975725" y="3325813"/>
            <a:ext cx="1584325" cy="97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"/>
              </a:spcBef>
              <a:buClrTx/>
              <a:buFontTx/>
              <a:buNone/>
            </a:pPr>
            <a:r>
              <a:rPr lang="zh-TW" altLang="zh-TW" sz="2800" b="1" dirty="0">
                <a:solidFill>
                  <a:srgbClr val="FF99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水果類</a:t>
            </a:r>
          </a:p>
          <a:p>
            <a:pPr eaLnBrk="1" hangingPunct="1">
              <a:spcBef>
                <a:spcPct val="5000"/>
              </a:spcBef>
              <a:buClrTx/>
              <a:buFontTx/>
              <a:buNone/>
            </a:pPr>
            <a:r>
              <a:rPr lang="zh-TW" altLang="zh-TW" sz="2800" b="1" dirty="0">
                <a:solidFill>
                  <a:srgbClr val="FF99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2800" b="1" dirty="0">
                <a:solidFill>
                  <a:srgbClr val="FF99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 </a:t>
            </a:r>
            <a:r>
              <a:rPr lang="zh-TW" altLang="zh-TW" sz="2800" b="1" dirty="0">
                <a:solidFill>
                  <a:srgbClr val="FF99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份</a:t>
            </a:r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3935413" y="981075"/>
            <a:ext cx="216058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zh-TW" altLang="zh-TW" sz="2800" b="1">
                <a:solidFill>
                  <a:srgbClr val="FF99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油糖鹽少量</a:t>
            </a:r>
          </a:p>
        </p:txBody>
      </p:sp>
      <p:sp>
        <p:nvSpPr>
          <p:cNvPr id="74762" name="Text Box 10"/>
          <p:cNvSpPr txBox="1">
            <a:spLocks noChangeArrowheads="1"/>
          </p:cNvSpPr>
          <p:nvPr/>
        </p:nvSpPr>
        <p:spPr bwMode="auto">
          <a:xfrm>
            <a:off x="6102350" y="322263"/>
            <a:ext cx="44577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zh-TW" sz="3200" b="1" dirty="0">
                <a:solidFill>
                  <a:srgbClr val="99009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均衡飲食金字塔</a:t>
            </a:r>
            <a:r>
              <a:rPr lang="en-US" altLang="zh-TW" sz="3200" b="1" dirty="0">
                <a:solidFill>
                  <a:srgbClr val="99009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: 7-12</a:t>
            </a:r>
            <a:r>
              <a:rPr lang="zh-TW" altLang="zh-TW" sz="3200" b="1" dirty="0">
                <a:solidFill>
                  <a:srgbClr val="99009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歲</a:t>
            </a:r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610728" y="529130"/>
            <a:ext cx="1321718" cy="195164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5400" dirty="0" smtClean="0">
                <a:latin typeface="微軟正黑體" panose="020B0604030504040204" pitchFamily="34" charset="-120"/>
                <a:ea typeface="文鼎新藝體" panose="02010609010101010101" pitchFamily="49" charset="-120"/>
              </a:rPr>
              <a:t>★</a:t>
            </a:r>
            <a:r>
              <a:rPr lang="zh-TW" altLang="en-US" sz="5400" dirty="0" smtClean="0">
                <a:latin typeface="ＤＦ中太楷書体" panose="02010609010101010101" pitchFamily="1" charset="-128"/>
                <a:ea typeface="文鼎新藝體" panose="02010609010101010101" pitchFamily="49" charset="-120"/>
              </a:rPr>
              <a:t>健康體位宣導</a:t>
            </a:r>
            <a:endParaRPr lang="zh-TW" altLang="en-US" sz="5400" dirty="0">
              <a:latin typeface="ＤＦ中太楷書体" panose="02010609010101010101" pitchFamily="1" charset="-128"/>
              <a:ea typeface="文鼎新藝體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298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921150" y="328165"/>
            <a:ext cx="1321718" cy="1951640"/>
          </a:xfrm>
        </p:spPr>
        <p:txBody>
          <a:bodyPr>
            <a:noAutofit/>
          </a:bodyPr>
          <a:lstStyle/>
          <a:p>
            <a:r>
              <a:rPr lang="zh-TW" altLang="en-US" sz="5400" dirty="0">
                <a:latin typeface="微軟正黑體" panose="020B0604030504040204" pitchFamily="34" charset="-120"/>
                <a:ea typeface="文鼎新藝體" panose="02010609010101010101" pitchFamily="49" charset="-120"/>
              </a:rPr>
              <a:t>★</a:t>
            </a:r>
            <a:r>
              <a:rPr lang="zh-TW" altLang="en-US" sz="5400" b="1" dirty="0" smtClean="0">
                <a:latin typeface="ＤＦ中太楷書体" panose="02010609010101010101" pitchFamily="1" charset="-128"/>
                <a:ea typeface="文鼎新藝體" panose="02010609010101010101" pitchFamily="49" charset="-120"/>
              </a:rPr>
              <a:t>防火防災</a:t>
            </a:r>
            <a:r>
              <a:rPr lang="en-US" altLang="zh-TW" sz="5400" b="1" dirty="0" smtClean="0">
                <a:latin typeface="ＤＦ中太楷書体" panose="02010609010101010101" pitchFamily="1" charset="-128"/>
                <a:ea typeface="文鼎新藝體" panose="02010609010101010101" pitchFamily="49" charset="-120"/>
              </a:rPr>
              <a:t/>
            </a:r>
            <a:br>
              <a:rPr lang="en-US" altLang="zh-TW" sz="5400" b="1" dirty="0" smtClean="0">
                <a:latin typeface="ＤＦ中太楷書体" panose="02010609010101010101" pitchFamily="1" charset="-128"/>
                <a:ea typeface="文鼎新藝體" panose="02010609010101010101" pitchFamily="49" charset="-120"/>
              </a:rPr>
            </a:br>
            <a:r>
              <a:rPr lang="zh-TW" altLang="en-US" sz="5400" b="1" dirty="0" smtClean="0">
                <a:latin typeface="ＤＦ中太楷書体" panose="02010609010101010101" pitchFamily="1" charset="-128"/>
                <a:ea typeface="文鼎新藝體" panose="02010609010101010101" pitchFamily="49" charset="-120"/>
              </a:rPr>
              <a:t>宣導</a:t>
            </a:r>
            <a:endParaRPr lang="zh-TW" altLang="en-US" sz="5400" b="1" dirty="0">
              <a:latin typeface="ＤＦ中太楷書体" panose="02010609010101010101" pitchFamily="1" charset="-128"/>
              <a:ea typeface="文鼎新藝體" panose="02010609010101010101" pitchFamily="49" charset="-120"/>
            </a:endParaRPr>
          </a:p>
        </p:txBody>
      </p:sp>
      <p:pic>
        <p:nvPicPr>
          <p:cNvPr id="2050" name="Picture 2" descr="「小孩玩火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981" y="206939"/>
            <a:ext cx="4148457" cy="300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879" y="206939"/>
            <a:ext cx="4282426" cy="321182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459" y="3584393"/>
            <a:ext cx="8913341" cy="287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39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90059"/>
            <a:ext cx="9556549" cy="654628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zh-TW" altLang="en-US" sz="4400" dirty="0" smtClean="0">
                <a:latin typeface="微軟正黑體" panose="020B0604030504040204" pitchFamily="34" charset="-120"/>
              </a:rPr>
              <a:t>紀安國小：</a:t>
            </a:r>
            <a:endParaRPr lang="en-US" altLang="zh-TW" sz="4400" dirty="0" smtClean="0">
              <a:latin typeface="微軟正黑體" panose="020B0604030504040204" pitchFamily="34" charset="-120"/>
            </a:endParaRPr>
          </a:p>
          <a:p>
            <a:pPr marL="457200" lvl="1" indent="0">
              <a:buNone/>
              <a:defRPr/>
            </a:pPr>
            <a:r>
              <a:rPr lang="en-US" altLang="zh-TW" sz="3000" b="1" dirty="0" smtClean="0">
                <a:latin typeface="微軟正黑體" panose="020B0604030504040204" pitchFamily="34" charset="-120"/>
              </a:rPr>
              <a:t>(1)</a:t>
            </a:r>
            <a:r>
              <a:rPr lang="zh-TW" altLang="en-US" sz="3000" b="1" dirty="0" smtClean="0">
                <a:latin typeface="微軟正黑體" panose="020B0604030504040204" pitchFamily="34" charset="-120"/>
              </a:rPr>
              <a:t> 南應大育樂營</a:t>
            </a:r>
            <a:endParaRPr lang="en-US" altLang="zh-TW" sz="3000" b="1" dirty="0" smtClean="0">
              <a:latin typeface="微軟正黑體" panose="020B0604030504040204" pitchFamily="34" charset="-120"/>
            </a:endParaRPr>
          </a:p>
          <a:p>
            <a:pPr marL="457200" lvl="1" indent="0">
              <a:buNone/>
              <a:defRPr/>
            </a:pPr>
            <a:r>
              <a:rPr lang="en-US" altLang="zh-TW" sz="3200" dirty="0" err="1" smtClean="0"/>
              <a:t>DAY1</a:t>
            </a:r>
            <a:r>
              <a:rPr lang="en-US" altLang="zh-TW" sz="3200" dirty="0" smtClean="0"/>
              <a:t> 1/22(</a:t>
            </a:r>
            <a:r>
              <a:rPr lang="zh-TW" altLang="en-US" sz="3200" dirty="0" smtClean="0"/>
              <a:t>三</a:t>
            </a:r>
            <a:r>
              <a:rPr lang="en-US" altLang="zh-TW" sz="3200" dirty="0" smtClean="0"/>
              <a:t>)</a:t>
            </a:r>
            <a:r>
              <a:rPr lang="zh-TW" altLang="en-US" sz="3200" dirty="0" smtClean="0"/>
              <a:t> </a:t>
            </a:r>
            <a:r>
              <a:rPr lang="en-US" altLang="zh-TW" sz="3200" dirty="0" smtClean="0"/>
              <a:t>09:00-17:00</a:t>
            </a:r>
            <a:r>
              <a:rPr lang="en-US" altLang="zh-TW" sz="3200" dirty="0"/>
              <a:t/>
            </a:r>
            <a:br>
              <a:rPr lang="en-US" altLang="zh-TW" sz="3200" dirty="0"/>
            </a:br>
            <a:r>
              <a:rPr lang="en-US" altLang="zh-TW" sz="3200" dirty="0" err="1"/>
              <a:t>DAY2</a:t>
            </a:r>
            <a:r>
              <a:rPr lang="en-US" altLang="zh-TW" sz="3200" dirty="0"/>
              <a:t> 1/23</a:t>
            </a:r>
            <a:r>
              <a:rPr lang="en-US" altLang="zh-TW" sz="3200" dirty="0" smtClean="0"/>
              <a:t>(</a:t>
            </a:r>
            <a:r>
              <a:rPr lang="zh-TW" altLang="en-US" sz="3200" dirty="0" smtClean="0"/>
              <a:t>四</a:t>
            </a:r>
            <a:r>
              <a:rPr lang="en-US" altLang="zh-TW" sz="3200" dirty="0" smtClean="0"/>
              <a:t>)</a:t>
            </a:r>
            <a:r>
              <a:rPr lang="zh-TW" altLang="en-US" sz="3200" dirty="0" smtClean="0"/>
              <a:t> </a:t>
            </a:r>
            <a:r>
              <a:rPr lang="en-US" altLang="zh-TW" sz="3200" dirty="0" smtClean="0"/>
              <a:t>09:00-19:50</a:t>
            </a:r>
            <a:r>
              <a:rPr lang="zh-TW" altLang="en-US" sz="3200" b="1" i="1" dirty="0" smtClean="0"/>
              <a:t>（當日有晚會）</a:t>
            </a:r>
            <a:r>
              <a:rPr lang="en-US" altLang="zh-TW" sz="3200" dirty="0"/>
              <a:t/>
            </a:r>
            <a:br>
              <a:rPr lang="en-US" altLang="zh-TW" sz="3200" dirty="0"/>
            </a:br>
            <a:r>
              <a:rPr lang="en-US" altLang="zh-TW" sz="3200" dirty="0" err="1"/>
              <a:t>DAY3</a:t>
            </a:r>
            <a:r>
              <a:rPr lang="en-US" altLang="zh-TW" sz="3200" dirty="0"/>
              <a:t> 1/24</a:t>
            </a:r>
            <a:r>
              <a:rPr lang="en-US" altLang="zh-TW" sz="3200" dirty="0" smtClean="0"/>
              <a:t>(</a:t>
            </a:r>
            <a:r>
              <a:rPr lang="zh-TW" altLang="en-US" sz="3200" dirty="0" smtClean="0"/>
              <a:t>五</a:t>
            </a:r>
            <a:r>
              <a:rPr lang="en-US" altLang="zh-TW" sz="3200" dirty="0" smtClean="0"/>
              <a:t>)</a:t>
            </a:r>
            <a:r>
              <a:rPr lang="zh-TW" altLang="en-US" sz="3200" dirty="0" smtClean="0"/>
              <a:t> </a:t>
            </a:r>
            <a:r>
              <a:rPr lang="en-US" altLang="zh-TW" sz="3200" dirty="0" smtClean="0"/>
              <a:t>09:00-13:50</a:t>
            </a:r>
            <a:r>
              <a:rPr lang="en-US" altLang="zh-TW" sz="3200" dirty="0" smtClean="0">
                <a:latin typeface="微軟正黑體" panose="020B0604030504040204" pitchFamily="34" charset="-120"/>
              </a:rPr>
              <a:t>      </a:t>
            </a:r>
          </a:p>
          <a:p>
            <a:pPr marL="457200" lvl="1" indent="0">
              <a:buNone/>
              <a:defRPr/>
            </a:pPr>
            <a:r>
              <a:rPr lang="en-US" altLang="zh-TW" sz="3000" b="1" dirty="0" smtClean="0">
                <a:latin typeface="微軟正黑體" panose="020B0604030504040204" pitchFamily="34" charset="-120"/>
              </a:rPr>
              <a:t>(</a:t>
            </a:r>
            <a:r>
              <a:rPr lang="en-US" altLang="zh-TW" sz="3000" b="1" dirty="0">
                <a:latin typeface="微軟正黑體" panose="020B0604030504040204" pitchFamily="34" charset="-120"/>
              </a:rPr>
              <a:t>2) RT </a:t>
            </a:r>
            <a:r>
              <a:rPr lang="zh-TW" altLang="en-US" sz="3000" b="1" dirty="0">
                <a:latin typeface="微軟正黑體" panose="020B0604030504040204" pitchFamily="34" charset="-120"/>
              </a:rPr>
              <a:t>營隊</a:t>
            </a:r>
            <a:r>
              <a:rPr lang="zh-TW" altLang="en-US" sz="3200" dirty="0"/>
              <a:t/>
            </a:r>
            <a:br>
              <a:rPr lang="zh-TW" altLang="en-US" sz="3200" dirty="0"/>
            </a:br>
            <a:r>
              <a:rPr lang="en-US" altLang="zh-TW" sz="3200" dirty="0" smtClean="0"/>
              <a:t>1/21(</a:t>
            </a:r>
            <a:r>
              <a:rPr lang="zh-TW" altLang="en-US" sz="3200" dirty="0" smtClean="0"/>
              <a:t>二</a:t>
            </a:r>
            <a:r>
              <a:rPr lang="en-US" altLang="zh-TW" sz="3200" dirty="0" smtClean="0"/>
              <a:t>)</a:t>
            </a:r>
            <a:r>
              <a:rPr lang="zh-TW" altLang="en-US" sz="3200" dirty="0" smtClean="0"/>
              <a:t>、</a:t>
            </a:r>
            <a:r>
              <a:rPr lang="en-US" altLang="zh-TW" sz="3200" dirty="0" smtClean="0"/>
              <a:t>2/4(</a:t>
            </a:r>
            <a:r>
              <a:rPr lang="zh-TW" altLang="en-US" sz="3200" dirty="0" smtClean="0"/>
              <a:t>二</a:t>
            </a:r>
            <a:r>
              <a:rPr lang="en-US" altLang="zh-TW" sz="3200" dirty="0" smtClean="0"/>
              <a:t>)</a:t>
            </a:r>
            <a:r>
              <a:rPr lang="zh-TW" altLang="en-US" sz="3200" dirty="0" smtClean="0"/>
              <a:t>  </a:t>
            </a:r>
            <a:r>
              <a:rPr lang="en-US" altLang="zh-TW" sz="3200" dirty="0" smtClean="0"/>
              <a:t>09:00-11:00</a:t>
            </a:r>
          </a:p>
          <a:p>
            <a:pPr marL="457200" lvl="1" indent="0">
              <a:buNone/>
              <a:defRPr/>
            </a:pPr>
            <a:r>
              <a:rPr lang="en-US" altLang="zh-TW" sz="2800" b="1" dirty="0" smtClean="0">
                <a:latin typeface="微軟正黑體" panose="020B0604030504040204" pitchFamily="34" charset="-120"/>
              </a:rPr>
              <a:t>(3) </a:t>
            </a:r>
            <a:r>
              <a:rPr lang="zh-TW" altLang="en-US" sz="3000" b="1" dirty="0">
                <a:latin typeface="微軟正黑體" panose="020B0604030504040204" pitchFamily="34" charset="-120"/>
              </a:rPr>
              <a:t>快樂</a:t>
            </a:r>
            <a:r>
              <a:rPr lang="zh-TW" altLang="en-US" sz="3000" b="1" dirty="0">
                <a:latin typeface="微軟正黑體" panose="020B0604030504040204" pitchFamily="34" charset="-120"/>
              </a:rPr>
              <a:t>學書法</a:t>
            </a:r>
            <a:r>
              <a:rPr lang="zh-TW" altLang="en-US" sz="2800" dirty="0"/>
              <a:t/>
            </a:r>
            <a:br>
              <a:rPr lang="zh-TW" altLang="en-US" sz="2800" dirty="0"/>
            </a:br>
            <a:r>
              <a:rPr lang="en-US" altLang="zh-TW" sz="3200" dirty="0"/>
              <a:t>1/21(</a:t>
            </a:r>
            <a:r>
              <a:rPr lang="zh-TW" altLang="en-US" sz="3200" dirty="0"/>
              <a:t>二</a:t>
            </a:r>
            <a:r>
              <a:rPr lang="en-US" altLang="zh-TW" sz="3200" dirty="0"/>
              <a:t>)</a:t>
            </a:r>
            <a:r>
              <a:rPr lang="zh-TW" altLang="en-US" sz="3200" dirty="0"/>
              <a:t>、</a:t>
            </a:r>
            <a:r>
              <a:rPr lang="en-US" altLang="zh-TW" sz="3200" dirty="0"/>
              <a:t>2/4(</a:t>
            </a:r>
            <a:r>
              <a:rPr lang="zh-TW" altLang="en-US" sz="3200" dirty="0"/>
              <a:t>二</a:t>
            </a:r>
            <a:r>
              <a:rPr lang="en-US" altLang="zh-TW" sz="3200" dirty="0"/>
              <a:t>)</a:t>
            </a:r>
            <a:r>
              <a:rPr lang="zh-TW" altLang="en-US" sz="3200" dirty="0"/>
              <a:t> </a:t>
            </a:r>
            <a:r>
              <a:rPr lang="zh-TW" altLang="en-US" sz="3200" dirty="0" smtClean="0"/>
              <a:t> </a:t>
            </a:r>
            <a:r>
              <a:rPr lang="en-US" altLang="zh-TW" sz="3200" dirty="0"/>
              <a:t>13:00-16:00</a:t>
            </a:r>
          </a:p>
          <a:p>
            <a:pPr marL="457200" lvl="1" indent="0">
              <a:buNone/>
              <a:defRPr/>
            </a:pPr>
            <a:r>
              <a:rPr lang="en-US" altLang="zh-TW" sz="2800" b="1" dirty="0">
                <a:latin typeface="微軟正黑體" panose="020B0604030504040204" pitchFamily="34" charset="-120"/>
              </a:rPr>
              <a:t>(4)</a:t>
            </a:r>
            <a:r>
              <a:rPr lang="zh-TW" altLang="en-US" sz="2800" b="1" dirty="0">
                <a:latin typeface="微軟正黑體" panose="020B0604030504040204" pitchFamily="34" charset="-120"/>
              </a:rPr>
              <a:t> 田徑練習</a:t>
            </a:r>
            <a:r>
              <a:rPr lang="zh-TW" altLang="en-US" sz="2800" b="1" dirty="0">
                <a:latin typeface="微軟正黑體" panose="020B0604030504040204" pitchFamily="34" charset="-120"/>
              </a:rPr>
              <a:t/>
            </a:r>
            <a:br>
              <a:rPr lang="zh-TW" altLang="en-US" sz="2800" b="1" dirty="0">
                <a:latin typeface="微軟正黑體" panose="020B0604030504040204" pitchFamily="34" charset="-120"/>
              </a:rPr>
            </a:br>
            <a:r>
              <a:rPr lang="en-US" altLang="zh-TW" sz="3200" dirty="0"/>
              <a:t>1/21-1/25(</a:t>
            </a:r>
            <a:r>
              <a:rPr lang="zh-TW" altLang="en-US" sz="3200" dirty="0"/>
              <a:t>二</a:t>
            </a:r>
            <a:r>
              <a:rPr lang="en-US" altLang="zh-TW" sz="3200" dirty="0"/>
              <a:t>-</a:t>
            </a:r>
            <a:r>
              <a:rPr lang="zh-TW" altLang="en-US" sz="3200" dirty="0"/>
              <a:t>六</a:t>
            </a:r>
            <a:r>
              <a:rPr lang="en-US" altLang="zh-TW" sz="3200" dirty="0"/>
              <a:t>)</a:t>
            </a:r>
            <a:r>
              <a:rPr lang="zh-TW" altLang="en-US" sz="3200" dirty="0"/>
              <a:t>、</a:t>
            </a:r>
            <a:r>
              <a:rPr lang="en-US" altLang="zh-TW" sz="3200" dirty="0"/>
              <a:t>2/3(</a:t>
            </a:r>
            <a:r>
              <a:rPr lang="zh-TW" altLang="en-US" sz="3200" dirty="0"/>
              <a:t>二</a:t>
            </a:r>
            <a:r>
              <a:rPr lang="en-US" altLang="zh-TW" sz="3200" dirty="0"/>
              <a:t>)</a:t>
            </a:r>
            <a:r>
              <a:rPr lang="zh-TW" altLang="en-US" sz="3200" dirty="0"/>
              <a:t> 、</a:t>
            </a:r>
            <a:r>
              <a:rPr lang="en-US" altLang="zh-TW" sz="3200" dirty="0"/>
              <a:t>2/4 (</a:t>
            </a:r>
            <a:r>
              <a:rPr lang="zh-TW" altLang="en-US" sz="3200" dirty="0"/>
              <a:t>三</a:t>
            </a:r>
            <a:r>
              <a:rPr lang="en-US" altLang="zh-TW" sz="3200" dirty="0"/>
              <a:t>)</a:t>
            </a:r>
            <a:r>
              <a:rPr lang="zh-TW" altLang="en-US" sz="3200" dirty="0"/>
              <a:t> </a:t>
            </a:r>
            <a:r>
              <a:rPr lang="en-US" altLang="zh-TW" sz="3200" dirty="0"/>
              <a:t>8:30-10:30</a:t>
            </a:r>
          </a:p>
          <a:p>
            <a:pPr marL="457200" lvl="1" indent="0">
              <a:buNone/>
              <a:defRPr/>
            </a:pPr>
            <a:r>
              <a:rPr lang="zh-TW" altLang="en-US" sz="2800" dirty="0"/>
              <a:t/>
            </a:r>
            <a:br>
              <a:rPr lang="zh-TW" altLang="en-US" sz="2800" dirty="0"/>
            </a:br>
            <a:endParaRPr lang="zh-TW" altLang="en-US" sz="3000" dirty="0" smtClean="0">
              <a:latin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8925928" y="291642"/>
            <a:ext cx="63062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</a:rPr>
              <a:t>寒假社團時間</a:t>
            </a:r>
            <a:endParaRPr lang="zh-TW" altLang="en-US" sz="54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38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1205822" y="569705"/>
            <a:ext cx="1321718" cy="1951640"/>
          </a:xfrm>
        </p:spPr>
        <p:txBody>
          <a:bodyPr>
            <a:noAutofit/>
          </a:bodyPr>
          <a:lstStyle/>
          <a:p>
            <a:r>
              <a:rPr lang="zh-TW" altLang="en-US" sz="5400" dirty="0">
                <a:latin typeface="微軟正黑體" panose="020B0604030504040204" pitchFamily="34" charset="-120"/>
                <a:ea typeface="文鼎新藝體" panose="02010609010101010101" pitchFamily="49" charset="-120"/>
              </a:rPr>
              <a:t>★</a:t>
            </a:r>
            <a:r>
              <a:rPr lang="zh-TW" altLang="en-US" sz="5400" b="1" dirty="0" smtClean="0">
                <a:latin typeface="ＤＦ中太楷書体" panose="02010609010101010101" pitchFamily="1" charset="-128"/>
                <a:ea typeface="文鼎新藝體" panose="02010609010101010101" pitchFamily="49" charset="-120"/>
              </a:rPr>
              <a:t>防火防災</a:t>
            </a:r>
            <a:r>
              <a:rPr lang="en-US" altLang="zh-TW" sz="5400" b="1" dirty="0" smtClean="0">
                <a:latin typeface="ＤＦ中太楷書体" panose="02010609010101010101" pitchFamily="1" charset="-128"/>
                <a:ea typeface="文鼎新藝體" panose="02010609010101010101" pitchFamily="49" charset="-120"/>
              </a:rPr>
              <a:t/>
            </a:r>
            <a:br>
              <a:rPr lang="en-US" altLang="zh-TW" sz="5400" b="1" dirty="0" smtClean="0">
                <a:latin typeface="ＤＦ中太楷書体" panose="02010609010101010101" pitchFamily="1" charset="-128"/>
                <a:ea typeface="文鼎新藝體" panose="02010609010101010101" pitchFamily="49" charset="-120"/>
              </a:rPr>
            </a:br>
            <a:r>
              <a:rPr lang="zh-TW" altLang="en-US" sz="5400" b="1" dirty="0" smtClean="0">
                <a:latin typeface="ＤＦ中太楷書体" panose="02010609010101010101" pitchFamily="1" charset="-128"/>
                <a:ea typeface="文鼎新藝體" panose="02010609010101010101" pitchFamily="49" charset="-120"/>
              </a:rPr>
              <a:t>宣導</a:t>
            </a:r>
            <a:endParaRPr lang="zh-TW" altLang="en-US" sz="5400" b="1" dirty="0">
              <a:latin typeface="ＤＦ中太楷書体" panose="02010609010101010101" pitchFamily="1" charset="-128"/>
              <a:ea typeface="文鼎新藝體" panose="02010609010101010101" pitchFamily="49" charset="-120"/>
            </a:endParaRPr>
          </a:p>
        </p:txBody>
      </p:sp>
      <p:pic>
        <p:nvPicPr>
          <p:cNvPr id="1026" name="Picture 2" descr="消防署強調，預防電器電器火災，切記「5不1沒有」。（消防署提供）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475" y="0"/>
            <a:ext cx="92935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91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619226" y="957893"/>
            <a:ext cx="1321718" cy="1951640"/>
          </a:xfrm>
        </p:spPr>
        <p:txBody>
          <a:bodyPr>
            <a:noAutofit/>
          </a:bodyPr>
          <a:lstStyle/>
          <a:p>
            <a:r>
              <a:rPr lang="zh-TW" altLang="en-US" sz="5400" dirty="0" smtClean="0">
                <a:latin typeface="微軟正黑體" panose="020B0604030504040204" pitchFamily="34" charset="-120"/>
                <a:ea typeface="文鼎新藝體" panose="02010609010101010101" pitchFamily="49" charset="-120"/>
              </a:rPr>
              <a:t>★</a:t>
            </a:r>
            <a:r>
              <a:rPr lang="zh-TW" altLang="en-US" sz="5400" dirty="0" smtClean="0">
                <a:latin typeface="ＤＦ中太楷書体" panose="02010609010101010101" pitchFamily="1" charset="-128"/>
                <a:ea typeface="文鼎新藝體" panose="02010609010101010101" pitchFamily="49" charset="-120"/>
              </a:rPr>
              <a:t>防震</a:t>
            </a:r>
            <a:r>
              <a:rPr lang="en-US" altLang="zh-TW" sz="5400" dirty="0" smtClean="0">
                <a:latin typeface="ＤＦ中太楷書体" panose="02010609010101010101" pitchFamily="1" charset="-128"/>
                <a:ea typeface="文鼎新藝體" panose="02010609010101010101" pitchFamily="49" charset="-120"/>
              </a:rPr>
              <a:t/>
            </a:r>
            <a:br>
              <a:rPr lang="en-US" altLang="zh-TW" sz="5400" dirty="0" smtClean="0">
                <a:latin typeface="ＤＦ中太楷書体" panose="02010609010101010101" pitchFamily="1" charset="-128"/>
                <a:ea typeface="文鼎新藝體" panose="02010609010101010101" pitchFamily="49" charset="-120"/>
              </a:rPr>
            </a:br>
            <a:r>
              <a:rPr lang="zh-TW" altLang="en-US" sz="5400" dirty="0" smtClean="0">
                <a:latin typeface="ＤＦ中太楷書体" panose="02010609010101010101" pitchFamily="1" charset="-128"/>
                <a:ea typeface="文鼎新藝體" panose="02010609010101010101" pitchFamily="49" charset="-120"/>
              </a:rPr>
              <a:t>宣導</a:t>
            </a:r>
            <a:endParaRPr lang="zh-TW" altLang="en-US" sz="5400" dirty="0">
              <a:latin typeface="ＤＦ中太楷書体" panose="02010609010101010101" pitchFamily="1" charset="-128"/>
              <a:ea typeface="文鼎新藝體" panose="02010609010101010101" pitchFamily="49" charset="-120"/>
            </a:endParaRPr>
          </a:p>
        </p:txBody>
      </p:sp>
      <p:pic>
        <p:nvPicPr>
          <p:cNvPr id="3074" name="Picture 2" descr="地震保命3步驟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254" y="0"/>
            <a:ext cx="101817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63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854015"/>
            <a:ext cx="7772400" cy="478478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zh-TW" sz="4000" dirty="0">
                <a:solidFill>
                  <a:srgbClr val="002060"/>
                </a:solidFill>
                <a:latin typeface="微軟正黑體" panose="020B0604030504040204" pitchFamily="34" charset="-120"/>
              </a:rPr>
              <a:t/>
            </a:r>
            <a:br>
              <a:rPr lang="en-US" altLang="zh-TW" sz="4000" dirty="0">
                <a:solidFill>
                  <a:srgbClr val="002060"/>
                </a:solidFill>
                <a:latin typeface="微軟正黑體" panose="020B0604030504040204" pitchFamily="34" charset="-120"/>
              </a:rPr>
            </a:br>
            <a:r>
              <a:rPr lang="zh-TW" altLang="en-US" sz="4000" dirty="0">
                <a:solidFill>
                  <a:schemeClr val="accent1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</a:rPr>
              <a:t>看電視不如多看書</a:t>
            </a:r>
            <a:r>
              <a:rPr lang="en-US" altLang="zh-TW" sz="4000" dirty="0">
                <a:solidFill>
                  <a:schemeClr val="accent1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</a:rPr>
              <a:t/>
            </a:r>
            <a:br>
              <a:rPr lang="en-US" altLang="zh-TW" sz="4000" dirty="0">
                <a:solidFill>
                  <a:schemeClr val="accent1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</a:rPr>
            </a:br>
            <a:r>
              <a:rPr lang="zh-TW" altLang="en-US" sz="4000" dirty="0">
                <a:solidFill>
                  <a:schemeClr val="accent1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</a:rPr>
              <a:t>打電動不如去打球</a:t>
            </a:r>
            <a:r>
              <a:rPr lang="en-US" altLang="zh-TW" sz="4000" dirty="0">
                <a:solidFill>
                  <a:schemeClr val="accent1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</a:rPr>
              <a:t/>
            </a:r>
            <a:br>
              <a:rPr lang="en-US" altLang="zh-TW" sz="4000" dirty="0">
                <a:solidFill>
                  <a:schemeClr val="accent1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</a:rPr>
            </a:br>
            <a:r>
              <a:rPr lang="zh-TW" altLang="en-US" sz="4000" dirty="0">
                <a:solidFill>
                  <a:schemeClr val="accent1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</a:rPr>
              <a:t>喝糖水不如喝開水</a:t>
            </a:r>
            <a:r>
              <a:rPr lang="en-US" altLang="zh-TW" sz="4000" dirty="0">
                <a:solidFill>
                  <a:schemeClr val="accent1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</a:rPr>
              <a:t/>
            </a:r>
            <a:br>
              <a:rPr lang="en-US" altLang="zh-TW" sz="4000" dirty="0">
                <a:solidFill>
                  <a:schemeClr val="accent1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</a:rPr>
            </a:br>
            <a:r>
              <a:rPr lang="zh-TW" altLang="en-US" sz="4000" dirty="0">
                <a:solidFill>
                  <a:schemeClr val="accent1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</a:rPr>
              <a:t>出門一定告訴父母</a:t>
            </a:r>
            <a:r>
              <a:rPr lang="en-US" altLang="zh-TW" sz="4000" dirty="0">
                <a:solidFill>
                  <a:schemeClr val="accent1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</a:rPr>
              <a:t/>
            </a:r>
            <a:br>
              <a:rPr lang="en-US" altLang="zh-TW" sz="4000" dirty="0">
                <a:solidFill>
                  <a:schemeClr val="accent1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</a:rPr>
            </a:br>
            <a:r>
              <a:rPr lang="zh-TW" altLang="en-US" sz="4000" dirty="0">
                <a:solidFill>
                  <a:schemeClr val="accent1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</a:rPr>
              <a:t>在外一定謹慎小心</a:t>
            </a:r>
            <a:r>
              <a:rPr lang="en-US" altLang="zh-TW" sz="4000" dirty="0">
                <a:solidFill>
                  <a:schemeClr val="accent1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</a:rPr>
              <a:t/>
            </a:r>
            <a:br>
              <a:rPr lang="en-US" altLang="zh-TW" sz="4000" dirty="0">
                <a:solidFill>
                  <a:schemeClr val="accent1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</a:rPr>
            </a:br>
            <a:r>
              <a:rPr lang="en-US" altLang="zh-TW" sz="4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</a:rPr>
              <a:t/>
            </a:r>
            <a:br>
              <a:rPr lang="en-US" altLang="zh-TW" sz="4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</a:rPr>
            </a:br>
            <a:r>
              <a:rPr lang="zh-TW" altLang="en-US" sz="4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</a:rPr>
              <a:t>祝福</a:t>
            </a:r>
            <a:r>
              <a:rPr lang="zh-TW" altLang="en-US" sz="4000" dirty="0">
                <a:solidFill>
                  <a:schemeClr val="accent1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</a:rPr>
              <a:t>大家快樂平安</a:t>
            </a:r>
            <a:r>
              <a:rPr lang="zh-TW" altLang="en-US" sz="4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</a:rPr>
              <a:t>過寒假</a:t>
            </a:r>
            <a:r>
              <a:rPr lang="en-US" altLang="zh-TW" sz="4000" dirty="0">
                <a:solidFill>
                  <a:schemeClr val="accent1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</a:rPr>
              <a:t/>
            </a:r>
            <a:br>
              <a:rPr lang="en-US" altLang="zh-TW" sz="4000" dirty="0">
                <a:solidFill>
                  <a:schemeClr val="accent1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</a:rPr>
            </a:br>
            <a:endParaRPr lang="zh-TW" altLang="en-US" sz="4000" dirty="0">
              <a:solidFill>
                <a:schemeClr val="accent1">
                  <a:lumMod val="40000"/>
                  <a:lumOff val="60000"/>
                </a:schemeClr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1137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0375" y="893341"/>
            <a:ext cx="1259456" cy="1951640"/>
          </a:xfrm>
        </p:spPr>
        <p:txBody>
          <a:bodyPr>
            <a:noAutofit/>
          </a:bodyPr>
          <a:lstStyle/>
          <a:p>
            <a:r>
              <a:rPr lang="zh-TW" altLang="en-US" sz="6000" dirty="0">
                <a:latin typeface="微軟正黑體" panose="020B0604030504040204" pitchFamily="34" charset="-120"/>
              </a:rPr>
              <a:t>★</a:t>
            </a:r>
            <a:r>
              <a:rPr lang="zh-TW" altLang="en-US" sz="6000" dirty="0" smtClean="0">
                <a:latin typeface="ＤＦ中太楷書体" panose="02010609010101010101" pitchFamily="1" charset="-128"/>
                <a:ea typeface="文鼎新藝體" panose="02010609010101010101" pitchFamily="49" charset="-120"/>
              </a:rPr>
              <a:t>反毒</a:t>
            </a:r>
            <a:r>
              <a:rPr lang="en-US" altLang="zh-TW" sz="6000" dirty="0" smtClean="0">
                <a:latin typeface="ＤＦ中太楷書体" panose="02010609010101010101" pitchFamily="1" charset="-128"/>
                <a:ea typeface="文鼎新藝體" panose="02010609010101010101" pitchFamily="49" charset="-120"/>
              </a:rPr>
              <a:t/>
            </a:r>
            <a:br>
              <a:rPr lang="en-US" altLang="zh-TW" sz="6000" dirty="0" smtClean="0">
                <a:latin typeface="ＤＦ中太楷書体" panose="02010609010101010101" pitchFamily="1" charset="-128"/>
                <a:ea typeface="文鼎新藝體" panose="02010609010101010101" pitchFamily="49" charset="-120"/>
              </a:rPr>
            </a:br>
            <a:r>
              <a:rPr lang="zh-TW" altLang="en-US" sz="6000" dirty="0" smtClean="0">
                <a:latin typeface="ＤＦ中太楷書体" panose="02010609010101010101" pitchFamily="1" charset="-128"/>
                <a:ea typeface="文鼎新藝體" panose="02010609010101010101" pitchFamily="49" charset="-120"/>
              </a:rPr>
              <a:t>宣導</a:t>
            </a:r>
            <a:endParaRPr lang="zh-TW" altLang="en-US" sz="6000" dirty="0">
              <a:latin typeface="ＤＦ中太楷書体" panose="02010609010101010101" pitchFamily="1" charset="-128"/>
              <a:ea typeface="文鼎新藝體" panose="02010609010101010101" pitchFamily="49" charset="-120"/>
            </a:endParaRPr>
          </a:p>
        </p:txBody>
      </p:sp>
      <p:sp>
        <p:nvSpPr>
          <p:cNvPr id="4" name="AutoShape 2" descr="https://www.twvs.tn.edu.tw/wp-content/uploads/sites/109/2023/11/%E7%B6%B2%E8%B7%AF%E5%A5%87%E6%80%AA%E8%A1%93%E8%AA%9E%E6%8F%90%E9%AB%98%E8%AD%A6%E8%A6%BA%E5%B0%8F%E5%BF%83-566x8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144" y="0"/>
            <a:ext cx="4849856" cy="6858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331" y="0"/>
            <a:ext cx="48453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50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75289" y="69010"/>
            <a:ext cx="1308787" cy="5727939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6000" b="1" dirty="0" smtClean="0">
                <a:latin typeface="微軟正黑體" panose="020B0604030504040204" pitchFamily="34" charset="-120"/>
              </a:rPr>
              <a:t>★</a:t>
            </a:r>
            <a:r>
              <a:rPr lang="en-US" altLang="zh-TW" sz="6000" b="1" dirty="0" smtClean="0">
                <a:latin typeface="微軟正黑體" panose="020B0604030504040204" pitchFamily="34" charset="-120"/>
              </a:rPr>
              <a:t/>
            </a:r>
            <a:br>
              <a:rPr lang="en-US" altLang="zh-TW" sz="6000" b="1" dirty="0" smtClean="0">
                <a:latin typeface="微軟正黑體" panose="020B0604030504040204" pitchFamily="34" charset="-120"/>
              </a:rPr>
            </a:br>
            <a:r>
              <a:rPr lang="zh-TW" altLang="en-US" sz="6000" dirty="0" smtClean="0">
                <a:latin typeface="微軟正黑體" panose="020B0604030504040204" pitchFamily="34" charset="-120"/>
                <a:ea typeface="文鼎新藝體" panose="02010609010101010101" pitchFamily="49" charset="-120"/>
              </a:rPr>
              <a:t>交通安全宣導</a:t>
            </a:r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971" y="138022"/>
            <a:ext cx="9152626" cy="6627936"/>
          </a:xfrm>
        </p:spPr>
      </p:pic>
    </p:spTree>
    <p:extLst>
      <p:ext uri="{BB962C8B-B14F-4D97-AF65-F5344CB8AC3E}">
        <p14:creationId xmlns:p14="http://schemas.microsoft.com/office/powerpoint/2010/main" val="308630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75289" y="337854"/>
            <a:ext cx="1308787" cy="5727939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5400" dirty="0" smtClean="0">
                <a:latin typeface="微軟正黑體" panose="020B0604030504040204" pitchFamily="34" charset="-120"/>
              </a:rPr>
              <a:t>★</a:t>
            </a:r>
            <a:r>
              <a:rPr lang="en-US" altLang="zh-TW" sz="5400" dirty="0" smtClean="0">
                <a:latin typeface="微軟正黑體" panose="020B0604030504040204" pitchFamily="34" charset="-120"/>
              </a:rPr>
              <a:t/>
            </a:r>
            <a:br>
              <a:rPr lang="en-US" altLang="zh-TW" sz="5400" dirty="0" smtClean="0">
                <a:latin typeface="微軟正黑體" panose="020B0604030504040204" pitchFamily="34" charset="-120"/>
              </a:rPr>
            </a:br>
            <a:r>
              <a:rPr lang="zh-TW" altLang="en-US" sz="6700" b="1" dirty="0" smtClean="0">
                <a:latin typeface="微軟正黑體" panose="020B0604030504040204" pitchFamily="34" charset="-120"/>
              </a:rPr>
              <a:t>交通安全宣導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9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83411" y="108257"/>
            <a:ext cx="1337095" cy="4748415"/>
          </a:xfrm>
        </p:spPr>
        <p:txBody>
          <a:bodyPr>
            <a:noAutofit/>
          </a:bodyPr>
          <a:lstStyle/>
          <a:p>
            <a:r>
              <a:rPr lang="zh-TW" altLang="en-US" sz="5400" b="1" dirty="0" smtClean="0">
                <a:latin typeface="+mj-ea"/>
              </a:rPr>
              <a:t>★</a:t>
            </a:r>
            <a:r>
              <a:rPr lang="zh-TW" altLang="en-US" sz="5400" dirty="0" smtClean="0">
                <a:latin typeface="+mj-ea"/>
                <a:ea typeface="文鼎新藝體" panose="02010609010101010101" pitchFamily="49" charset="-120"/>
              </a:rPr>
              <a:t>登革熱</a:t>
            </a:r>
            <a:r>
              <a:rPr lang="en-US" altLang="zh-TW" sz="5400" dirty="0" smtClean="0">
                <a:latin typeface="+mj-ea"/>
                <a:ea typeface="文鼎新藝體" panose="02010609010101010101" pitchFamily="49" charset="-120"/>
              </a:rPr>
              <a:t/>
            </a:r>
            <a:br>
              <a:rPr lang="en-US" altLang="zh-TW" sz="5400" dirty="0" smtClean="0">
                <a:latin typeface="+mj-ea"/>
                <a:ea typeface="文鼎新藝體" panose="02010609010101010101" pitchFamily="49" charset="-120"/>
              </a:rPr>
            </a:br>
            <a:r>
              <a:rPr lang="zh-TW" altLang="en-US" sz="5400" dirty="0" smtClean="0">
                <a:latin typeface="+mj-ea"/>
                <a:ea typeface="文鼎新藝體" panose="02010609010101010101" pitchFamily="49" charset="-120"/>
              </a:rPr>
              <a:t>防</a:t>
            </a:r>
            <a:r>
              <a:rPr lang="zh-TW" altLang="en-US" sz="5400" dirty="0">
                <a:latin typeface="+mj-ea"/>
                <a:ea typeface="文鼎新藝體" panose="02010609010101010101" pitchFamily="49" charset="-120"/>
              </a:rPr>
              <a:t>制</a:t>
            </a:r>
            <a:r>
              <a:rPr lang="en-US" altLang="zh-TW" sz="5400" dirty="0" smtClean="0">
                <a:latin typeface="+mj-ea"/>
                <a:ea typeface="文鼎新藝體" panose="02010609010101010101" pitchFamily="49" charset="-120"/>
              </a:rPr>
              <a:t/>
            </a:r>
            <a:br>
              <a:rPr lang="en-US" altLang="zh-TW" sz="5400" dirty="0" smtClean="0">
                <a:latin typeface="+mj-ea"/>
                <a:ea typeface="文鼎新藝體" panose="02010609010101010101" pitchFamily="49" charset="-120"/>
              </a:rPr>
            </a:br>
            <a:r>
              <a:rPr lang="zh-TW" altLang="en-US" sz="5400" dirty="0" smtClean="0">
                <a:latin typeface="+mj-ea"/>
                <a:ea typeface="文鼎新藝體" panose="02010609010101010101" pitchFamily="49" charset="-120"/>
              </a:rPr>
              <a:t>宣導</a:t>
            </a:r>
            <a:endParaRPr lang="zh-TW" altLang="en-US" sz="5400" dirty="0">
              <a:latin typeface="+mj-ea"/>
              <a:ea typeface="文鼎新藝體" panose="02010609010101010101" pitchFamily="49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6166" y="0"/>
            <a:ext cx="96558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54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2978" y="355198"/>
            <a:ext cx="1714947" cy="2990334"/>
          </a:xfrm>
        </p:spPr>
        <p:txBody>
          <a:bodyPr>
            <a:noAutofit/>
          </a:bodyPr>
          <a:lstStyle/>
          <a:p>
            <a:r>
              <a:rPr lang="zh-TW" altLang="en-US" sz="6600" dirty="0">
                <a:latin typeface="微軟正黑體" panose="020B0604030504040204" pitchFamily="34" charset="-120"/>
                <a:ea typeface="文鼎新藝體" panose="02010609010101010101" pitchFamily="49" charset="-120"/>
              </a:rPr>
              <a:t>★</a:t>
            </a:r>
            <a:r>
              <a:rPr lang="zh-TW" altLang="en-US" sz="6600" dirty="0" smtClean="0">
                <a:latin typeface="ＤＦ中太楷書体" panose="02010609010101010101" pitchFamily="1" charset="-128"/>
                <a:ea typeface="文鼎新藝體" panose="02010609010101010101" pitchFamily="49" charset="-120"/>
              </a:rPr>
              <a:t>反詐騙</a:t>
            </a:r>
            <a:r>
              <a:rPr lang="en-US" altLang="zh-TW" sz="6600" dirty="0" smtClean="0">
                <a:latin typeface="ＤＦ中太楷書体" panose="02010609010101010101" pitchFamily="1" charset="-128"/>
                <a:ea typeface="文鼎新藝體" panose="02010609010101010101" pitchFamily="49" charset="-120"/>
              </a:rPr>
              <a:t/>
            </a:r>
            <a:br>
              <a:rPr lang="en-US" altLang="zh-TW" sz="6600" dirty="0" smtClean="0">
                <a:latin typeface="ＤＦ中太楷書体" panose="02010609010101010101" pitchFamily="1" charset="-128"/>
                <a:ea typeface="文鼎新藝體" panose="02010609010101010101" pitchFamily="49" charset="-120"/>
              </a:rPr>
            </a:br>
            <a:r>
              <a:rPr lang="zh-TW" altLang="en-US" sz="6600" dirty="0" smtClean="0">
                <a:latin typeface="ＤＦ中太楷書体" panose="02010609010101010101" pitchFamily="1" charset="-128"/>
                <a:ea typeface="文鼎新藝體" panose="02010609010101010101" pitchFamily="49" charset="-120"/>
              </a:rPr>
              <a:t>宣導</a:t>
            </a:r>
            <a:endParaRPr lang="zh-TW" altLang="en-US" sz="6600" dirty="0">
              <a:latin typeface="ＤＦ中太楷書体" panose="02010609010101010101" pitchFamily="1" charset="-128"/>
              <a:ea typeface="文鼎新藝體" panose="02010609010101010101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924" y="0"/>
            <a:ext cx="9604076" cy="682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54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2978" y="355198"/>
            <a:ext cx="1714947" cy="2990334"/>
          </a:xfrm>
        </p:spPr>
        <p:txBody>
          <a:bodyPr>
            <a:noAutofit/>
          </a:bodyPr>
          <a:lstStyle/>
          <a:p>
            <a:r>
              <a:rPr lang="zh-TW" altLang="en-US" sz="6600" dirty="0">
                <a:latin typeface="微軟正黑體" panose="020B0604030504040204" pitchFamily="34" charset="-120"/>
                <a:ea typeface="文鼎新藝體" panose="02010609010101010101" pitchFamily="49" charset="-120"/>
              </a:rPr>
              <a:t>★</a:t>
            </a:r>
            <a:r>
              <a:rPr lang="zh-TW" altLang="en-US" sz="6600" dirty="0" smtClean="0">
                <a:latin typeface="ＤＦ中太楷書体" panose="02010609010101010101" pitchFamily="1" charset="-128"/>
                <a:ea typeface="文鼎新藝體" panose="02010609010101010101" pitchFamily="49" charset="-120"/>
              </a:rPr>
              <a:t>反詐騙</a:t>
            </a:r>
            <a:r>
              <a:rPr lang="en-US" altLang="zh-TW" sz="6600" dirty="0" smtClean="0">
                <a:latin typeface="ＤＦ中太楷書体" panose="02010609010101010101" pitchFamily="1" charset="-128"/>
                <a:ea typeface="文鼎新藝體" panose="02010609010101010101" pitchFamily="49" charset="-120"/>
              </a:rPr>
              <a:t/>
            </a:r>
            <a:br>
              <a:rPr lang="en-US" altLang="zh-TW" sz="6600" dirty="0" smtClean="0">
                <a:latin typeface="ＤＦ中太楷書体" panose="02010609010101010101" pitchFamily="1" charset="-128"/>
                <a:ea typeface="文鼎新藝體" panose="02010609010101010101" pitchFamily="49" charset="-120"/>
              </a:rPr>
            </a:br>
            <a:r>
              <a:rPr lang="zh-TW" altLang="en-US" sz="6600" dirty="0" smtClean="0">
                <a:latin typeface="ＤＦ中太楷書体" panose="02010609010101010101" pitchFamily="1" charset="-128"/>
                <a:ea typeface="文鼎新藝體" panose="02010609010101010101" pitchFamily="49" charset="-120"/>
              </a:rPr>
              <a:t>宣導</a:t>
            </a:r>
            <a:endParaRPr lang="zh-TW" altLang="en-US" sz="6600" dirty="0">
              <a:latin typeface="ＤＦ中太楷書体" panose="02010609010101010101" pitchFamily="1" charset="-128"/>
              <a:ea typeface="文鼎新藝體" panose="02010609010101010101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826" y="0"/>
            <a:ext cx="9440173" cy="682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43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3137</TotalTime>
  <Words>431</Words>
  <Application>Microsoft Office PowerPoint</Application>
  <PresentationFormat>寬螢幕</PresentationFormat>
  <Paragraphs>68</Paragraphs>
  <Slides>32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42" baseType="lpstr">
      <vt:lpstr>ＤＦ中太楷書体</vt:lpstr>
      <vt:lpstr>文鼎新藝體</vt:lpstr>
      <vt:lpstr>華康雅宋體</vt:lpstr>
      <vt:lpstr>微軟正黑體</vt:lpstr>
      <vt:lpstr>標楷體</vt:lpstr>
      <vt:lpstr>Arial</vt:lpstr>
      <vt:lpstr>Times New Roman</vt:lpstr>
      <vt:lpstr>Trebuchet MS</vt:lpstr>
      <vt:lpstr>Wingdings 3</vt:lpstr>
      <vt:lpstr>多面向</vt:lpstr>
      <vt:lpstr>臺南市麻豆區         國小            寒假生活須知宣導</vt:lpstr>
      <vt:lpstr>假期是另一種學習的開始</vt:lpstr>
      <vt:lpstr>PowerPoint 簡報</vt:lpstr>
      <vt:lpstr>★反毒 宣導</vt:lpstr>
      <vt:lpstr>★ 交通安全宣導</vt:lpstr>
      <vt:lpstr>★ 交通安全宣導</vt:lpstr>
      <vt:lpstr>★登革熱 防制 宣導</vt:lpstr>
      <vt:lpstr>★反詐騙 宣導</vt:lpstr>
      <vt:lpstr>★反詐騙 宣導</vt:lpstr>
      <vt:lpstr>★反詐騙 宣導</vt:lpstr>
      <vt:lpstr>★反詐騙 宣導</vt:lpstr>
      <vt:lpstr>★反詐騙 宣導</vt:lpstr>
      <vt:lpstr>★反詐騙 宣導</vt:lpstr>
      <vt:lpstr>★性平周網路安全宣導</vt:lpstr>
      <vt:lpstr>★性平周網路安全宣導</vt:lpstr>
      <vt:lpstr>★性平周網路安全宣導</vt:lpstr>
      <vt:lpstr>★性知識及愛滋病宣導</vt:lpstr>
      <vt:lpstr>★網路成癮防制宣導</vt:lpstr>
      <vt:lpstr>★人身安全宣導</vt:lpstr>
      <vt:lpstr>★校園安全宣導</vt:lpstr>
      <vt:lpstr>PowerPoint 簡報</vt:lpstr>
      <vt:lpstr>  ★ 一氧 化碳 防範 宣導</vt:lpstr>
      <vt:lpstr>PowerPoint 簡報</vt:lpstr>
      <vt:lpstr>★ 防溺 宣導</vt:lpstr>
      <vt:lpstr>PowerPoint 簡報</vt:lpstr>
      <vt:lpstr>★口腔衛生宣導</vt:lpstr>
      <vt:lpstr>PowerPoint 簡報</vt:lpstr>
      <vt:lpstr>PowerPoint 簡報</vt:lpstr>
      <vt:lpstr>★防火防災 宣導</vt:lpstr>
      <vt:lpstr>★防火防災 宣導</vt:lpstr>
      <vt:lpstr>★防震 宣導</vt:lpstr>
      <vt:lpstr> 看電視不如多看書 打電動不如去打球 喝糖水不如喝開水 出門一定告訴父母 在外一定謹慎小心  祝福大家快樂平安過寒假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kaoru Wang</dc:creator>
  <cp:lastModifiedBy>Microsoft 帳戶</cp:lastModifiedBy>
  <cp:revision>91</cp:revision>
  <dcterms:created xsi:type="dcterms:W3CDTF">2016-09-23T08:23:11Z</dcterms:created>
  <dcterms:modified xsi:type="dcterms:W3CDTF">2025-01-17T01:18:53Z</dcterms:modified>
</cp:coreProperties>
</file>