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807" r:id="rId2"/>
    <p:sldMasterId id="2147488536" r:id="rId3"/>
  </p:sldMasterIdLst>
  <p:notesMasterIdLst>
    <p:notesMasterId r:id="rId56"/>
  </p:notesMasterIdLst>
  <p:handoutMasterIdLst>
    <p:handoutMasterId r:id="rId57"/>
  </p:handoutMasterIdLst>
  <p:sldIdLst>
    <p:sldId id="1005" r:id="rId4"/>
    <p:sldId id="1006" r:id="rId5"/>
    <p:sldId id="1007" r:id="rId6"/>
    <p:sldId id="1008" r:id="rId7"/>
    <p:sldId id="1009" r:id="rId8"/>
    <p:sldId id="794" r:id="rId9"/>
    <p:sldId id="1010" r:id="rId10"/>
    <p:sldId id="807" r:id="rId11"/>
    <p:sldId id="809" r:id="rId12"/>
    <p:sldId id="1011" r:id="rId13"/>
    <p:sldId id="812" r:id="rId14"/>
    <p:sldId id="813" r:id="rId15"/>
    <p:sldId id="814" r:id="rId16"/>
    <p:sldId id="815" r:id="rId17"/>
    <p:sldId id="821" r:id="rId18"/>
    <p:sldId id="816" r:id="rId19"/>
    <p:sldId id="817" r:id="rId20"/>
    <p:sldId id="819" r:id="rId21"/>
    <p:sldId id="904" r:id="rId22"/>
    <p:sldId id="825" r:id="rId23"/>
    <p:sldId id="1012" r:id="rId24"/>
    <p:sldId id="829" r:id="rId25"/>
    <p:sldId id="1013" r:id="rId26"/>
    <p:sldId id="1014" r:id="rId27"/>
    <p:sldId id="835" r:id="rId28"/>
    <p:sldId id="896" r:id="rId29"/>
    <p:sldId id="991" r:id="rId30"/>
    <p:sldId id="897" r:id="rId31"/>
    <p:sldId id="840" r:id="rId32"/>
    <p:sldId id="898" r:id="rId33"/>
    <p:sldId id="842" r:id="rId34"/>
    <p:sldId id="992" r:id="rId35"/>
    <p:sldId id="993" r:id="rId36"/>
    <p:sldId id="994" r:id="rId37"/>
    <p:sldId id="995" r:id="rId38"/>
    <p:sldId id="844" r:id="rId39"/>
    <p:sldId id="845" r:id="rId40"/>
    <p:sldId id="996" r:id="rId41"/>
    <p:sldId id="849" r:id="rId42"/>
    <p:sldId id="851" r:id="rId43"/>
    <p:sldId id="852" r:id="rId44"/>
    <p:sldId id="853" r:id="rId45"/>
    <p:sldId id="907" r:id="rId46"/>
    <p:sldId id="1015" r:id="rId47"/>
    <p:sldId id="1016" r:id="rId48"/>
    <p:sldId id="1017" r:id="rId49"/>
    <p:sldId id="1018" r:id="rId50"/>
    <p:sldId id="1019" r:id="rId51"/>
    <p:sldId id="1020" r:id="rId52"/>
    <p:sldId id="1021" r:id="rId53"/>
    <p:sldId id="1022" r:id="rId54"/>
    <p:sldId id="1023" r:id="rId55"/>
  </p:sldIdLst>
  <p:sldSz cx="12192000" cy="6858000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9FF"/>
    <a:srgbClr val="00FF00"/>
    <a:srgbClr val="E78712"/>
    <a:srgbClr val="FAEDE7"/>
    <a:srgbClr val="F6D9CC"/>
    <a:srgbClr val="3D79C2"/>
    <a:srgbClr val="366CAC"/>
    <a:srgbClr val="4181CD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677" autoAdjust="0"/>
    <p:restoredTop sz="84797" autoAdjust="0"/>
  </p:normalViewPr>
  <p:slideViewPr>
    <p:cSldViewPr snapToGrid="0">
      <p:cViewPr varScale="1">
        <p:scale>
          <a:sx n="97" d="100"/>
          <a:sy n="97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E3625-5FAD-4E63-8783-043FC6B981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EDB91D9-B9E1-4C0E-B08E-ED944D0E82AA}">
      <dgm:prSet phldrT="[文字]"/>
      <dgm:spPr/>
      <dgm:t>
        <a:bodyPr/>
        <a:lstStyle/>
        <a:p>
          <a:r>
            <a:rPr lang="zh-TW" altLang="en-US" dirty="0" smtClean="0"/>
            <a:t>普通高中</a:t>
          </a:r>
          <a:endParaRPr lang="zh-TW" altLang="en-US" dirty="0"/>
        </a:p>
      </dgm:t>
    </dgm:pt>
    <dgm:pt modelId="{BA38874B-585D-40F5-904C-CB19925E08B1}" type="parTrans" cxnId="{B58A1CE0-CE0B-4307-8B26-950965684DA8}">
      <dgm:prSet/>
      <dgm:spPr/>
      <dgm:t>
        <a:bodyPr/>
        <a:lstStyle/>
        <a:p>
          <a:endParaRPr lang="zh-TW" altLang="en-US"/>
        </a:p>
      </dgm:t>
    </dgm:pt>
    <dgm:pt modelId="{48C73581-8CA4-4D8D-9815-1320126D3AB9}" type="sibTrans" cxnId="{B58A1CE0-CE0B-4307-8B26-950965684DA8}">
      <dgm:prSet/>
      <dgm:spPr/>
      <dgm:t>
        <a:bodyPr/>
        <a:lstStyle/>
        <a:p>
          <a:endParaRPr lang="zh-TW" altLang="en-US"/>
        </a:p>
      </dgm:t>
    </dgm:pt>
    <dgm:pt modelId="{77EB3A43-A6A7-48A0-B4CB-AA1D05200F2E}">
      <dgm:prSet phldrT="[文字]"/>
      <dgm:spPr/>
      <dgm:t>
        <a:bodyPr/>
        <a:lstStyle/>
        <a:p>
          <a:r>
            <a:rPr lang="zh-TW" altLang="en-US" dirty="0" smtClean="0"/>
            <a:t>免試入學</a:t>
          </a:r>
          <a:endParaRPr lang="zh-TW" altLang="en-US" dirty="0"/>
        </a:p>
      </dgm:t>
    </dgm:pt>
    <dgm:pt modelId="{4F4C8B20-51D2-42CD-BFA3-9A59D8CBDD25}" type="parTrans" cxnId="{A19F2967-68EC-4FAE-B467-93271D1A0538}">
      <dgm:prSet/>
      <dgm:spPr/>
      <dgm:t>
        <a:bodyPr/>
        <a:lstStyle/>
        <a:p>
          <a:endParaRPr lang="zh-TW" altLang="en-US"/>
        </a:p>
      </dgm:t>
    </dgm:pt>
    <dgm:pt modelId="{987D23B4-BA37-4144-B920-118D46153E59}" type="sibTrans" cxnId="{A19F2967-68EC-4FAE-B467-93271D1A0538}">
      <dgm:prSet/>
      <dgm:spPr/>
      <dgm:t>
        <a:bodyPr/>
        <a:lstStyle/>
        <a:p>
          <a:endParaRPr lang="zh-TW" altLang="en-US"/>
        </a:p>
      </dgm:t>
    </dgm:pt>
    <dgm:pt modelId="{DF4F73A6-53B8-49A8-9198-AA5C41A691E7}">
      <dgm:prSet phldrT="[文字]"/>
      <dgm:spPr/>
      <dgm:t>
        <a:bodyPr/>
        <a:lstStyle/>
        <a:p>
          <a:r>
            <a:rPr lang="zh-TW" altLang="en-US" dirty="0" smtClean="0"/>
            <a:t>特色招生</a:t>
          </a:r>
          <a:r>
            <a:rPr lang="en-US" altLang="zh-TW" dirty="0" smtClean="0"/>
            <a:t>(</a:t>
          </a:r>
          <a:r>
            <a:rPr lang="zh-TW" altLang="en-US" dirty="0" smtClean="0"/>
            <a:t>考試分發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DE938286-BBCD-4898-BE07-941E8016928A}" type="parTrans" cxnId="{234FEE00-B02D-40D2-A896-0DF5125C72EF}">
      <dgm:prSet/>
      <dgm:spPr/>
      <dgm:t>
        <a:bodyPr/>
        <a:lstStyle/>
        <a:p>
          <a:endParaRPr lang="zh-TW" altLang="en-US"/>
        </a:p>
      </dgm:t>
    </dgm:pt>
    <dgm:pt modelId="{39C49984-4793-4B3B-AFE3-BDCAD9302B23}" type="sibTrans" cxnId="{234FEE00-B02D-40D2-A896-0DF5125C72EF}">
      <dgm:prSet/>
      <dgm:spPr/>
      <dgm:t>
        <a:bodyPr/>
        <a:lstStyle/>
        <a:p>
          <a:endParaRPr lang="zh-TW" altLang="en-US"/>
        </a:p>
      </dgm:t>
    </dgm:pt>
    <dgm:pt modelId="{F6E29F84-BA21-4635-AD83-9F66D0DF51BE}" type="pres">
      <dgm:prSet presAssocID="{510E3625-5FAD-4E63-8783-043FC6B981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FB1254F-0E45-4908-90B1-107C4ECFB9CE}" type="pres">
      <dgm:prSet presAssocID="{5EDB91D9-B9E1-4C0E-B08E-ED944D0E82AA}" presName="root1" presStyleCnt="0"/>
      <dgm:spPr/>
    </dgm:pt>
    <dgm:pt modelId="{54A691FF-C2D0-4C04-9A82-7821AEE40F86}" type="pres">
      <dgm:prSet presAssocID="{5EDB91D9-B9E1-4C0E-B08E-ED944D0E82AA}" presName="LevelOneTextNode" presStyleLbl="node0" presStyleIdx="0" presStyleCnt="1" custAng="5400000" custScaleY="65336" custLinFactX="-34441" custLinFactNeighborX="-100000" custLinFactNeighborY="5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C0B382E-739E-4E8C-8F8B-075B6E096A45}" type="pres">
      <dgm:prSet presAssocID="{5EDB91D9-B9E1-4C0E-B08E-ED944D0E82AA}" presName="level2hierChild" presStyleCnt="0"/>
      <dgm:spPr/>
    </dgm:pt>
    <dgm:pt modelId="{6C79BBAC-F079-444A-9D58-22D34C924DA8}" type="pres">
      <dgm:prSet presAssocID="{4F4C8B20-51D2-42CD-BFA3-9A59D8CBDD25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03C11FAF-2B0D-4FE2-AEB0-95233FB8F318}" type="pres">
      <dgm:prSet presAssocID="{4F4C8B20-51D2-42CD-BFA3-9A59D8CBDD25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EE7F0FEB-D7CB-4C00-91F2-62502475BBAF}" type="pres">
      <dgm:prSet presAssocID="{77EB3A43-A6A7-48A0-B4CB-AA1D05200F2E}" presName="root2" presStyleCnt="0"/>
      <dgm:spPr/>
    </dgm:pt>
    <dgm:pt modelId="{CE411765-1D71-476F-80CE-9DE7A98C849A}" type="pres">
      <dgm:prSet presAssocID="{77EB3A43-A6A7-48A0-B4CB-AA1D05200F2E}" presName="LevelTwoTextNode" presStyleLbl="node2" presStyleIdx="0" presStyleCnt="2" custScaleX="128113" custLinFactNeighborX="398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A68BD5C-10EF-41C8-8B6E-85D7622DFBE4}" type="pres">
      <dgm:prSet presAssocID="{77EB3A43-A6A7-48A0-B4CB-AA1D05200F2E}" presName="level3hierChild" presStyleCnt="0"/>
      <dgm:spPr/>
    </dgm:pt>
    <dgm:pt modelId="{96FD42EF-1BB8-418E-BC83-3CF55984E24E}" type="pres">
      <dgm:prSet presAssocID="{DE938286-BBCD-4898-BE07-941E8016928A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EBC2ACAD-7BEB-4F1B-90A1-388ADF4894A0}" type="pres">
      <dgm:prSet presAssocID="{DE938286-BBCD-4898-BE07-941E8016928A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A44B8E9B-AD72-4D52-8C7F-ABCA48E03900}" type="pres">
      <dgm:prSet presAssocID="{DF4F73A6-53B8-49A8-9198-AA5C41A691E7}" presName="root2" presStyleCnt="0"/>
      <dgm:spPr/>
    </dgm:pt>
    <dgm:pt modelId="{9BFDD7F2-B411-430C-A5B2-4A407CB2218A}" type="pres">
      <dgm:prSet presAssocID="{DF4F73A6-53B8-49A8-9198-AA5C41A691E7}" presName="LevelTwoTextNode" presStyleLbl="node2" presStyleIdx="1" presStyleCnt="2" custScaleX="128113" custLinFactNeighborX="398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B941FA-F633-41DD-87DB-8350A22D261F}" type="pres">
      <dgm:prSet presAssocID="{DF4F73A6-53B8-49A8-9198-AA5C41A691E7}" presName="level3hierChild" presStyleCnt="0"/>
      <dgm:spPr/>
    </dgm:pt>
  </dgm:ptLst>
  <dgm:cxnLst>
    <dgm:cxn modelId="{D073CF47-AED0-4FB4-BAD7-8C75AE5A543F}" type="presOf" srcId="{DE938286-BBCD-4898-BE07-941E8016928A}" destId="{EBC2ACAD-7BEB-4F1B-90A1-388ADF4894A0}" srcOrd="1" destOrd="0" presId="urn:microsoft.com/office/officeart/2008/layout/HorizontalMultiLevelHierarchy"/>
    <dgm:cxn modelId="{B58A1CE0-CE0B-4307-8B26-950965684DA8}" srcId="{510E3625-5FAD-4E63-8783-043FC6B981DE}" destId="{5EDB91D9-B9E1-4C0E-B08E-ED944D0E82AA}" srcOrd="0" destOrd="0" parTransId="{BA38874B-585D-40F5-904C-CB19925E08B1}" sibTransId="{48C73581-8CA4-4D8D-9815-1320126D3AB9}"/>
    <dgm:cxn modelId="{3741D431-FD87-458B-9320-F4D18921AB87}" type="presOf" srcId="{510E3625-5FAD-4E63-8783-043FC6B981DE}" destId="{F6E29F84-BA21-4635-AD83-9F66D0DF51BE}" srcOrd="0" destOrd="0" presId="urn:microsoft.com/office/officeart/2008/layout/HorizontalMultiLevelHierarchy"/>
    <dgm:cxn modelId="{6977B608-1A9B-4D28-968A-08BF2B7418DE}" type="presOf" srcId="{77EB3A43-A6A7-48A0-B4CB-AA1D05200F2E}" destId="{CE411765-1D71-476F-80CE-9DE7A98C849A}" srcOrd="0" destOrd="0" presId="urn:microsoft.com/office/officeart/2008/layout/HorizontalMultiLevelHierarchy"/>
    <dgm:cxn modelId="{32247DB0-7428-49E5-8B6A-C34EAA8E2D5E}" type="presOf" srcId="{4F4C8B20-51D2-42CD-BFA3-9A59D8CBDD25}" destId="{03C11FAF-2B0D-4FE2-AEB0-95233FB8F318}" srcOrd="1" destOrd="0" presId="urn:microsoft.com/office/officeart/2008/layout/HorizontalMultiLevelHierarchy"/>
    <dgm:cxn modelId="{A19F2967-68EC-4FAE-B467-93271D1A0538}" srcId="{5EDB91D9-B9E1-4C0E-B08E-ED944D0E82AA}" destId="{77EB3A43-A6A7-48A0-B4CB-AA1D05200F2E}" srcOrd="0" destOrd="0" parTransId="{4F4C8B20-51D2-42CD-BFA3-9A59D8CBDD25}" sibTransId="{987D23B4-BA37-4144-B920-118D46153E59}"/>
    <dgm:cxn modelId="{A94352E6-272F-4B90-9B8A-A413E25FA257}" type="presOf" srcId="{4F4C8B20-51D2-42CD-BFA3-9A59D8CBDD25}" destId="{6C79BBAC-F079-444A-9D58-22D34C924DA8}" srcOrd="0" destOrd="0" presId="urn:microsoft.com/office/officeart/2008/layout/HorizontalMultiLevelHierarchy"/>
    <dgm:cxn modelId="{92BC5E66-7596-4B1D-8DCD-2F52F8614E94}" type="presOf" srcId="{DF4F73A6-53B8-49A8-9198-AA5C41A691E7}" destId="{9BFDD7F2-B411-430C-A5B2-4A407CB2218A}" srcOrd="0" destOrd="0" presId="urn:microsoft.com/office/officeart/2008/layout/HorizontalMultiLevelHierarchy"/>
    <dgm:cxn modelId="{2E764735-0E3C-468A-90A7-14ADF9AF6526}" type="presOf" srcId="{DE938286-BBCD-4898-BE07-941E8016928A}" destId="{96FD42EF-1BB8-418E-BC83-3CF55984E24E}" srcOrd="0" destOrd="0" presId="urn:microsoft.com/office/officeart/2008/layout/HorizontalMultiLevelHierarchy"/>
    <dgm:cxn modelId="{22743D02-E2AC-44CD-86B2-94F9F1163FB7}" type="presOf" srcId="{5EDB91D9-B9E1-4C0E-B08E-ED944D0E82AA}" destId="{54A691FF-C2D0-4C04-9A82-7821AEE40F86}" srcOrd="0" destOrd="0" presId="urn:microsoft.com/office/officeart/2008/layout/HorizontalMultiLevelHierarchy"/>
    <dgm:cxn modelId="{234FEE00-B02D-40D2-A896-0DF5125C72EF}" srcId="{5EDB91D9-B9E1-4C0E-B08E-ED944D0E82AA}" destId="{DF4F73A6-53B8-49A8-9198-AA5C41A691E7}" srcOrd="1" destOrd="0" parTransId="{DE938286-BBCD-4898-BE07-941E8016928A}" sibTransId="{39C49984-4793-4B3B-AFE3-BDCAD9302B23}"/>
    <dgm:cxn modelId="{41C7986D-8C70-4C09-BD2A-35850273FEE7}" type="presParOf" srcId="{F6E29F84-BA21-4635-AD83-9F66D0DF51BE}" destId="{AFB1254F-0E45-4908-90B1-107C4ECFB9CE}" srcOrd="0" destOrd="0" presId="urn:microsoft.com/office/officeart/2008/layout/HorizontalMultiLevelHierarchy"/>
    <dgm:cxn modelId="{548F1E8A-C2AE-4464-BB16-2A84105439DE}" type="presParOf" srcId="{AFB1254F-0E45-4908-90B1-107C4ECFB9CE}" destId="{54A691FF-C2D0-4C04-9A82-7821AEE40F86}" srcOrd="0" destOrd="0" presId="urn:microsoft.com/office/officeart/2008/layout/HorizontalMultiLevelHierarchy"/>
    <dgm:cxn modelId="{3A4A1BFD-1721-4840-818C-292BADCA4240}" type="presParOf" srcId="{AFB1254F-0E45-4908-90B1-107C4ECFB9CE}" destId="{FC0B382E-739E-4E8C-8F8B-075B6E096A45}" srcOrd="1" destOrd="0" presId="urn:microsoft.com/office/officeart/2008/layout/HorizontalMultiLevelHierarchy"/>
    <dgm:cxn modelId="{E9BCDB57-8524-4E90-B600-718D84C9AFBB}" type="presParOf" srcId="{FC0B382E-739E-4E8C-8F8B-075B6E096A45}" destId="{6C79BBAC-F079-444A-9D58-22D34C924DA8}" srcOrd="0" destOrd="0" presId="urn:microsoft.com/office/officeart/2008/layout/HorizontalMultiLevelHierarchy"/>
    <dgm:cxn modelId="{F8D03B5B-ACD7-4D99-894B-33981304E82E}" type="presParOf" srcId="{6C79BBAC-F079-444A-9D58-22D34C924DA8}" destId="{03C11FAF-2B0D-4FE2-AEB0-95233FB8F318}" srcOrd="0" destOrd="0" presId="urn:microsoft.com/office/officeart/2008/layout/HorizontalMultiLevelHierarchy"/>
    <dgm:cxn modelId="{B65F7148-9D09-446E-9A9B-81141CF0624E}" type="presParOf" srcId="{FC0B382E-739E-4E8C-8F8B-075B6E096A45}" destId="{EE7F0FEB-D7CB-4C00-91F2-62502475BBAF}" srcOrd="1" destOrd="0" presId="urn:microsoft.com/office/officeart/2008/layout/HorizontalMultiLevelHierarchy"/>
    <dgm:cxn modelId="{0A59483D-3F15-4D60-AEB8-F14447807DE7}" type="presParOf" srcId="{EE7F0FEB-D7CB-4C00-91F2-62502475BBAF}" destId="{CE411765-1D71-476F-80CE-9DE7A98C849A}" srcOrd="0" destOrd="0" presId="urn:microsoft.com/office/officeart/2008/layout/HorizontalMultiLevelHierarchy"/>
    <dgm:cxn modelId="{2ACF8965-8FE5-4437-9753-45087B6BCDBA}" type="presParOf" srcId="{EE7F0FEB-D7CB-4C00-91F2-62502475BBAF}" destId="{BA68BD5C-10EF-41C8-8B6E-85D7622DFBE4}" srcOrd="1" destOrd="0" presId="urn:microsoft.com/office/officeart/2008/layout/HorizontalMultiLevelHierarchy"/>
    <dgm:cxn modelId="{924553BC-7829-485F-BF94-7725C8A47E7D}" type="presParOf" srcId="{FC0B382E-739E-4E8C-8F8B-075B6E096A45}" destId="{96FD42EF-1BB8-418E-BC83-3CF55984E24E}" srcOrd="2" destOrd="0" presId="urn:microsoft.com/office/officeart/2008/layout/HorizontalMultiLevelHierarchy"/>
    <dgm:cxn modelId="{63C472A8-677B-49FC-BCE0-65E255138D7D}" type="presParOf" srcId="{96FD42EF-1BB8-418E-BC83-3CF55984E24E}" destId="{EBC2ACAD-7BEB-4F1B-90A1-388ADF4894A0}" srcOrd="0" destOrd="0" presId="urn:microsoft.com/office/officeart/2008/layout/HorizontalMultiLevelHierarchy"/>
    <dgm:cxn modelId="{9ABBA296-C6E7-4D1A-B259-9F7EEF706011}" type="presParOf" srcId="{FC0B382E-739E-4E8C-8F8B-075B6E096A45}" destId="{A44B8E9B-AD72-4D52-8C7F-ABCA48E03900}" srcOrd="3" destOrd="0" presId="urn:microsoft.com/office/officeart/2008/layout/HorizontalMultiLevelHierarchy"/>
    <dgm:cxn modelId="{89669024-733D-41D3-AE85-3994DC397AD8}" type="presParOf" srcId="{A44B8E9B-AD72-4D52-8C7F-ABCA48E03900}" destId="{9BFDD7F2-B411-430C-A5B2-4A407CB2218A}" srcOrd="0" destOrd="0" presId="urn:microsoft.com/office/officeart/2008/layout/HorizontalMultiLevelHierarchy"/>
    <dgm:cxn modelId="{11950E51-9A8E-4FF0-B0FC-055617C97B8B}" type="presParOf" srcId="{A44B8E9B-AD72-4D52-8C7F-ABCA48E03900}" destId="{6EB941FA-F633-41DD-87DB-8350A22D26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E3625-5FAD-4E63-8783-043FC6B981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EDB91D9-B9E1-4C0E-B08E-ED944D0E82AA}">
      <dgm:prSet phldrT="[文字]"/>
      <dgm:spPr/>
      <dgm:t>
        <a:bodyPr/>
        <a:lstStyle/>
        <a:p>
          <a:r>
            <a:rPr lang="zh-TW" altLang="en-US" dirty="0" smtClean="0"/>
            <a:t>高職</a:t>
          </a:r>
          <a:endParaRPr lang="zh-TW" altLang="en-US" dirty="0"/>
        </a:p>
      </dgm:t>
    </dgm:pt>
    <dgm:pt modelId="{BA38874B-585D-40F5-904C-CB19925E08B1}" type="parTrans" cxnId="{B58A1CE0-CE0B-4307-8B26-950965684DA8}">
      <dgm:prSet/>
      <dgm:spPr/>
      <dgm:t>
        <a:bodyPr/>
        <a:lstStyle/>
        <a:p>
          <a:endParaRPr lang="zh-TW" altLang="en-US"/>
        </a:p>
      </dgm:t>
    </dgm:pt>
    <dgm:pt modelId="{48C73581-8CA4-4D8D-9815-1320126D3AB9}" type="sibTrans" cxnId="{B58A1CE0-CE0B-4307-8B26-950965684DA8}">
      <dgm:prSet/>
      <dgm:spPr/>
      <dgm:t>
        <a:bodyPr/>
        <a:lstStyle/>
        <a:p>
          <a:endParaRPr lang="zh-TW" altLang="en-US"/>
        </a:p>
      </dgm:t>
    </dgm:pt>
    <dgm:pt modelId="{9301B384-1F30-4213-AAAE-489DE5DE9BA5}">
      <dgm:prSet phldrT="[文字]"/>
      <dgm:spPr/>
      <dgm:t>
        <a:bodyPr/>
        <a:lstStyle/>
        <a:p>
          <a:r>
            <a:rPr lang="zh-TW" altLang="en-US" dirty="0" smtClean="0"/>
            <a:t>特色招生</a:t>
          </a:r>
          <a:r>
            <a:rPr lang="en-US" altLang="zh-TW" dirty="0" smtClean="0"/>
            <a:t>(</a:t>
          </a:r>
          <a:r>
            <a:rPr lang="zh-TW" altLang="en-US" dirty="0" smtClean="0"/>
            <a:t>專業群科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9ECAD310-F9DA-4AC4-8131-7458B75F7259}" type="parTrans" cxnId="{A7A50B6D-0380-4B5A-B2BB-60D7F9964B1D}">
      <dgm:prSet/>
      <dgm:spPr/>
      <dgm:t>
        <a:bodyPr/>
        <a:lstStyle/>
        <a:p>
          <a:endParaRPr lang="zh-TW" altLang="en-US"/>
        </a:p>
      </dgm:t>
    </dgm:pt>
    <dgm:pt modelId="{9CA0F60C-BDF3-4CF5-B440-47E7B7D5D39C}" type="sibTrans" cxnId="{A7A50B6D-0380-4B5A-B2BB-60D7F9964B1D}">
      <dgm:prSet/>
      <dgm:spPr/>
      <dgm:t>
        <a:bodyPr/>
        <a:lstStyle/>
        <a:p>
          <a:endParaRPr lang="zh-TW" altLang="en-US"/>
        </a:p>
      </dgm:t>
    </dgm:pt>
    <dgm:pt modelId="{77EB3A43-A6A7-48A0-B4CB-AA1D05200F2E}">
      <dgm:prSet phldrT="[文字]"/>
      <dgm:spPr/>
      <dgm:t>
        <a:bodyPr/>
        <a:lstStyle/>
        <a:p>
          <a:r>
            <a:rPr lang="zh-TW" altLang="en-US" dirty="0" smtClean="0"/>
            <a:t>實用技能班</a:t>
          </a:r>
          <a:endParaRPr lang="zh-TW" altLang="en-US" dirty="0"/>
        </a:p>
      </dgm:t>
    </dgm:pt>
    <dgm:pt modelId="{4F4C8B20-51D2-42CD-BFA3-9A59D8CBDD25}" type="parTrans" cxnId="{A19F2967-68EC-4FAE-B467-93271D1A0538}">
      <dgm:prSet/>
      <dgm:spPr/>
      <dgm:t>
        <a:bodyPr/>
        <a:lstStyle/>
        <a:p>
          <a:endParaRPr lang="zh-TW" altLang="en-US"/>
        </a:p>
      </dgm:t>
    </dgm:pt>
    <dgm:pt modelId="{987D23B4-BA37-4144-B920-118D46153E59}" type="sibTrans" cxnId="{A19F2967-68EC-4FAE-B467-93271D1A0538}">
      <dgm:prSet/>
      <dgm:spPr/>
      <dgm:t>
        <a:bodyPr/>
        <a:lstStyle/>
        <a:p>
          <a:endParaRPr lang="zh-TW" altLang="en-US"/>
        </a:p>
      </dgm:t>
    </dgm:pt>
    <dgm:pt modelId="{DF4F73A6-53B8-49A8-9198-AA5C41A691E7}">
      <dgm:prSet phldrT="[文字]"/>
      <dgm:spPr/>
      <dgm:t>
        <a:bodyPr/>
        <a:lstStyle/>
        <a:p>
          <a:r>
            <a:rPr lang="zh-TW" altLang="en-US" dirty="0" smtClean="0"/>
            <a:t>技優甄審</a:t>
          </a:r>
          <a:endParaRPr lang="zh-TW" altLang="en-US" dirty="0"/>
        </a:p>
      </dgm:t>
    </dgm:pt>
    <dgm:pt modelId="{DE938286-BBCD-4898-BE07-941E8016928A}" type="parTrans" cxnId="{234FEE00-B02D-40D2-A896-0DF5125C72EF}">
      <dgm:prSet/>
      <dgm:spPr/>
      <dgm:t>
        <a:bodyPr/>
        <a:lstStyle/>
        <a:p>
          <a:endParaRPr lang="zh-TW" altLang="en-US"/>
        </a:p>
      </dgm:t>
    </dgm:pt>
    <dgm:pt modelId="{39C49984-4793-4B3B-AFE3-BDCAD9302B23}" type="sibTrans" cxnId="{234FEE00-B02D-40D2-A896-0DF5125C72EF}">
      <dgm:prSet/>
      <dgm:spPr/>
      <dgm:t>
        <a:bodyPr/>
        <a:lstStyle/>
        <a:p>
          <a:endParaRPr lang="zh-TW" altLang="en-US"/>
        </a:p>
      </dgm:t>
    </dgm:pt>
    <dgm:pt modelId="{CAD5B8D2-C3F5-4A55-8703-75573BE6FBFF}">
      <dgm:prSet phldrT="[文字]"/>
      <dgm:spPr/>
      <dgm:t>
        <a:bodyPr/>
        <a:lstStyle/>
        <a:p>
          <a:r>
            <a:rPr lang="zh-TW" altLang="en-US" dirty="0" smtClean="0"/>
            <a:t>免試入學</a:t>
          </a:r>
          <a:endParaRPr lang="zh-TW" altLang="en-US" dirty="0"/>
        </a:p>
      </dgm:t>
    </dgm:pt>
    <dgm:pt modelId="{9EA3AD88-8DFE-4761-9B9E-C9F2A267C436}" type="parTrans" cxnId="{E4274D4B-BC28-4B59-AB31-7604FC7B1AE1}">
      <dgm:prSet/>
      <dgm:spPr/>
      <dgm:t>
        <a:bodyPr/>
        <a:lstStyle/>
        <a:p>
          <a:endParaRPr lang="zh-TW" altLang="en-US"/>
        </a:p>
      </dgm:t>
    </dgm:pt>
    <dgm:pt modelId="{0AC8A0C7-3432-453E-97A1-7CB8BF3E92F3}" type="sibTrans" cxnId="{E4274D4B-BC28-4B59-AB31-7604FC7B1AE1}">
      <dgm:prSet/>
      <dgm:spPr/>
      <dgm:t>
        <a:bodyPr/>
        <a:lstStyle/>
        <a:p>
          <a:endParaRPr lang="zh-TW" altLang="en-US"/>
        </a:p>
      </dgm:t>
    </dgm:pt>
    <dgm:pt modelId="{F6E29F84-BA21-4635-AD83-9F66D0DF51BE}" type="pres">
      <dgm:prSet presAssocID="{510E3625-5FAD-4E63-8783-043FC6B981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FB1254F-0E45-4908-90B1-107C4ECFB9CE}" type="pres">
      <dgm:prSet presAssocID="{5EDB91D9-B9E1-4C0E-B08E-ED944D0E82AA}" presName="root1" presStyleCnt="0"/>
      <dgm:spPr/>
    </dgm:pt>
    <dgm:pt modelId="{54A691FF-C2D0-4C04-9A82-7821AEE40F86}" type="pres">
      <dgm:prSet presAssocID="{5EDB91D9-B9E1-4C0E-B08E-ED944D0E82AA}" presName="LevelOneTextNode" presStyleLbl="node0" presStyleIdx="0" presStyleCnt="1" custAng="5400000" custScaleY="65336" custLinFactX="-34441" custLinFactNeighborX="-100000" custLinFactNeighborY="5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C0B382E-739E-4E8C-8F8B-075B6E096A45}" type="pres">
      <dgm:prSet presAssocID="{5EDB91D9-B9E1-4C0E-B08E-ED944D0E82AA}" presName="level2hierChild" presStyleCnt="0"/>
      <dgm:spPr/>
    </dgm:pt>
    <dgm:pt modelId="{2FF7E122-1708-416B-A349-37490DA21105}" type="pres">
      <dgm:prSet presAssocID="{9ECAD310-F9DA-4AC4-8131-7458B75F7259}" presName="conn2-1" presStyleLbl="parChTrans1D2" presStyleIdx="0" presStyleCnt="4"/>
      <dgm:spPr/>
      <dgm:t>
        <a:bodyPr/>
        <a:lstStyle/>
        <a:p>
          <a:endParaRPr lang="zh-TW" altLang="en-US"/>
        </a:p>
      </dgm:t>
    </dgm:pt>
    <dgm:pt modelId="{C1471463-F326-4F4D-B236-C034E4EC5EEA}" type="pres">
      <dgm:prSet presAssocID="{9ECAD310-F9DA-4AC4-8131-7458B75F7259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70FB6C22-8902-4928-B471-C583F405A5DC}" type="pres">
      <dgm:prSet presAssocID="{9301B384-1F30-4213-AAAE-489DE5DE9BA5}" presName="root2" presStyleCnt="0"/>
      <dgm:spPr/>
    </dgm:pt>
    <dgm:pt modelId="{67314EDF-1E8E-4C2E-A7E8-960911CD91D1}" type="pres">
      <dgm:prSet presAssocID="{9301B384-1F30-4213-AAAE-489DE5DE9BA5}" presName="LevelTwoTextNode" presStyleLbl="node2" presStyleIdx="0" presStyleCnt="4" custScaleX="128113" custLinFactNeighborX="398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5C9B607-CE98-4966-A727-38193335EB23}" type="pres">
      <dgm:prSet presAssocID="{9301B384-1F30-4213-AAAE-489DE5DE9BA5}" presName="level3hierChild" presStyleCnt="0"/>
      <dgm:spPr/>
    </dgm:pt>
    <dgm:pt modelId="{6C79BBAC-F079-444A-9D58-22D34C924DA8}" type="pres">
      <dgm:prSet presAssocID="{4F4C8B20-51D2-42CD-BFA3-9A59D8CBDD25}" presName="conn2-1" presStyleLbl="parChTrans1D2" presStyleIdx="1" presStyleCnt="4"/>
      <dgm:spPr/>
      <dgm:t>
        <a:bodyPr/>
        <a:lstStyle/>
        <a:p>
          <a:endParaRPr lang="zh-TW" altLang="en-US"/>
        </a:p>
      </dgm:t>
    </dgm:pt>
    <dgm:pt modelId="{03C11FAF-2B0D-4FE2-AEB0-95233FB8F318}" type="pres">
      <dgm:prSet presAssocID="{4F4C8B20-51D2-42CD-BFA3-9A59D8CBDD25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EE7F0FEB-D7CB-4C00-91F2-62502475BBAF}" type="pres">
      <dgm:prSet presAssocID="{77EB3A43-A6A7-48A0-B4CB-AA1D05200F2E}" presName="root2" presStyleCnt="0"/>
      <dgm:spPr/>
    </dgm:pt>
    <dgm:pt modelId="{CE411765-1D71-476F-80CE-9DE7A98C849A}" type="pres">
      <dgm:prSet presAssocID="{77EB3A43-A6A7-48A0-B4CB-AA1D05200F2E}" presName="LevelTwoTextNode" presStyleLbl="node2" presStyleIdx="1" presStyleCnt="4" custScaleX="128113" custLinFactNeighborX="398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A68BD5C-10EF-41C8-8B6E-85D7622DFBE4}" type="pres">
      <dgm:prSet presAssocID="{77EB3A43-A6A7-48A0-B4CB-AA1D05200F2E}" presName="level3hierChild" presStyleCnt="0"/>
      <dgm:spPr/>
    </dgm:pt>
    <dgm:pt modelId="{96FD42EF-1BB8-418E-BC83-3CF55984E24E}" type="pres">
      <dgm:prSet presAssocID="{DE938286-BBCD-4898-BE07-941E8016928A}" presName="conn2-1" presStyleLbl="parChTrans1D2" presStyleIdx="2" presStyleCnt="4"/>
      <dgm:spPr/>
      <dgm:t>
        <a:bodyPr/>
        <a:lstStyle/>
        <a:p>
          <a:endParaRPr lang="zh-TW" altLang="en-US"/>
        </a:p>
      </dgm:t>
    </dgm:pt>
    <dgm:pt modelId="{EBC2ACAD-7BEB-4F1B-90A1-388ADF4894A0}" type="pres">
      <dgm:prSet presAssocID="{DE938286-BBCD-4898-BE07-941E8016928A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A44B8E9B-AD72-4D52-8C7F-ABCA48E03900}" type="pres">
      <dgm:prSet presAssocID="{DF4F73A6-53B8-49A8-9198-AA5C41A691E7}" presName="root2" presStyleCnt="0"/>
      <dgm:spPr/>
    </dgm:pt>
    <dgm:pt modelId="{9BFDD7F2-B411-430C-A5B2-4A407CB2218A}" type="pres">
      <dgm:prSet presAssocID="{DF4F73A6-53B8-49A8-9198-AA5C41A691E7}" presName="LevelTwoTextNode" presStyleLbl="node2" presStyleIdx="2" presStyleCnt="4" custScaleX="128113" custLinFactNeighborX="398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B941FA-F633-41DD-87DB-8350A22D261F}" type="pres">
      <dgm:prSet presAssocID="{DF4F73A6-53B8-49A8-9198-AA5C41A691E7}" presName="level3hierChild" presStyleCnt="0"/>
      <dgm:spPr/>
    </dgm:pt>
    <dgm:pt modelId="{BBAF1DE3-B1DB-4E00-9671-98F6B257F5A6}" type="pres">
      <dgm:prSet presAssocID="{9EA3AD88-8DFE-4761-9B9E-C9F2A267C436}" presName="conn2-1" presStyleLbl="parChTrans1D2" presStyleIdx="3" presStyleCnt="4"/>
      <dgm:spPr/>
      <dgm:t>
        <a:bodyPr/>
        <a:lstStyle/>
        <a:p>
          <a:endParaRPr lang="zh-TW" altLang="en-US"/>
        </a:p>
      </dgm:t>
    </dgm:pt>
    <dgm:pt modelId="{FDDE3C04-3888-4118-A6DA-7C4E2C5F3B39}" type="pres">
      <dgm:prSet presAssocID="{9EA3AD88-8DFE-4761-9B9E-C9F2A267C436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2DFA447C-6F36-46FF-BA30-E18EB5C1ACE9}" type="pres">
      <dgm:prSet presAssocID="{CAD5B8D2-C3F5-4A55-8703-75573BE6FBFF}" presName="root2" presStyleCnt="0"/>
      <dgm:spPr/>
    </dgm:pt>
    <dgm:pt modelId="{FFAF69CC-3EE8-466F-B8C8-F10C58F136F1}" type="pres">
      <dgm:prSet presAssocID="{CAD5B8D2-C3F5-4A55-8703-75573BE6FBFF}" presName="LevelTwoTextNode" presStyleLbl="node2" presStyleIdx="3" presStyleCnt="4" custScaleX="128113" custLinFactNeighborX="398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ECCC546-8FFC-4D74-A7FF-2B8B9823CF26}" type="pres">
      <dgm:prSet presAssocID="{CAD5B8D2-C3F5-4A55-8703-75573BE6FBFF}" presName="level3hierChild" presStyleCnt="0"/>
      <dgm:spPr/>
    </dgm:pt>
  </dgm:ptLst>
  <dgm:cxnLst>
    <dgm:cxn modelId="{234FEE00-B02D-40D2-A896-0DF5125C72EF}" srcId="{5EDB91D9-B9E1-4C0E-B08E-ED944D0E82AA}" destId="{DF4F73A6-53B8-49A8-9198-AA5C41A691E7}" srcOrd="2" destOrd="0" parTransId="{DE938286-BBCD-4898-BE07-941E8016928A}" sibTransId="{39C49984-4793-4B3B-AFE3-BDCAD9302B23}"/>
    <dgm:cxn modelId="{6F0AD3A3-4632-42B1-B6DA-76EF0273EB15}" type="presOf" srcId="{CAD5B8D2-C3F5-4A55-8703-75573BE6FBFF}" destId="{FFAF69CC-3EE8-466F-B8C8-F10C58F136F1}" srcOrd="0" destOrd="0" presId="urn:microsoft.com/office/officeart/2008/layout/HorizontalMultiLevelHierarchy"/>
    <dgm:cxn modelId="{FB6F76DC-4898-452C-A21F-E1AC3A250B6F}" type="presOf" srcId="{9EA3AD88-8DFE-4761-9B9E-C9F2A267C436}" destId="{BBAF1DE3-B1DB-4E00-9671-98F6B257F5A6}" srcOrd="0" destOrd="0" presId="urn:microsoft.com/office/officeart/2008/layout/HorizontalMultiLevelHierarchy"/>
    <dgm:cxn modelId="{45CF1147-F0CB-4750-8325-0FF415CE23EC}" type="presOf" srcId="{9EA3AD88-8DFE-4761-9B9E-C9F2A267C436}" destId="{FDDE3C04-3888-4118-A6DA-7C4E2C5F3B39}" srcOrd="1" destOrd="0" presId="urn:microsoft.com/office/officeart/2008/layout/HorizontalMultiLevelHierarchy"/>
    <dgm:cxn modelId="{DD643B8B-E56D-4F97-B54A-AF4876DA78BF}" type="presOf" srcId="{4F4C8B20-51D2-42CD-BFA3-9A59D8CBDD25}" destId="{03C11FAF-2B0D-4FE2-AEB0-95233FB8F318}" srcOrd="1" destOrd="0" presId="urn:microsoft.com/office/officeart/2008/layout/HorizontalMultiLevelHierarchy"/>
    <dgm:cxn modelId="{982A8D97-A6D4-4976-8142-E5023CE72D14}" type="presOf" srcId="{9ECAD310-F9DA-4AC4-8131-7458B75F7259}" destId="{2FF7E122-1708-416B-A349-37490DA21105}" srcOrd="0" destOrd="0" presId="urn:microsoft.com/office/officeart/2008/layout/HorizontalMultiLevelHierarchy"/>
    <dgm:cxn modelId="{3A29737B-EB00-46E9-BDCE-940479C9AF07}" type="presOf" srcId="{9ECAD310-F9DA-4AC4-8131-7458B75F7259}" destId="{C1471463-F326-4F4D-B236-C034E4EC5EEA}" srcOrd="1" destOrd="0" presId="urn:microsoft.com/office/officeart/2008/layout/HorizontalMultiLevelHierarchy"/>
    <dgm:cxn modelId="{A19F2967-68EC-4FAE-B467-93271D1A0538}" srcId="{5EDB91D9-B9E1-4C0E-B08E-ED944D0E82AA}" destId="{77EB3A43-A6A7-48A0-B4CB-AA1D05200F2E}" srcOrd="1" destOrd="0" parTransId="{4F4C8B20-51D2-42CD-BFA3-9A59D8CBDD25}" sibTransId="{987D23B4-BA37-4144-B920-118D46153E59}"/>
    <dgm:cxn modelId="{DF084320-8489-4BAA-A407-A816A1423D6A}" type="presOf" srcId="{4F4C8B20-51D2-42CD-BFA3-9A59D8CBDD25}" destId="{6C79BBAC-F079-444A-9D58-22D34C924DA8}" srcOrd="0" destOrd="0" presId="urn:microsoft.com/office/officeart/2008/layout/HorizontalMultiLevelHierarchy"/>
    <dgm:cxn modelId="{8B3615D5-15B8-42A6-9060-FAA20878AC04}" type="presOf" srcId="{510E3625-5FAD-4E63-8783-043FC6B981DE}" destId="{F6E29F84-BA21-4635-AD83-9F66D0DF51BE}" srcOrd="0" destOrd="0" presId="urn:microsoft.com/office/officeart/2008/layout/HorizontalMultiLevelHierarchy"/>
    <dgm:cxn modelId="{0185BCA1-B931-460D-A4F6-38F6FEED7F22}" type="presOf" srcId="{DE938286-BBCD-4898-BE07-941E8016928A}" destId="{96FD42EF-1BB8-418E-BC83-3CF55984E24E}" srcOrd="0" destOrd="0" presId="urn:microsoft.com/office/officeart/2008/layout/HorizontalMultiLevelHierarchy"/>
    <dgm:cxn modelId="{A7A50B6D-0380-4B5A-B2BB-60D7F9964B1D}" srcId="{5EDB91D9-B9E1-4C0E-B08E-ED944D0E82AA}" destId="{9301B384-1F30-4213-AAAE-489DE5DE9BA5}" srcOrd="0" destOrd="0" parTransId="{9ECAD310-F9DA-4AC4-8131-7458B75F7259}" sibTransId="{9CA0F60C-BDF3-4CF5-B440-47E7B7D5D39C}"/>
    <dgm:cxn modelId="{E4274D4B-BC28-4B59-AB31-7604FC7B1AE1}" srcId="{5EDB91D9-B9E1-4C0E-B08E-ED944D0E82AA}" destId="{CAD5B8D2-C3F5-4A55-8703-75573BE6FBFF}" srcOrd="3" destOrd="0" parTransId="{9EA3AD88-8DFE-4761-9B9E-C9F2A267C436}" sibTransId="{0AC8A0C7-3432-453E-97A1-7CB8BF3E92F3}"/>
    <dgm:cxn modelId="{13C6298D-CC9C-4675-9946-EF39DC5E7FDB}" type="presOf" srcId="{77EB3A43-A6A7-48A0-B4CB-AA1D05200F2E}" destId="{CE411765-1D71-476F-80CE-9DE7A98C849A}" srcOrd="0" destOrd="0" presId="urn:microsoft.com/office/officeart/2008/layout/HorizontalMultiLevelHierarchy"/>
    <dgm:cxn modelId="{72222EA4-B450-41F8-B195-0F46F7DA8F45}" type="presOf" srcId="{5EDB91D9-B9E1-4C0E-B08E-ED944D0E82AA}" destId="{54A691FF-C2D0-4C04-9A82-7821AEE40F86}" srcOrd="0" destOrd="0" presId="urn:microsoft.com/office/officeart/2008/layout/HorizontalMultiLevelHierarchy"/>
    <dgm:cxn modelId="{D4705F17-C4C5-4214-8073-A35D2F02BA0C}" type="presOf" srcId="{9301B384-1F30-4213-AAAE-489DE5DE9BA5}" destId="{67314EDF-1E8E-4C2E-A7E8-960911CD91D1}" srcOrd="0" destOrd="0" presId="urn:microsoft.com/office/officeart/2008/layout/HorizontalMultiLevelHierarchy"/>
    <dgm:cxn modelId="{CCEE7AE2-A388-40FC-977C-1E97F8DDB12E}" type="presOf" srcId="{DE938286-BBCD-4898-BE07-941E8016928A}" destId="{EBC2ACAD-7BEB-4F1B-90A1-388ADF4894A0}" srcOrd="1" destOrd="0" presId="urn:microsoft.com/office/officeart/2008/layout/HorizontalMultiLevelHierarchy"/>
    <dgm:cxn modelId="{B58A1CE0-CE0B-4307-8B26-950965684DA8}" srcId="{510E3625-5FAD-4E63-8783-043FC6B981DE}" destId="{5EDB91D9-B9E1-4C0E-B08E-ED944D0E82AA}" srcOrd="0" destOrd="0" parTransId="{BA38874B-585D-40F5-904C-CB19925E08B1}" sibTransId="{48C73581-8CA4-4D8D-9815-1320126D3AB9}"/>
    <dgm:cxn modelId="{43BFD437-D3BC-4116-AC8E-B94C71C0892C}" type="presOf" srcId="{DF4F73A6-53B8-49A8-9198-AA5C41A691E7}" destId="{9BFDD7F2-B411-430C-A5B2-4A407CB2218A}" srcOrd="0" destOrd="0" presId="urn:microsoft.com/office/officeart/2008/layout/HorizontalMultiLevelHierarchy"/>
    <dgm:cxn modelId="{517D059C-35CE-4AED-B542-C55ECE7F5836}" type="presParOf" srcId="{F6E29F84-BA21-4635-AD83-9F66D0DF51BE}" destId="{AFB1254F-0E45-4908-90B1-107C4ECFB9CE}" srcOrd="0" destOrd="0" presId="urn:microsoft.com/office/officeart/2008/layout/HorizontalMultiLevelHierarchy"/>
    <dgm:cxn modelId="{7A4868E7-40C4-48FF-A229-5FB0416CFDEF}" type="presParOf" srcId="{AFB1254F-0E45-4908-90B1-107C4ECFB9CE}" destId="{54A691FF-C2D0-4C04-9A82-7821AEE40F86}" srcOrd="0" destOrd="0" presId="urn:microsoft.com/office/officeart/2008/layout/HorizontalMultiLevelHierarchy"/>
    <dgm:cxn modelId="{7AEC676F-7B86-43CA-9A67-676175EF3890}" type="presParOf" srcId="{AFB1254F-0E45-4908-90B1-107C4ECFB9CE}" destId="{FC0B382E-739E-4E8C-8F8B-075B6E096A45}" srcOrd="1" destOrd="0" presId="urn:microsoft.com/office/officeart/2008/layout/HorizontalMultiLevelHierarchy"/>
    <dgm:cxn modelId="{F368E6B4-3383-4A8A-95B4-5255EACADEBA}" type="presParOf" srcId="{FC0B382E-739E-4E8C-8F8B-075B6E096A45}" destId="{2FF7E122-1708-416B-A349-37490DA21105}" srcOrd="0" destOrd="0" presId="urn:microsoft.com/office/officeart/2008/layout/HorizontalMultiLevelHierarchy"/>
    <dgm:cxn modelId="{1AB9C51F-C86F-4546-9EDC-1EBB81AE7B90}" type="presParOf" srcId="{2FF7E122-1708-416B-A349-37490DA21105}" destId="{C1471463-F326-4F4D-B236-C034E4EC5EEA}" srcOrd="0" destOrd="0" presId="urn:microsoft.com/office/officeart/2008/layout/HorizontalMultiLevelHierarchy"/>
    <dgm:cxn modelId="{6E412542-1103-4B3D-8D62-4FCB5F2B7F58}" type="presParOf" srcId="{FC0B382E-739E-4E8C-8F8B-075B6E096A45}" destId="{70FB6C22-8902-4928-B471-C583F405A5DC}" srcOrd="1" destOrd="0" presId="urn:microsoft.com/office/officeart/2008/layout/HorizontalMultiLevelHierarchy"/>
    <dgm:cxn modelId="{FCF4C235-CC8B-431C-86B5-076BAE3D2227}" type="presParOf" srcId="{70FB6C22-8902-4928-B471-C583F405A5DC}" destId="{67314EDF-1E8E-4C2E-A7E8-960911CD91D1}" srcOrd="0" destOrd="0" presId="urn:microsoft.com/office/officeart/2008/layout/HorizontalMultiLevelHierarchy"/>
    <dgm:cxn modelId="{A069513E-9631-4EDC-9FB6-799375A0C075}" type="presParOf" srcId="{70FB6C22-8902-4928-B471-C583F405A5DC}" destId="{75C9B607-CE98-4966-A727-38193335EB23}" srcOrd="1" destOrd="0" presId="urn:microsoft.com/office/officeart/2008/layout/HorizontalMultiLevelHierarchy"/>
    <dgm:cxn modelId="{51F3FE11-0DA8-41F5-B5CC-F06F52C0C53B}" type="presParOf" srcId="{FC0B382E-739E-4E8C-8F8B-075B6E096A45}" destId="{6C79BBAC-F079-444A-9D58-22D34C924DA8}" srcOrd="2" destOrd="0" presId="urn:microsoft.com/office/officeart/2008/layout/HorizontalMultiLevelHierarchy"/>
    <dgm:cxn modelId="{7D1AB896-424D-40B8-BA66-64925BE5F5AB}" type="presParOf" srcId="{6C79BBAC-F079-444A-9D58-22D34C924DA8}" destId="{03C11FAF-2B0D-4FE2-AEB0-95233FB8F318}" srcOrd="0" destOrd="0" presId="urn:microsoft.com/office/officeart/2008/layout/HorizontalMultiLevelHierarchy"/>
    <dgm:cxn modelId="{8728A203-9B9B-4398-AF11-52BCE32CC320}" type="presParOf" srcId="{FC0B382E-739E-4E8C-8F8B-075B6E096A45}" destId="{EE7F0FEB-D7CB-4C00-91F2-62502475BBAF}" srcOrd="3" destOrd="0" presId="urn:microsoft.com/office/officeart/2008/layout/HorizontalMultiLevelHierarchy"/>
    <dgm:cxn modelId="{34A2CECA-1B0C-412E-809C-D5A3CBFB9C87}" type="presParOf" srcId="{EE7F0FEB-D7CB-4C00-91F2-62502475BBAF}" destId="{CE411765-1D71-476F-80CE-9DE7A98C849A}" srcOrd="0" destOrd="0" presId="urn:microsoft.com/office/officeart/2008/layout/HorizontalMultiLevelHierarchy"/>
    <dgm:cxn modelId="{51ACA291-CDE3-4342-A219-5E007223175B}" type="presParOf" srcId="{EE7F0FEB-D7CB-4C00-91F2-62502475BBAF}" destId="{BA68BD5C-10EF-41C8-8B6E-85D7622DFBE4}" srcOrd="1" destOrd="0" presId="urn:microsoft.com/office/officeart/2008/layout/HorizontalMultiLevelHierarchy"/>
    <dgm:cxn modelId="{410FA8E3-8103-4C13-9940-5E0C1F05535D}" type="presParOf" srcId="{FC0B382E-739E-4E8C-8F8B-075B6E096A45}" destId="{96FD42EF-1BB8-418E-BC83-3CF55984E24E}" srcOrd="4" destOrd="0" presId="urn:microsoft.com/office/officeart/2008/layout/HorizontalMultiLevelHierarchy"/>
    <dgm:cxn modelId="{6FCB98E7-9C0B-4903-A2C9-0EF0065A8180}" type="presParOf" srcId="{96FD42EF-1BB8-418E-BC83-3CF55984E24E}" destId="{EBC2ACAD-7BEB-4F1B-90A1-388ADF4894A0}" srcOrd="0" destOrd="0" presId="urn:microsoft.com/office/officeart/2008/layout/HorizontalMultiLevelHierarchy"/>
    <dgm:cxn modelId="{B176C7BB-74EC-4008-8465-11D388084A0D}" type="presParOf" srcId="{FC0B382E-739E-4E8C-8F8B-075B6E096A45}" destId="{A44B8E9B-AD72-4D52-8C7F-ABCA48E03900}" srcOrd="5" destOrd="0" presId="urn:microsoft.com/office/officeart/2008/layout/HorizontalMultiLevelHierarchy"/>
    <dgm:cxn modelId="{CE21D1AE-64CF-4710-9AB6-393E9841399B}" type="presParOf" srcId="{A44B8E9B-AD72-4D52-8C7F-ABCA48E03900}" destId="{9BFDD7F2-B411-430C-A5B2-4A407CB2218A}" srcOrd="0" destOrd="0" presId="urn:microsoft.com/office/officeart/2008/layout/HorizontalMultiLevelHierarchy"/>
    <dgm:cxn modelId="{03830C1A-8328-475A-BB79-8F23C76B5658}" type="presParOf" srcId="{A44B8E9B-AD72-4D52-8C7F-ABCA48E03900}" destId="{6EB941FA-F633-41DD-87DB-8350A22D261F}" srcOrd="1" destOrd="0" presId="urn:microsoft.com/office/officeart/2008/layout/HorizontalMultiLevelHierarchy"/>
    <dgm:cxn modelId="{41D8E638-4827-44A7-9F96-743FAB77A53A}" type="presParOf" srcId="{FC0B382E-739E-4E8C-8F8B-075B6E096A45}" destId="{BBAF1DE3-B1DB-4E00-9671-98F6B257F5A6}" srcOrd="6" destOrd="0" presId="urn:microsoft.com/office/officeart/2008/layout/HorizontalMultiLevelHierarchy"/>
    <dgm:cxn modelId="{A833F8AC-2AAF-40A4-86C3-CDB28B01FB08}" type="presParOf" srcId="{BBAF1DE3-B1DB-4E00-9671-98F6B257F5A6}" destId="{FDDE3C04-3888-4118-A6DA-7C4E2C5F3B39}" srcOrd="0" destOrd="0" presId="urn:microsoft.com/office/officeart/2008/layout/HorizontalMultiLevelHierarchy"/>
    <dgm:cxn modelId="{B51D5C4C-E25B-483C-8088-AF4F64D1FE36}" type="presParOf" srcId="{FC0B382E-739E-4E8C-8F8B-075B6E096A45}" destId="{2DFA447C-6F36-46FF-BA30-E18EB5C1ACE9}" srcOrd="7" destOrd="0" presId="urn:microsoft.com/office/officeart/2008/layout/HorizontalMultiLevelHierarchy"/>
    <dgm:cxn modelId="{F5587802-1D13-463E-8BB7-0C233B2CEE1C}" type="presParOf" srcId="{2DFA447C-6F36-46FF-BA30-E18EB5C1ACE9}" destId="{FFAF69CC-3EE8-466F-B8C8-F10C58F136F1}" srcOrd="0" destOrd="0" presId="urn:microsoft.com/office/officeart/2008/layout/HorizontalMultiLevelHierarchy"/>
    <dgm:cxn modelId="{A40FA4E9-869E-4A00-9BF0-681800DAFCBC}" type="presParOf" srcId="{2DFA447C-6F36-46FF-BA30-E18EB5C1ACE9}" destId="{DECCC546-8FFC-4D74-A7FF-2B8B9823CF2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0E3625-5FAD-4E63-8783-043FC6B981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EDB91D9-B9E1-4C0E-B08E-ED944D0E82AA}">
      <dgm:prSet phldrT="[文字]"/>
      <dgm:spPr/>
      <dgm:t>
        <a:bodyPr/>
        <a:lstStyle/>
        <a:p>
          <a:r>
            <a:rPr lang="zh-TW" altLang="en-US" dirty="0"/>
            <a:t>五專</a:t>
          </a:r>
        </a:p>
      </dgm:t>
    </dgm:pt>
    <dgm:pt modelId="{BA38874B-585D-40F5-904C-CB19925E08B1}" type="parTrans" cxnId="{B58A1CE0-CE0B-4307-8B26-950965684DA8}">
      <dgm:prSet/>
      <dgm:spPr/>
      <dgm:t>
        <a:bodyPr/>
        <a:lstStyle/>
        <a:p>
          <a:endParaRPr lang="zh-TW" altLang="en-US"/>
        </a:p>
      </dgm:t>
    </dgm:pt>
    <dgm:pt modelId="{48C73581-8CA4-4D8D-9815-1320126D3AB9}" type="sibTrans" cxnId="{B58A1CE0-CE0B-4307-8B26-950965684DA8}">
      <dgm:prSet/>
      <dgm:spPr/>
      <dgm:t>
        <a:bodyPr/>
        <a:lstStyle/>
        <a:p>
          <a:endParaRPr lang="zh-TW" altLang="en-US"/>
        </a:p>
      </dgm:t>
    </dgm:pt>
    <dgm:pt modelId="{9301B384-1F30-4213-AAAE-489DE5DE9BA5}">
      <dgm:prSet phldrT="[文字]"/>
      <dgm:spPr/>
      <dgm:t>
        <a:bodyPr/>
        <a:lstStyle/>
        <a:p>
          <a:r>
            <a:rPr lang="zh-TW" altLang="en-US"/>
            <a:t>五專特色招生</a:t>
          </a:r>
        </a:p>
      </dgm:t>
    </dgm:pt>
    <dgm:pt modelId="{9ECAD310-F9DA-4AC4-8131-7458B75F7259}" type="parTrans" cxnId="{A7A50B6D-0380-4B5A-B2BB-60D7F9964B1D}">
      <dgm:prSet/>
      <dgm:spPr/>
      <dgm:t>
        <a:bodyPr/>
        <a:lstStyle/>
        <a:p>
          <a:endParaRPr lang="zh-TW" altLang="en-US"/>
        </a:p>
      </dgm:t>
    </dgm:pt>
    <dgm:pt modelId="{9CA0F60C-BDF3-4CF5-B440-47E7B7D5D39C}" type="sibTrans" cxnId="{A7A50B6D-0380-4B5A-B2BB-60D7F9964B1D}">
      <dgm:prSet/>
      <dgm:spPr/>
      <dgm:t>
        <a:bodyPr/>
        <a:lstStyle/>
        <a:p>
          <a:endParaRPr lang="zh-TW" altLang="en-US"/>
        </a:p>
      </dgm:t>
    </dgm:pt>
    <dgm:pt modelId="{77EB3A43-A6A7-48A0-B4CB-AA1D05200F2E}">
      <dgm:prSet phldrT="[文字]"/>
      <dgm:spPr/>
      <dgm:t>
        <a:bodyPr/>
        <a:lstStyle/>
        <a:p>
          <a:r>
            <a:rPr lang="zh-TW" altLang="en-US"/>
            <a:t>五專優先免試</a:t>
          </a:r>
        </a:p>
      </dgm:t>
    </dgm:pt>
    <dgm:pt modelId="{4F4C8B20-51D2-42CD-BFA3-9A59D8CBDD25}" type="parTrans" cxnId="{A19F2967-68EC-4FAE-B467-93271D1A0538}">
      <dgm:prSet/>
      <dgm:spPr/>
      <dgm:t>
        <a:bodyPr/>
        <a:lstStyle/>
        <a:p>
          <a:endParaRPr lang="zh-TW" altLang="en-US"/>
        </a:p>
      </dgm:t>
    </dgm:pt>
    <dgm:pt modelId="{987D23B4-BA37-4144-B920-118D46153E59}" type="sibTrans" cxnId="{A19F2967-68EC-4FAE-B467-93271D1A0538}">
      <dgm:prSet/>
      <dgm:spPr/>
      <dgm:t>
        <a:bodyPr/>
        <a:lstStyle/>
        <a:p>
          <a:endParaRPr lang="zh-TW" altLang="en-US"/>
        </a:p>
      </dgm:t>
    </dgm:pt>
    <dgm:pt modelId="{DF4F73A6-53B8-49A8-9198-AA5C41A691E7}">
      <dgm:prSet phldrT="[文字]"/>
      <dgm:spPr/>
      <dgm:t>
        <a:bodyPr/>
        <a:lstStyle/>
        <a:p>
          <a:r>
            <a:rPr lang="zh-TW" altLang="en-US"/>
            <a:t>五專免試</a:t>
          </a:r>
        </a:p>
      </dgm:t>
    </dgm:pt>
    <dgm:pt modelId="{DE938286-BBCD-4898-BE07-941E8016928A}" type="parTrans" cxnId="{234FEE00-B02D-40D2-A896-0DF5125C72EF}">
      <dgm:prSet/>
      <dgm:spPr/>
      <dgm:t>
        <a:bodyPr/>
        <a:lstStyle/>
        <a:p>
          <a:endParaRPr lang="zh-TW" altLang="en-US"/>
        </a:p>
      </dgm:t>
    </dgm:pt>
    <dgm:pt modelId="{39C49984-4793-4B3B-AFE3-BDCAD9302B23}" type="sibTrans" cxnId="{234FEE00-B02D-40D2-A896-0DF5125C72EF}">
      <dgm:prSet/>
      <dgm:spPr/>
      <dgm:t>
        <a:bodyPr/>
        <a:lstStyle/>
        <a:p>
          <a:endParaRPr lang="zh-TW" altLang="en-US"/>
        </a:p>
      </dgm:t>
    </dgm:pt>
    <dgm:pt modelId="{F6E29F84-BA21-4635-AD83-9F66D0DF51BE}" type="pres">
      <dgm:prSet presAssocID="{510E3625-5FAD-4E63-8783-043FC6B981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FB1254F-0E45-4908-90B1-107C4ECFB9CE}" type="pres">
      <dgm:prSet presAssocID="{5EDB91D9-B9E1-4C0E-B08E-ED944D0E82AA}" presName="root1" presStyleCnt="0"/>
      <dgm:spPr/>
    </dgm:pt>
    <dgm:pt modelId="{54A691FF-C2D0-4C04-9A82-7821AEE40F86}" type="pres">
      <dgm:prSet presAssocID="{5EDB91D9-B9E1-4C0E-B08E-ED944D0E82AA}" presName="LevelOneTextNode" presStyleLbl="node0" presStyleIdx="0" presStyleCnt="1" custAng="5400000" custScaleY="65336" custLinFactX="-34441" custLinFactNeighborX="-100000" custLinFactNeighborY="5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C0B382E-739E-4E8C-8F8B-075B6E096A45}" type="pres">
      <dgm:prSet presAssocID="{5EDB91D9-B9E1-4C0E-B08E-ED944D0E82AA}" presName="level2hierChild" presStyleCnt="0"/>
      <dgm:spPr/>
    </dgm:pt>
    <dgm:pt modelId="{2FF7E122-1708-416B-A349-37490DA21105}" type="pres">
      <dgm:prSet presAssocID="{9ECAD310-F9DA-4AC4-8131-7458B75F7259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C1471463-F326-4F4D-B236-C034E4EC5EEA}" type="pres">
      <dgm:prSet presAssocID="{9ECAD310-F9DA-4AC4-8131-7458B75F7259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70FB6C22-8902-4928-B471-C583F405A5DC}" type="pres">
      <dgm:prSet presAssocID="{9301B384-1F30-4213-AAAE-489DE5DE9BA5}" presName="root2" presStyleCnt="0"/>
      <dgm:spPr/>
    </dgm:pt>
    <dgm:pt modelId="{67314EDF-1E8E-4C2E-A7E8-960911CD91D1}" type="pres">
      <dgm:prSet presAssocID="{9301B384-1F30-4213-AAAE-489DE5DE9BA5}" presName="LevelTwoTextNode" presStyleLbl="node2" presStyleIdx="0" presStyleCnt="3" custScaleX="128113" custLinFactNeighborX="398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5C9B607-CE98-4966-A727-38193335EB23}" type="pres">
      <dgm:prSet presAssocID="{9301B384-1F30-4213-AAAE-489DE5DE9BA5}" presName="level3hierChild" presStyleCnt="0"/>
      <dgm:spPr/>
    </dgm:pt>
    <dgm:pt modelId="{6C79BBAC-F079-444A-9D58-22D34C924DA8}" type="pres">
      <dgm:prSet presAssocID="{4F4C8B20-51D2-42CD-BFA3-9A59D8CBDD25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03C11FAF-2B0D-4FE2-AEB0-95233FB8F318}" type="pres">
      <dgm:prSet presAssocID="{4F4C8B20-51D2-42CD-BFA3-9A59D8CBDD25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EE7F0FEB-D7CB-4C00-91F2-62502475BBAF}" type="pres">
      <dgm:prSet presAssocID="{77EB3A43-A6A7-48A0-B4CB-AA1D05200F2E}" presName="root2" presStyleCnt="0"/>
      <dgm:spPr/>
    </dgm:pt>
    <dgm:pt modelId="{CE411765-1D71-476F-80CE-9DE7A98C849A}" type="pres">
      <dgm:prSet presAssocID="{77EB3A43-A6A7-48A0-B4CB-AA1D05200F2E}" presName="LevelTwoTextNode" presStyleLbl="node2" presStyleIdx="1" presStyleCnt="3" custScaleX="128113" custLinFactNeighborX="398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A68BD5C-10EF-41C8-8B6E-85D7622DFBE4}" type="pres">
      <dgm:prSet presAssocID="{77EB3A43-A6A7-48A0-B4CB-AA1D05200F2E}" presName="level3hierChild" presStyleCnt="0"/>
      <dgm:spPr/>
    </dgm:pt>
    <dgm:pt modelId="{96FD42EF-1BB8-418E-BC83-3CF55984E24E}" type="pres">
      <dgm:prSet presAssocID="{DE938286-BBCD-4898-BE07-941E8016928A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EBC2ACAD-7BEB-4F1B-90A1-388ADF4894A0}" type="pres">
      <dgm:prSet presAssocID="{DE938286-BBCD-4898-BE07-941E8016928A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A44B8E9B-AD72-4D52-8C7F-ABCA48E03900}" type="pres">
      <dgm:prSet presAssocID="{DF4F73A6-53B8-49A8-9198-AA5C41A691E7}" presName="root2" presStyleCnt="0"/>
      <dgm:spPr/>
    </dgm:pt>
    <dgm:pt modelId="{9BFDD7F2-B411-430C-A5B2-4A407CB2218A}" type="pres">
      <dgm:prSet presAssocID="{DF4F73A6-53B8-49A8-9198-AA5C41A691E7}" presName="LevelTwoTextNode" presStyleLbl="node2" presStyleIdx="2" presStyleCnt="3" custScaleX="128113" custLinFactNeighborX="398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B941FA-F633-41DD-87DB-8350A22D261F}" type="pres">
      <dgm:prSet presAssocID="{DF4F73A6-53B8-49A8-9198-AA5C41A691E7}" presName="level3hierChild" presStyleCnt="0"/>
      <dgm:spPr/>
    </dgm:pt>
  </dgm:ptLst>
  <dgm:cxnLst>
    <dgm:cxn modelId="{67F88565-2627-4799-B4F9-CFFE7BED2B45}" type="presOf" srcId="{9ECAD310-F9DA-4AC4-8131-7458B75F7259}" destId="{C1471463-F326-4F4D-B236-C034E4EC5EEA}" srcOrd="1" destOrd="0" presId="urn:microsoft.com/office/officeart/2008/layout/HorizontalMultiLevelHierarchy"/>
    <dgm:cxn modelId="{B58A1CE0-CE0B-4307-8B26-950965684DA8}" srcId="{510E3625-5FAD-4E63-8783-043FC6B981DE}" destId="{5EDB91D9-B9E1-4C0E-B08E-ED944D0E82AA}" srcOrd="0" destOrd="0" parTransId="{BA38874B-585D-40F5-904C-CB19925E08B1}" sibTransId="{48C73581-8CA4-4D8D-9815-1320126D3AB9}"/>
    <dgm:cxn modelId="{BDE9BBBA-D4FA-4C43-9092-BEF431D11E21}" type="presOf" srcId="{77EB3A43-A6A7-48A0-B4CB-AA1D05200F2E}" destId="{CE411765-1D71-476F-80CE-9DE7A98C849A}" srcOrd="0" destOrd="0" presId="urn:microsoft.com/office/officeart/2008/layout/HorizontalMultiLevelHierarchy"/>
    <dgm:cxn modelId="{D41DDE90-4A23-49C5-AA0A-AE342EFC12E8}" type="presOf" srcId="{9301B384-1F30-4213-AAAE-489DE5DE9BA5}" destId="{67314EDF-1E8E-4C2E-A7E8-960911CD91D1}" srcOrd="0" destOrd="0" presId="urn:microsoft.com/office/officeart/2008/layout/HorizontalMultiLevelHierarchy"/>
    <dgm:cxn modelId="{A7A50B6D-0380-4B5A-B2BB-60D7F9964B1D}" srcId="{5EDB91D9-B9E1-4C0E-B08E-ED944D0E82AA}" destId="{9301B384-1F30-4213-AAAE-489DE5DE9BA5}" srcOrd="0" destOrd="0" parTransId="{9ECAD310-F9DA-4AC4-8131-7458B75F7259}" sibTransId="{9CA0F60C-BDF3-4CF5-B440-47E7B7D5D39C}"/>
    <dgm:cxn modelId="{A19F2967-68EC-4FAE-B467-93271D1A0538}" srcId="{5EDB91D9-B9E1-4C0E-B08E-ED944D0E82AA}" destId="{77EB3A43-A6A7-48A0-B4CB-AA1D05200F2E}" srcOrd="1" destOrd="0" parTransId="{4F4C8B20-51D2-42CD-BFA3-9A59D8CBDD25}" sibTransId="{987D23B4-BA37-4144-B920-118D46153E59}"/>
    <dgm:cxn modelId="{C329C556-2EAA-4C9B-B141-1EDE81D1E345}" type="presOf" srcId="{DE938286-BBCD-4898-BE07-941E8016928A}" destId="{96FD42EF-1BB8-418E-BC83-3CF55984E24E}" srcOrd="0" destOrd="0" presId="urn:microsoft.com/office/officeart/2008/layout/HorizontalMultiLevelHierarchy"/>
    <dgm:cxn modelId="{C05B9066-277F-44B1-90A5-524C0933B216}" type="presOf" srcId="{DE938286-BBCD-4898-BE07-941E8016928A}" destId="{EBC2ACAD-7BEB-4F1B-90A1-388ADF4894A0}" srcOrd="1" destOrd="0" presId="urn:microsoft.com/office/officeart/2008/layout/HorizontalMultiLevelHierarchy"/>
    <dgm:cxn modelId="{3DB112E8-F2A8-40BA-99D4-11D0384B6020}" type="presOf" srcId="{5EDB91D9-B9E1-4C0E-B08E-ED944D0E82AA}" destId="{54A691FF-C2D0-4C04-9A82-7821AEE40F86}" srcOrd="0" destOrd="0" presId="urn:microsoft.com/office/officeart/2008/layout/HorizontalMultiLevelHierarchy"/>
    <dgm:cxn modelId="{18C97A5C-08CC-47A5-996E-48F5C7386A8E}" type="presOf" srcId="{510E3625-5FAD-4E63-8783-043FC6B981DE}" destId="{F6E29F84-BA21-4635-AD83-9F66D0DF51BE}" srcOrd="0" destOrd="0" presId="urn:microsoft.com/office/officeart/2008/layout/HorizontalMultiLevelHierarchy"/>
    <dgm:cxn modelId="{234FEE00-B02D-40D2-A896-0DF5125C72EF}" srcId="{5EDB91D9-B9E1-4C0E-B08E-ED944D0E82AA}" destId="{DF4F73A6-53B8-49A8-9198-AA5C41A691E7}" srcOrd="2" destOrd="0" parTransId="{DE938286-BBCD-4898-BE07-941E8016928A}" sibTransId="{39C49984-4793-4B3B-AFE3-BDCAD9302B23}"/>
    <dgm:cxn modelId="{54130E3A-F161-4819-9830-95776FE6F803}" type="presOf" srcId="{DF4F73A6-53B8-49A8-9198-AA5C41A691E7}" destId="{9BFDD7F2-B411-430C-A5B2-4A407CB2218A}" srcOrd="0" destOrd="0" presId="urn:microsoft.com/office/officeart/2008/layout/HorizontalMultiLevelHierarchy"/>
    <dgm:cxn modelId="{7B29216C-B2B2-4FD3-B68E-D8C7E2719081}" type="presOf" srcId="{4F4C8B20-51D2-42CD-BFA3-9A59D8CBDD25}" destId="{03C11FAF-2B0D-4FE2-AEB0-95233FB8F318}" srcOrd="1" destOrd="0" presId="urn:microsoft.com/office/officeart/2008/layout/HorizontalMultiLevelHierarchy"/>
    <dgm:cxn modelId="{C31D5697-E881-409A-84F6-E27A5CF30F01}" type="presOf" srcId="{4F4C8B20-51D2-42CD-BFA3-9A59D8CBDD25}" destId="{6C79BBAC-F079-444A-9D58-22D34C924DA8}" srcOrd="0" destOrd="0" presId="urn:microsoft.com/office/officeart/2008/layout/HorizontalMultiLevelHierarchy"/>
    <dgm:cxn modelId="{5FD35805-2047-4F5B-A3B2-B46967673354}" type="presOf" srcId="{9ECAD310-F9DA-4AC4-8131-7458B75F7259}" destId="{2FF7E122-1708-416B-A349-37490DA21105}" srcOrd="0" destOrd="0" presId="urn:microsoft.com/office/officeart/2008/layout/HorizontalMultiLevelHierarchy"/>
    <dgm:cxn modelId="{3DE80063-02B7-4C98-A62C-7F82DA2E7BF7}" type="presParOf" srcId="{F6E29F84-BA21-4635-AD83-9F66D0DF51BE}" destId="{AFB1254F-0E45-4908-90B1-107C4ECFB9CE}" srcOrd="0" destOrd="0" presId="urn:microsoft.com/office/officeart/2008/layout/HorizontalMultiLevelHierarchy"/>
    <dgm:cxn modelId="{B2D30F8C-7BAC-44E4-B2B9-D9D5A1F3A564}" type="presParOf" srcId="{AFB1254F-0E45-4908-90B1-107C4ECFB9CE}" destId="{54A691FF-C2D0-4C04-9A82-7821AEE40F86}" srcOrd="0" destOrd="0" presId="urn:microsoft.com/office/officeart/2008/layout/HorizontalMultiLevelHierarchy"/>
    <dgm:cxn modelId="{7699F913-554F-4301-82FF-CD3CF110E38E}" type="presParOf" srcId="{AFB1254F-0E45-4908-90B1-107C4ECFB9CE}" destId="{FC0B382E-739E-4E8C-8F8B-075B6E096A45}" srcOrd="1" destOrd="0" presId="urn:microsoft.com/office/officeart/2008/layout/HorizontalMultiLevelHierarchy"/>
    <dgm:cxn modelId="{DDF7BA63-3BC1-4C12-8A00-E5A739E9BF1C}" type="presParOf" srcId="{FC0B382E-739E-4E8C-8F8B-075B6E096A45}" destId="{2FF7E122-1708-416B-A349-37490DA21105}" srcOrd="0" destOrd="0" presId="urn:microsoft.com/office/officeart/2008/layout/HorizontalMultiLevelHierarchy"/>
    <dgm:cxn modelId="{64B8202D-AA81-4FAB-9DB0-D0794F5F5BCA}" type="presParOf" srcId="{2FF7E122-1708-416B-A349-37490DA21105}" destId="{C1471463-F326-4F4D-B236-C034E4EC5EEA}" srcOrd="0" destOrd="0" presId="urn:microsoft.com/office/officeart/2008/layout/HorizontalMultiLevelHierarchy"/>
    <dgm:cxn modelId="{B9C40E78-252C-46C9-9F47-A1EF8242B7E4}" type="presParOf" srcId="{FC0B382E-739E-4E8C-8F8B-075B6E096A45}" destId="{70FB6C22-8902-4928-B471-C583F405A5DC}" srcOrd="1" destOrd="0" presId="urn:microsoft.com/office/officeart/2008/layout/HorizontalMultiLevelHierarchy"/>
    <dgm:cxn modelId="{E0A4806C-EEAF-4CBE-BBEE-0874F2084AB5}" type="presParOf" srcId="{70FB6C22-8902-4928-B471-C583F405A5DC}" destId="{67314EDF-1E8E-4C2E-A7E8-960911CD91D1}" srcOrd="0" destOrd="0" presId="urn:microsoft.com/office/officeart/2008/layout/HorizontalMultiLevelHierarchy"/>
    <dgm:cxn modelId="{C3B9B09B-D8D9-4777-AE94-EABFC8BE42A9}" type="presParOf" srcId="{70FB6C22-8902-4928-B471-C583F405A5DC}" destId="{75C9B607-CE98-4966-A727-38193335EB23}" srcOrd="1" destOrd="0" presId="urn:microsoft.com/office/officeart/2008/layout/HorizontalMultiLevelHierarchy"/>
    <dgm:cxn modelId="{2DC30C73-4E23-46CA-85D6-723379A1E52D}" type="presParOf" srcId="{FC0B382E-739E-4E8C-8F8B-075B6E096A45}" destId="{6C79BBAC-F079-444A-9D58-22D34C924DA8}" srcOrd="2" destOrd="0" presId="urn:microsoft.com/office/officeart/2008/layout/HorizontalMultiLevelHierarchy"/>
    <dgm:cxn modelId="{502E69E6-F284-4102-8D73-12295DC280C3}" type="presParOf" srcId="{6C79BBAC-F079-444A-9D58-22D34C924DA8}" destId="{03C11FAF-2B0D-4FE2-AEB0-95233FB8F318}" srcOrd="0" destOrd="0" presId="urn:microsoft.com/office/officeart/2008/layout/HorizontalMultiLevelHierarchy"/>
    <dgm:cxn modelId="{1B5B2477-BF5B-46E0-AF26-DA2D158F12B3}" type="presParOf" srcId="{FC0B382E-739E-4E8C-8F8B-075B6E096A45}" destId="{EE7F0FEB-D7CB-4C00-91F2-62502475BBAF}" srcOrd="3" destOrd="0" presId="urn:microsoft.com/office/officeart/2008/layout/HorizontalMultiLevelHierarchy"/>
    <dgm:cxn modelId="{5E4EB86F-B2FF-4C7E-9B06-69CAECCDFE54}" type="presParOf" srcId="{EE7F0FEB-D7CB-4C00-91F2-62502475BBAF}" destId="{CE411765-1D71-476F-80CE-9DE7A98C849A}" srcOrd="0" destOrd="0" presId="urn:microsoft.com/office/officeart/2008/layout/HorizontalMultiLevelHierarchy"/>
    <dgm:cxn modelId="{AB1DA1A8-BA5C-4333-80A2-785F10F149B3}" type="presParOf" srcId="{EE7F0FEB-D7CB-4C00-91F2-62502475BBAF}" destId="{BA68BD5C-10EF-41C8-8B6E-85D7622DFBE4}" srcOrd="1" destOrd="0" presId="urn:microsoft.com/office/officeart/2008/layout/HorizontalMultiLevelHierarchy"/>
    <dgm:cxn modelId="{27514A11-B2B5-40AF-A192-E7E7A610EE5A}" type="presParOf" srcId="{FC0B382E-739E-4E8C-8F8B-075B6E096A45}" destId="{96FD42EF-1BB8-418E-BC83-3CF55984E24E}" srcOrd="4" destOrd="0" presId="urn:microsoft.com/office/officeart/2008/layout/HorizontalMultiLevelHierarchy"/>
    <dgm:cxn modelId="{5C9AAE1C-4976-470D-A1B7-7CA9D3E3E2B4}" type="presParOf" srcId="{96FD42EF-1BB8-418E-BC83-3CF55984E24E}" destId="{EBC2ACAD-7BEB-4F1B-90A1-388ADF4894A0}" srcOrd="0" destOrd="0" presId="urn:microsoft.com/office/officeart/2008/layout/HorizontalMultiLevelHierarchy"/>
    <dgm:cxn modelId="{100231B1-C485-4723-B132-96625E68CFBD}" type="presParOf" srcId="{FC0B382E-739E-4E8C-8F8B-075B6E096A45}" destId="{A44B8E9B-AD72-4D52-8C7F-ABCA48E03900}" srcOrd="5" destOrd="0" presId="urn:microsoft.com/office/officeart/2008/layout/HorizontalMultiLevelHierarchy"/>
    <dgm:cxn modelId="{7757D66B-2255-4DB3-9640-80F30F3CC75C}" type="presParOf" srcId="{A44B8E9B-AD72-4D52-8C7F-ABCA48E03900}" destId="{9BFDD7F2-B411-430C-A5B2-4A407CB2218A}" srcOrd="0" destOrd="0" presId="urn:microsoft.com/office/officeart/2008/layout/HorizontalMultiLevelHierarchy"/>
    <dgm:cxn modelId="{8C7B2B05-1E53-4D76-BDCD-3E910A340B33}" type="presParOf" srcId="{A44B8E9B-AD72-4D52-8C7F-ABCA48E03900}" destId="{6EB941FA-F633-41DD-87DB-8350A22D26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D42EF-1BB8-418E-BC83-3CF55984E24E}">
      <dsp:nvSpPr>
        <dsp:cNvPr id="0" name=""/>
        <dsp:cNvSpPr/>
      </dsp:nvSpPr>
      <dsp:spPr>
        <a:xfrm>
          <a:off x="1984822" y="2231770"/>
          <a:ext cx="2775789" cy="502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7894" y="0"/>
              </a:lnTo>
              <a:lnTo>
                <a:pt x="1387894" y="502267"/>
              </a:lnTo>
              <a:lnTo>
                <a:pt x="2775789" y="50226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3302195" y="2412382"/>
        <a:ext cx="141043" cy="141043"/>
      </dsp:txXfrm>
    </dsp:sp>
    <dsp:sp modelId="{6C79BBAC-F079-444A-9D58-22D34C924DA8}">
      <dsp:nvSpPr>
        <dsp:cNvPr id="0" name=""/>
        <dsp:cNvSpPr/>
      </dsp:nvSpPr>
      <dsp:spPr>
        <a:xfrm>
          <a:off x="1984822" y="1684609"/>
          <a:ext cx="2775789" cy="547161"/>
        </a:xfrm>
        <a:custGeom>
          <a:avLst/>
          <a:gdLst/>
          <a:ahLst/>
          <a:cxnLst/>
          <a:rect l="0" t="0" r="0" b="0"/>
          <a:pathLst>
            <a:path>
              <a:moveTo>
                <a:pt x="0" y="547161"/>
              </a:moveTo>
              <a:lnTo>
                <a:pt x="1387894" y="547161"/>
              </a:lnTo>
              <a:lnTo>
                <a:pt x="1387894" y="0"/>
              </a:lnTo>
              <a:lnTo>
                <a:pt x="277578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3301986" y="1887460"/>
        <a:ext cx="141460" cy="141460"/>
      </dsp:txXfrm>
    </dsp:sp>
    <dsp:sp modelId="{54A691FF-C2D0-4C04-9A82-7821AEE40F86}">
      <dsp:nvSpPr>
        <dsp:cNvPr id="0" name=""/>
        <dsp:cNvSpPr/>
      </dsp:nvSpPr>
      <dsp:spPr>
        <a:xfrm>
          <a:off x="121567" y="1811999"/>
          <a:ext cx="2886967" cy="839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普通高中</a:t>
          </a:r>
          <a:endParaRPr lang="zh-TW" altLang="en-US" sz="3800" kern="1200" dirty="0"/>
        </a:p>
      </dsp:txBody>
      <dsp:txXfrm>
        <a:off x="121567" y="1811999"/>
        <a:ext cx="2886967" cy="839543"/>
      </dsp:txXfrm>
    </dsp:sp>
    <dsp:sp modelId="{CE411765-1D71-476F-80CE-9DE7A98C849A}">
      <dsp:nvSpPr>
        <dsp:cNvPr id="0" name=""/>
        <dsp:cNvSpPr/>
      </dsp:nvSpPr>
      <dsp:spPr>
        <a:xfrm>
          <a:off x="4760611" y="1264837"/>
          <a:ext cx="3527849" cy="839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免試入學</a:t>
          </a:r>
          <a:endParaRPr lang="zh-TW" altLang="en-US" sz="3100" kern="1200" dirty="0"/>
        </a:p>
      </dsp:txBody>
      <dsp:txXfrm>
        <a:off x="4760611" y="1264837"/>
        <a:ext cx="3527849" cy="839543"/>
      </dsp:txXfrm>
    </dsp:sp>
    <dsp:sp modelId="{9BFDD7F2-B411-430C-A5B2-4A407CB2218A}">
      <dsp:nvSpPr>
        <dsp:cNvPr id="0" name=""/>
        <dsp:cNvSpPr/>
      </dsp:nvSpPr>
      <dsp:spPr>
        <a:xfrm>
          <a:off x="4760611" y="2314266"/>
          <a:ext cx="3527849" cy="839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特色招生</a:t>
          </a:r>
          <a:r>
            <a:rPr lang="en-US" altLang="zh-TW" sz="3100" kern="1200" dirty="0" smtClean="0"/>
            <a:t>(</a:t>
          </a:r>
          <a:r>
            <a:rPr lang="zh-TW" altLang="en-US" sz="3100" kern="1200" dirty="0" smtClean="0"/>
            <a:t>考試分發</a:t>
          </a:r>
          <a:r>
            <a:rPr lang="en-US" altLang="zh-TW" sz="3100" kern="1200" dirty="0" smtClean="0"/>
            <a:t>)</a:t>
          </a:r>
          <a:endParaRPr lang="zh-TW" altLang="en-US" sz="3100" kern="1200" dirty="0"/>
        </a:p>
      </dsp:txBody>
      <dsp:txXfrm>
        <a:off x="4760611" y="2314266"/>
        <a:ext cx="3527849" cy="839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F1DE3-B1DB-4E00-9671-98F6B257F5A6}">
      <dsp:nvSpPr>
        <dsp:cNvPr id="0" name=""/>
        <dsp:cNvSpPr/>
      </dsp:nvSpPr>
      <dsp:spPr>
        <a:xfrm>
          <a:off x="1984822" y="2231770"/>
          <a:ext cx="2775789" cy="1551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7894" y="0"/>
              </a:lnTo>
              <a:lnTo>
                <a:pt x="1387894" y="1551696"/>
              </a:lnTo>
              <a:lnTo>
                <a:pt x="2775789" y="15516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3293215" y="2928117"/>
        <a:ext cx="159002" cy="159002"/>
      </dsp:txXfrm>
    </dsp:sp>
    <dsp:sp modelId="{96FD42EF-1BB8-418E-BC83-3CF55984E24E}">
      <dsp:nvSpPr>
        <dsp:cNvPr id="0" name=""/>
        <dsp:cNvSpPr/>
      </dsp:nvSpPr>
      <dsp:spPr>
        <a:xfrm>
          <a:off x="1984822" y="2231770"/>
          <a:ext cx="2775789" cy="502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7894" y="0"/>
              </a:lnTo>
              <a:lnTo>
                <a:pt x="1387894" y="502267"/>
              </a:lnTo>
              <a:lnTo>
                <a:pt x="2775789" y="50226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3302195" y="2412382"/>
        <a:ext cx="141043" cy="141043"/>
      </dsp:txXfrm>
    </dsp:sp>
    <dsp:sp modelId="{6C79BBAC-F079-444A-9D58-22D34C924DA8}">
      <dsp:nvSpPr>
        <dsp:cNvPr id="0" name=""/>
        <dsp:cNvSpPr/>
      </dsp:nvSpPr>
      <dsp:spPr>
        <a:xfrm>
          <a:off x="1984822" y="1684609"/>
          <a:ext cx="2775789" cy="547161"/>
        </a:xfrm>
        <a:custGeom>
          <a:avLst/>
          <a:gdLst/>
          <a:ahLst/>
          <a:cxnLst/>
          <a:rect l="0" t="0" r="0" b="0"/>
          <a:pathLst>
            <a:path>
              <a:moveTo>
                <a:pt x="0" y="547161"/>
              </a:moveTo>
              <a:lnTo>
                <a:pt x="1387894" y="547161"/>
              </a:lnTo>
              <a:lnTo>
                <a:pt x="1387894" y="0"/>
              </a:lnTo>
              <a:lnTo>
                <a:pt x="277578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3301986" y="1887460"/>
        <a:ext cx="141460" cy="141460"/>
      </dsp:txXfrm>
    </dsp:sp>
    <dsp:sp modelId="{2FF7E122-1708-416B-A349-37490DA21105}">
      <dsp:nvSpPr>
        <dsp:cNvPr id="0" name=""/>
        <dsp:cNvSpPr/>
      </dsp:nvSpPr>
      <dsp:spPr>
        <a:xfrm>
          <a:off x="1984822" y="635180"/>
          <a:ext cx="2775789" cy="1596590"/>
        </a:xfrm>
        <a:custGeom>
          <a:avLst/>
          <a:gdLst/>
          <a:ahLst/>
          <a:cxnLst/>
          <a:rect l="0" t="0" r="0" b="0"/>
          <a:pathLst>
            <a:path>
              <a:moveTo>
                <a:pt x="0" y="1596590"/>
              </a:moveTo>
              <a:lnTo>
                <a:pt x="1387894" y="1596590"/>
              </a:lnTo>
              <a:lnTo>
                <a:pt x="1387894" y="0"/>
              </a:lnTo>
              <a:lnTo>
                <a:pt x="277578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3292661" y="1353420"/>
        <a:ext cx="160110" cy="160110"/>
      </dsp:txXfrm>
    </dsp:sp>
    <dsp:sp modelId="{54A691FF-C2D0-4C04-9A82-7821AEE40F86}">
      <dsp:nvSpPr>
        <dsp:cNvPr id="0" name=""/>
        <dsp:cNvSpPr/>
      </dsp:nvSpPr>
      <dsp:spPr>
        <a:xfrm>
          <a:off x="121567" y="1811999"/>
          <a:ext cx="2886967" cy="839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高職</a:t>
          </a:r>
          <a:endParaRPr lang="zh-TW" altLang="en-US" sz="3800" kern="1200" dirty="0"/>
        </a:p>
      </dsp:txBody>
      <dsp:txXfrm>
        <a:off x="121567" y="1811999"/>
        <a:ext cx="2886967" cy="839543"/>
      </dsp:txXfrm>
    </dsp:sp>
    <dsp:sp modelId="{67314EDF-1E8E-4C2E-A7E8-960911CD91D1}">
      <dsp:nvSpPr>
        <dsp:cNvPr id="0" name=""/>
        <dsp:cNvSpPr/>
      </dsp:nvSpPr>
      <dsp:spPr>
        <a:xfrm>
          <a:off x="4760611" y="215409"/>
          <a:ext cx="3527849" cy="839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特色招生</a:t>
          </a:r>
          <a:r>
            <a:rPr lang="en-US" altLang="zh-TW" sz="3100" kern="1200" dirty="0" smtClean="0"/>
            <a:t>(</a:t>
          </a:r>
          <a:r>
            <a:rPr lang="zh-TW" altLang="en-US" sz="3100" kern="1200" dirty="0" smtClean="0"/>
            <a:t>專業群科</a:t>
          </a:r>
          <a:r>
            <a:rPr lang="en-US" altLang="zh-TW" sz="3100" kern="1200" dirty="0" smtClean="0"/>
            <a:t>)</a:t>
          </a:r>
          <a:endParaRPr lang="zh-TW" altLang="en-US" sz="3100" kern="1200" dirty="0"/>
        </a:p>
      </dsp:txBody>
      <dsp:txXfrm>
        <a:off x="4760611" y="215409"/>
        <a:ext cx="3527849" cy="839543"/>
      </dsp:txXfrm>
    </dsp:sp>
    <dsp:sp modelId="{CE411765-1D71-476F-80CE-9DE7A98C849A}">
      <dsp:nvSpPr>
        <dsp:cNvPr id="0" name=""/>
        <dsp:cNvSpPr/>
      </dsp:nvSpPr>
      <dsp:spPr>
        <a:xfrm>
          <a:off x="4760611" y="1264837"/>
          <a:ext cx="3527849" cy="839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實用技能班</a:t>
          </a:r>
          <a:endParaRPr lang="zh-TW" altLang="en-US" sz="3100" kern="1200" dirty="0"/>
        </a:p>
      </dsp:txBody>
      <dsp:txXfrm>
        <a:off x="4760611" y="1264837"/>
        <a:ext cx="3527849" cy="839543"/>
      </dsp:txXfrm>
    </dsp:sp>
    <dsp:sp modelId="{9BFDD7F2-B411-430C-A5B2-4A407CB2218A}">
      <dsp:nvSpPr>
        <dsp:cNvPr id="0" name=""/>
        <dsp:cNvSpPr/>
      </dsp:nvSpPr>
      <dsp:spPr>
        <a:xfrm>
          <a:off x="4760611" y="2314266"/>
          <a:ext cx="3527849" cy="839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技優甄審</a:t>
          </a:r>
          <a:endParaRPr lang="zh-TW" altLang="en-US" sz="3100" kern="1200" dirty="0"/>
        </a:p>
      </dsp:txBody>
      <dsp:txXfrm>
        <a:off x="4760611" y="2314266"/>
        <a:ext cx="3527849" cy="839543"/>
      </dsp:txXfrm>
    </dsp:sp>
    <dsp:sp modelId="{FFAF69CC-3EE8-466F-B8C8-F10C58F136F1}">
      <dsp:nvSpPr>
        <dsp:cNvPr id="0" name=""/>
        <dsp:cNvSpPr/>
      </dsp:nvSpPr>
      <dsp:spPr>
        <a:xfrm>
          <a:off x="4760611" y="3363695"/>
          <a:ext cx="3527849" cy="839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免試入學</a:t>
          </a:r>
          <a:endParaRPr lang="zh-TW" altLang="en-US" sz="3100" kern="1200" dirty="0"/>
        </a:p>
      </dsp:txBody>
      <dsp:txXfrm>
        <a:off x="4760611" y="3363695"/>
        <a:ext cx="3527849" cy="839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D42EF-1BB8-418E-BC83-3CF55984E24E}">
      <dsp:nvSpPr>
        <dsp:cNvPr id="0" name=""/>
        <dsp:cNvSpPr/>
      </dsp:nvSpPr>
      <dsp:spPr>
        <a:xfrm>
          <a:off x="1984822" y="2231770"/>
          <a:ext cx="2775789" cy="1026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7894" y="0"/>
              </a:lnTo>
              <a:lnTo>
                <a:pt x="1387894" y="1026982"/>
              </a:lnTo>
              <a:lnTo>
                <a:pt x="2775789" y="102698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3298725" y="2671269"/>
        <a:ext cx="147983" cy="147983"/>
      </dsp:txXfrm>
    </dsp:sp>
    <dsp:sp modelId="{6C79BBAC-F079-444A-9D58-22D34C924DA8}">
      <dsp:nvSpPr>
        <dsp:cNvPr id="0" name=""/>
        <dsp:cNvSpPr/>
      </dsp:nvSpPr>
      <dsp:spPr>
        <a:xfrm>
          <a:off x="1984822" y="2163604"/>
          <a:ext cx="27757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8166"/>
              </a:moveTo>
              <a:lnTo>
                <a:pt x="1387894" y="68166"/>
              </a:lnTo>
              <a:lnTo>
                <a:pt x="1387894" y="45720"/>
              </a:lnTo>
              <a:lnTo>
                <a:pt x="2775789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3303320" y="2139927"/>
        <a:ext cx="138793" cy="138793"/>
      </dsp:txXfrm>
    </dsp:sp>
    <dsp:sp modelId="{2FF7E122-1708-416B-A349-37490DA21105}">
      <dsp:nvSpPr>
        <dsp:cNvPr id="0" name=""/>
        <dsp:cNvSpPr/>
      </dsp:nvSpPr>
      <dsp:spPr>
        <a:xfrm>
          <a:off x="1984822" y="1159895"/>
          <a:ext cx="2775789" cy="1071875"/>
        </a:xfrm>
        <a:custGeom>
          <a:avLst/>
          <a:gdLst/>
          <a:ahLst/>
          <a:cxnLst/>
          <a:rect l="0" t="0" r="0" b="0"/>
          <a:pathLst>
            <a:path>
              <a:moveTo>
                <a:pt x="0" y="1071875"/>
              </a:moveTo>
              <a:lnTo>
                <a:pt x="1387894" y="1071875"/>
              </a:lnTo>
              <a:lnTo>
                <a:pt x="1387894" y="0"/>
              </a:lnTo>
              <a:lnTo>
                <a:pt x="277578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kern="1200"/>
        </a:p>
      </dsp:txBody>
      <dsp:txXfrm>
        <a:off x="3298328" y="1621444"/>
        <a:ext cx="148777" cy="148777"/>
      </dsp:txXfrm>
    </dsp:sp>
    <dsp:sp modelId="{54A691FF-C2D0-4C04-9A82-7821AEE40F86}">
      <dsp:nvSpPr>
        <dsp:cNvPr id="0" name=""/>
        <dsp:cNvSpPr/>
      </dsp:nvSpPr>
      <dsp:spPr>
        <a:xfrm>
          <a:off x="121567" y="1811999"/>
          <a:ext cx="2886967" cy="839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/>
            <a:t>五專</a:t>
          </a:r>
        </a:p>
      </dsp:txBody>
      <dsp:txXfrm>
        <a:off x="121567" y="1811999"/>
        <a:ext cx="2886967" cy="839543"/>
      </dsp:txXfrm>
    </dsp:sp>
    <dsp:sp modelId="{67314EDF-1E8E-4C2E-A7E8-960911CD91D1}">
      <dsp:nvSpPr>
        <dsp:cNvPr id="0" name=""/>
        <dsp:cNvSpPr/>
      </dsp:nvSpPr>
      <dsp:spPr>
        <a:xfrm>
          <a:off x="4760611" y="740123"/>
          <a:ext cx="3527849" cy="839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/>
            <a:t>五專特色招生</a:t>
          </a:r>
        </a:p>
      </dsp:txBody>
      <dsp:txXfrm>
        <a:off x="4760611" y="740123"/>
        <a:ext cx="3527849" cy="839543"/>
      </dsp:txXfrm>
    </dsp:sp>
    <dsp:sp modelId="{CE411765-1D71-476F-80CE-9DE7A98C849A}">
      <dsp:nvSpPr>
        <dsp:cNvPr id="0" name=""/>
        <dsp:cNvSpPr/>
      </dsp:nvSpPr>
      <dsp:spPr>
        <a:xfrm>
          <a:off x="4760611" y="1789552"/>
          <a:ext cx="3527849" cy="839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/>
            <a:t>五專優先免試</a:t>
          </a:r>
        </a:p>
      </dsp:txBody>
      <dsp:txXfrm>
        <a:off x="4760611" y="1789552"/>
        <a:ext cx="3527849" cy="839543"/>
      </dsp:txXfrm>
    </dsp:sp>
    <dsp:sp modelId="{9BFDD7F2-B411-430C-A5B2-4A407CB2218A}">
      <dsp:nvSpPr>
        <dsp:cNvPr id="0" name=""/>
        <dsp:cNvSpPr/>
      </dsp:nvSpPr>
      <dsp:spPr>
        <a:xfrm>
          <a:off x="4760611" y="2838981"/>
          <a:ext cx="3527849" cy="839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/>
            <a:t>五專免試</a:t>
          </a:r>
        </a:p>
      </dsp:txBody>
      <dsp:txXfrm>
        <a:off x="4760611" y="2838981"/>
        <a:ext cx="3527849" cy="839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21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微軟正黑體"/>
                <a:cs typeface="微軟正黑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1"/>
            <a:ext cx="4303711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微軟正黑體"/>
                <a:cs typeface="微軟正黑體"/>
              </a:defRPr>
            </a:lvl1pPr>
          </a:lstStyle>
          <a:p>
            <a:pPr>
              <a:defRPr/>
            </a:pPr>
            <a:fld id="{AAAB08BF-25CB-47C6-BC74-72D1CB346246}" type="datetimeFigureOut">
              <a:rPr lang="zh-TW" altLang="en-US"/>
              <a:pPr>
                <a:defRPr/>
              </a:pPr>
              <a:t>2018/12/4</a:t>
            </a:fld>
            <a:endParaRPr lang="en-US" altLang="zh-TW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微軟正黑體"/>
                <a:cs typeface="微軟正黑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1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D6E043-1FBB-40F4-82C6-46A5C682EC4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9280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1338" y="1"/>
            <a:ext cx="4303711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4B3895-967F-437E-A530-FB716EC707ED}" type="datetimeFigureOut">
              <a:rPr lang="zh-TW" altLang="en-US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3" cy="267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6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1338" y="6456363"/>
            <a:ext cx="4303711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404E5B6-96AE-4097-A960-F9B389A97A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864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60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27E00623-7CC5-4E06-8338-DC6A75B3331B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1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D85FF49E-C08D-4E9D-9107-68DC646F8C27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10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44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BD31B41E-CC36-4731-AAC4-7F2920A00514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21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65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3806D7E2-BBED-40F9-AE5E-A242C1744519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23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75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2ED4BBBD-400C-4B9B-80F4-6D6306655B76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24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55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83332D6E-CC21-4F5E-B320-53606248381F}" type="slidenum">
              <a:rPr lang="zh-TW" altLang="en-US" smtClean="0">
                <a:solidFill>
                  <a:srgbClr val="000000"/>
                </a:solidFill>
                <a:ea typeface="新細明體" panose="02020500000000000000" pitchFamily="18" charset="-120"/>
              </a:rPr>
              <a:pPr/>
              <a:t>25</a:t>
            </a:fld>
            <a:endParaRPr lang="zh-TW" altLang="en-US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6345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4E5B6-96AE-4097-A960-F9B389A97ACE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544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4E5B6-96AE-4097-A960-F9B389A97ACE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612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61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46ECB872-6A44-47A4-A6F9-FA811A1B70AD}" type="slidenum">
              <a:rPr kumimoji="0"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29</a:t>
            </a:fld>
            <a:endParaRPr kumimoji="0" lang="zh-TW" altLang="en-US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944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65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C1DE85D3-2F39-413E-9B6F-C594C4638DD9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32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964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167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2F8C7A30-E85B-48D5-A525-689C55BAEB1A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33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31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E26BA0C4-67DF-4C57-9CE5-6D069045D82B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2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167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2F8C7A30-E85B-48D5-A525-689C55BAEB1A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34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440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167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2F8C7A30-E85B-48D5-A525-689C55BAEB1A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35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420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72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E1D1FC6C-01DF-4672-951B-926E4B87CBA4}" type="slidenum">
              <a:rPr kumimoji="0" lang="zh-TW" altLang="en-US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38</a:t>
            </a:fld>
            <a:endParaRPr kumimoji="0" lang="zh-TW" altLang="en-US" smtClean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頁首版面配置區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71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259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1FAE5033-8971-4396-9D7C-5718AB5A90E3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44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269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CE936184-69F7-40DB-A815-A17F0E7CB841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45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280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F441E559-2A02-45CF-A27D-F72B7D5BC91E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46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290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228713F2-7E0A-434A-B583-9DA86E55B5CE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47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1300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C6FAE0D8-1C68-42E2-823F-1780117B6064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48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310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15F9C97E-356A-4139-AD77-72879DCA1434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49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32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C8687569-8BC7-4DFA-8D70-EE9F85D69D40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50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5A0A2AE7-66B9-4B66-8ECF-E433040B5861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3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331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6DA5564D-B2E6-4A83-9A8D-DF9A5951C5A4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51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134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3A178EDC-7C16-4EA3-A496-8FAB41161E5B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52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DC8F8C31-EE9A-4322-B69D-600C3BC097BA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4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E8BB1920-B2CE-4B81-9F01-07EB2D688982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5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04E5B6-96AE-4097-A960-F9B389A97ACE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937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11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1C687417-7D4B-4374-A422-EC19C2866025}" type="slidenum">
              <a:rPr kumimoji="0" lang="zh-TW" altLang="en-US" smtClean="0">
                <a:latin typeface="Calibri" pitchFamily="34" charset="0"/>
                <a:ea typeface="新細明體" pitchFamily="18" charset="-120"/>
              </a:rPr>
              <a:pPr/>
              <a:t>7</a:t>
            </a:fld>
            <a:endParaRPr kumimoji="0" lang="zh-TW" altLang="en-US" smtClean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85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CC17FDC6-A969-41D7-9AA2-4BF47D0FCA44}" type="slidenum">
              <a:rPr kumimoji="0" lang="en-US" altLang="zh-TW" smtClean="0">
                <a:solidFill>
                  <a:srgbClr val="00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8</a:t>
            </a:fld>
            <a:endParaRPr kumimoji="0" lang="en-US" altLang="zh-TW" dirty="0" smtClean="0">
              <a:solidFill>
                <a:srgbClr val="000000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665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105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fld id="{864F68EF-F6C4-400A-9040-95B89AD6BB42}" type="slidenum">
              <a:rPr kumimoji="0" lang="zh-TW" altLang="en-US" smtClean="0">
                <a:latin typeface="Calibri" panose="020F0502020204030204" pitchFamily="34" charset="0"/>
                <a:ea typeface="新細明體" panose="02020500000000000000" pitchFamily="18" charset="-120"/>
              </a:rPr>
              <a:pPr/>
              <a:t>9</a:t>
            </a:fld>
            <a:endParaRPr kumimoji="0" lang="zh-TW" altLang="en-US" smtClean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238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72"/>
              <a:gd name="T34" fmla="*/ 0 h 166"/>
              <a:gd name="T35" fmla="*/ 372 w 372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523336-55FA-49FA-AED4-0883260F2825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15E2A-5E67-4A9D-8338-7917B07ED6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30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D4EDB4-A483-478B-962D-70AFA6C7186C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2BEBC-51C5-4EBD-B3C9-5EE6BCFD69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72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280124-1770-4085-932A-B091D1D1A5CE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3A540-FCCB-4F72-9A76-D50CCD9104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181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845DAE-7DDF-4319-97AB-8C9E49CE2FF4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CE502-0BE8-4F2C-9E73-C32A60CAC8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44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E0917D-839B-4FC1-A07E-D24EC417406E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A8BFB-9407-4395-A489-7561D1D2FD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18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F5F66C-D678-4C93-BD34-DDC9ECA43A3D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25B2-5B20-4C5E-AFFF-1AA4883842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402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C21E53-3BA4-48FA-A707-16788FDE8B5B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C739-63D2-4E95-BF2D-E876048EE6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62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AA64CC-5FA5-44B1-A549-CBC2C2AFFA81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C890-3CB4-4F61-8964-3DF3B1C724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35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E1CEE-075B-49CA-9542-751995A3239F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BF0-26A2-43BC-9E5F-AB4856E4A3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14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6598D4-5E4A-4134-B6E2-A5B37171E69E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333D7-1F16-4D92-BC35-D433AA32DE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203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6F42CB-09C8-4533-8F78-4C0443C5A25B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665C2-910C-44F7-9E4E-A3905E6C5E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0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70348-87DC-491C-BF88-AC3B2D53425C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97B8-7E70-45A3-B78E-8E1ED62D50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7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1F4A62-78B7-4478-9709-BF31A4FC1DD1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43CB-9B8E-44C0-BB63-C716898E2E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141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BF6019-0EB8-4A23-865E-29682AD42E35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AB8D1-4B8C-4E95-9C8C-12011B3BC6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558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B84892-A1EE-4110-9DE9-6F622165159A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5BDE-523D-41EB-928D-890554315B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091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DB86E8-B407-44D2-8B6C-DA9F5A0BC5C6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9AD2-F343-4C5D-9059-99299CA523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003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341426-19E3-47E9-9DCF-A43BC0F0CCD1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76C7-50B2-425F-B87A-748EFD39BB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458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D67F01-4CB6-4C61-B2AC-3E412F39820F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8E498-CEDE-4672-9563-5396247618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567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D59E0-D6E7-460D-9222-924DA958D360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1DBB5-A556-4172-9BC9-B57831BCFD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68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6000" smtClean="0">
                <a:solidFill>
                  <a:srgbClr val="E78712"/>
                </a:solidFill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6000" smtClean="0">
                <a:solidFill>
                  <a:srgbClr val="E78712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BBB95D-52F1-485F-BAF2-5AFB9B58BE70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29D59-D3F5-4DFE-B350-663A7AA0C9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532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73891D-2DB7-4419-A643-C5F49E72E72C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C53A5-4F7D-4D0F-A0F5-F8CE4A0029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025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6000" smtClean="0">
                <a:solidFill>
                  <a:srgbClr val="E78712"/>
                </a:solidFill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6000" smtClean="0">
                <a:solidFill>
                  <a:srgbClr val="E78712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B04748-A8A3-49F8-A900-BC499CE932ED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14B7-030B-4DF0-B179-0CF28EF5F1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99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A51548-B9B4-45AA-A71A-C83184B27FA7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634F5-2E8E-4576-B465-6F4FBF2AB0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595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07AE20-825B-4141-B13E-BEFD9B402D34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A5D6B-BAD6-4E8F-B51A-AF6F2EBDD3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990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14D29E-EC91-424E-A32B-EAC230235066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FCDB-AD21-41A0-9320-C3BF8AD8B0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068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zh-TW" altLang="en-US" sz="1350">
              <a:solidFill>
                <a:prstClr val="black"/>
              </a:solidFill>
              <a:latin typeface="Arial" charset="0"/>
              <a:ea typeface="新細明體" charset="-120"/>
              <a:cs typeface="微軟正黑體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F21980-0C70-4E75-9A10-4ED4E0C8F362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C987-20D8-4CED-ACE7-050C042EFE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938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527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590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325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38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360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013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28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E74A56-1F47-4231-8EF0-5079CA866873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37CF-0939-4EB4-8B59-DEEFB86178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1309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999810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48064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494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1600201"/>
            <a:ext cx="2743200" cy="45259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8026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18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83A076-C08D-416D-935C-EAC001170E55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BA962-AAE5-4FF2-A78B-871BC7405C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25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D0C77E-F34C-4316-B78D-ACB37E6C4759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48D4-B47D-4167-9D5E-013864B0C9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50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FFF309-1D1D-41DC-8EC1-AEC9F8BBF309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6A4C7-65BF-4F14-89A7-21CC01BF26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67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27DBDE-011F-4952-AA34-0AA19735A03F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B815-8FB4-4E3C-B84C-E33514D17C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48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15D440-88EC-44CA-8FCC-99692189A7C7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6D8E7-5085-4C2B-9A7E-6B32AB7212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1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36"/>
                <a:gd name="T20" fmla="*/ 22 w 22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"/>
                <a:gd name="T22" fmla="*/ 0 h 504"/>
                <a:gd name="T23" fmla="*/ 140 w 140"/>
                <a:gd name="T24" fmla="*/ 504 h 5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2"/>
                <a:gd name="T25" fmla="*/ 0 h 308"/>
                <a:gd name="T26" fmla="*/ 132 w 132"/>
                <a:gd name="T27" fmla="*/ 308 h 3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9"/>
                <a:gd name="T14" fmla="*/ 37 w 3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8"/>
                <a:gd name="T34" fmla="*/ 0 h 722"/>
                <a:gd name="T35" fmla="*/ 178 w 178"/>
                <a:gd name="T36" fmla="*/ 722 h 7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635"/>
                <a:gd name="T32" fmla="*/ 23 w 23"/>
                <a:gd name="T33" fmla="*/ 635 h 6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7"/>
                <a:gd name="T20" fmla="*/ 17 w 17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222"/>
                <a:gd name="T32" fmla="*/ 41 w 41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0"/>
                <a:gd name="T52" fmla="*/ 0 h 878"/>
                <a:gd name="T53" fmla="*/ 450 w 450"/>
                <a:gd name="T54" fmla="*/ 878 h 8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3"/>
                <a:gd name="T14" fmla="*/ 35 w 35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8"/>
                <a:gd name="T20" fmla="*/ 8 w 8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135"/>
                <a:gd name="T26" fmla="*/ 52 w 52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454"/>
            <a:chExt cx="1952625" cy="5678297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454"/>
              <a:ext cx="408933" cy="3646106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3"/>
                <a:gd name="T46" fmla="*/ 0 h 920"/>
                <a:gd name="T47" fmla="*/ 103 w 103"/>
                <a:gd name="T48" fmla="*/ 920 h 9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847"/>
              <a:ext cx="349763" cy="1310073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330"/>
                <a:gd name="T26" fmla="*/ 88 w 88"/>
                <a:gd name="T27" fmla="*/ 330 h 3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983"/>
              <a:ext cx="357653" cy="82076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207"/>
                <a:gd name="T26" fmla="*/ 90 w 90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307"/>
              <a:ext cx="457585" cy="1853305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67"/>
                <a:gd name="T35" fmla="*/ 115 w 115"/>
                <a:gd name="T36" fmla="*/ 467 h 4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505"/>
              <a:ext cx="144639" cy="2508342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633"/>
                <a:gd name="T41" fmla="*/ 36 w 36"/>
                <a:gd name="T42" fmla="*/ 633 h 6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36"/>
              <a:ext cx="111767" cy="232815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59"/>
                <a:gd name="T14" fmla="*/ 28 w 2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8223"/>
              <a:ext cx="68375" cy="424852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07"/>
                <a:gd name="T23" fmla="*/ 17 w 17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446"/>
              <a:ext cx="1168945" cy="2250537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4"/>
                <a:gd name="T49" fmla="*/ 0 h 568"/>
                <a:gd name="T50" fmla="*/ 294 w 294"/>
                <a:gd name="T51" fmla="*/ 568 h 5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612"/>
              <a:ext cx="99932" cy="209139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53"/>
                <a:gd name="T14" fmla="*/ 25 w 25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920"/>
              <a:ext cx="114396" cy="559017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41"/>
                <a:gd name="T26" fmla="*/ 29 w 29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8008"/>
              <a:ext cx="32872" cy="189408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8"/>
                <a:gd name="T23" fmla="*/ 8 w 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429"/>
              <a:ext cx="174882" cy="439322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11"/>
                <a:gd name="T26" fmla="*/ 44 w 44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87364C-52CF-41AB-AA05-744DC9C6A048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2000">
                <a:solidFill>
                  <a:srgbClr val="FEFFF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31E0B29-30C6-443E-A38E-6566F812D5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05" r:id="rId1"/>
    <p:sldLayoutId id="2147488406" r:id="rId2"/>
    <p:sldLayoutId id="2147488407" r:id="rId3"/>
    <p:sldLayoutId id="2147488408" r:id="rId4"/>
    <p:sldLayoutId id="2147488409" r:id="rId5"/>
    <p:sldLayoutId id="2147488410" r:id="rId6"/>
    <p:sldLayoutId id="2147488411" r:id="rId7"/>
    <p:sldLayoutId id="2147488412" r:id="rId8"/>
    <p:sldLayoutId id="2147488413" r:id="rId9"/>
    <p:sldLayoutId id="2147488414" r:id="rId10"/>
    <p:sldLayoutId id="2147488415" r:id="rId11"/>
    <p:sldLayoutId id="2147488416" r:id="rId12"/>
    <p:sldLayoutId id="2147488417" r:id="rId13"/>
    <p:sldLayoutId id="2147488418" r:id="rId14"/>
    <p:sldLayoutId id="2147488419" r:id="rId15"/>
    <p:sldLayoutId id="2147488420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微軟正黑體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  <a:ea typeface="微軟正黑體"/>
          <a:cs typeface="微軟正黑體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  <a:ea typeface="微軟正黑體"/>
          <a:cs typeface="微軟正黑體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  <a:ea typeface="微軟正黑體"/>
          <a:cs typeface="微軟正黑體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  <a:ea typeface="微軟正黑體"/>
          <a:cs typeface="微軟正黑體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微軟正黑體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微軟正黑體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微軟正黑體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微軟正黑體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微軟正黑體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</p:grpSp>
      <p:grpSp>
        <p:nvGrpSpPr>
          <p:cNvPr id="3075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454"/>
            <a:chExt cx="1952625" cy="5678297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454"/>
              <a:ext cx="408933" cy="3646106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847"/>
              <a:ext cx="349763" cy="131007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983"/>
              <a:ext cx="357653" cy="82076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307"/>
              <a:ext cx="457585" cy="1853305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505"/>
              <a:ext cx="144639" cy="2508342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36"/>
              <a:ext cx="111767" cy="232815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8223"/>
              <a:ext cx="68375" cy="424852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446"/>
              <a:ext cx="1168945" cy="2250537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612"/>
              <a:ext cx="99932" cy="209139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920"/>
              <a:ext cx="114396" cy="559017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8008"/>
              <a:ext cx="32872" cy="189408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429"/>
              <a:ext cx="174882" cy="439322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1350">
                <a:solidFill>
                  <a:prstClr val="black"/>
                </a:solidFill>
                <a:latin typeface="Arial" charset="0"/>
                <a:ea typeface="新細明體" charset="-120"/>
                <a:cs typeface="微軟正黑體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675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03343D-236C-4652-B69D-D5B13735097C}" type="datetime1">
              <a:rPr lang="zh-TW" altLang="en-US" smtClean="0"/>
              <a:pPr>
                <a:defRPr/>
              </a:pPr>
              <a:t>2018/12/4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675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500">
                <a:solidFill>
                  <a:srgbClr val="FEFFF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C6540A7-CC94-4E4C-B3DA-75850BE1A2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37" r:id="rId1"/>
    <p:sldLayoutId id="2147488438" r:id="rId2"/>
    <p:sldLayoutId id="2147488439" r:id="rId3"/>
    <p:sldLayoutId id="2147488440" r:id="rId4"/>
    <p:sldLayoutId id="2147488441" r:id="rId5"/>
    <p:sldLayoutId id="2147488442" r:id="rId6"/>
    <p:sldLayoutId id="2147488443" r:id="rId7"/>
    <p:sldLayoutId id="2147488444" r:id="rId8"/>
    <p:sldLayoutId id="2147488445" r:id="rId9"/>
    <p:sldLayoutId id="2147488446" r:id="rId10"/>
    <p:sldLayoutId id="2147488447" r:id="rId11"/>
    <p:sldLayoutId id="2147488448" r:id="rId12"/>
    <p:sldLayoutId id="2147488449" r:id="rId13"/>
    <p:sldLayoutId id="2147488450" r:id="rId14"/>
    <p:sldLayoutId id="2147488451" r:id="rId15"/>
    <p:sldLayoutId id="2147488452" r:id="rId16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微軟正黑體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微軟正黑體"/>
          <a:cs typeface="微軟正黑體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微軟正黑體"/>
          <a:cs typeface="微軟正黑體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微軟正黑體"/>
          <a:cs typeface="微軟正黑體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itchFamily="34" charset="0"/>
          <a:ea typeface="微軟正黑體"/>
          <a:cs typeface="微軟正黑體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微軟正黑體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微軟正黑體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微軟正黑體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微軟正黑體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微軟正黑體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08宣導簡報底圖-標題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265"/>
            <a:ext cx="12192000" cy="685747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13992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</a:t>
            </a:r>
          </a:p>
        </p:txBody>
      </p:sp>
    </p:spTree>
    <p:extLst>
      <p:ext uri="{BB962C8B-B14F-4D97-AF65-F5344CB8AC3E}">
        <p14:creationId xmlns:p14="http://schemas.microsoft.com/office/powerpoint/2010/main" val="29484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37" r:id="rId1"/>
    <p:sldLayoutId id="2147488538" r:id="rId2"/>
    <p:sldLayoutId id="2147488539" r:id="rId3"/>
    <p:sldLayoutId id="2147488540" r:id="rId4"/>
    <p:sldLayoutId id="2147488541" r:id="rId5"/>
    <p:sldLayoutId id="2147488542" r:id="rId6"/>
    <p:sldLayoutId id="2147488543" r:id="rId7"/>
    <p:sldLayoutId id="2147488544" r:id="rId8"/>
    <p:sldLayoutId id="2147488545" r:id="rId9"/>
    <p:sldLayoutId id="2147488546" r:id="rId10"/>
    <p:sldLayoutId id="214748854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660066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400" b="1">
          <a:solidFill>
            <a:srgbClr val="002060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400" b="1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108&#23416;&#24180;&#24230;&#22283;&#20013;&#25945;&#32946;&#26371;&#32771;&#21450;&#20840;&#22283;&#39640;&#32026;&#20013;&#31561;&#23416;&#26657;&#33287;&#23560;&#31185;&#23416;&#26657;&#20116;&#24180;&#21046;&#36969;&#24615;&#20837;&#23416;&#37325;&#35201;&#26085;&#31243;&#34920;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ctrTitle"/>
          </p:nvPr>
        </p:nvSpPr>
        <p:spPr>
          <a:xfrm>
            <a:off x="623888" y="1052513"/>
            <a:ext cx="10972800" cy="2592387"/>
          </a:xfrm>
        </p:spPr>
        <p:txBody>
          <a:bodyPr/>
          <a:lstStyle/>
          <a:p>
            <a:pPr algn="ctr" eaLnBrk="1" hangingPunct="1"/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07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學年度昭明國中三年級學生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志願選填說明手冊</a:t>
            </a:r>
          </a:p>
        </p:txBody>
      </p:sp>
      <p:sp>
        <p:nvSpPr>
          <p:cNvPr id="6146" name="副標題 2"/>
          <p:cNvSpPr>
            <a:spLocks noGrp="1"/>
          </p:cNvSpPr>
          <p:nvPr>
            <p:ph type="subTitle" idx="1"/>
          </p:nvPr>
        </p:nvSpPr>
        <p:spPr>
          <a:xfrm>
            <a:off x="1776413" y="4221163"/>
            <a:ext cx="8534400" cy="160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 smtClean="0"/>
          </a:p>
        </p:txBody>
      </p:sp>
      <p:pic>
        <p:nvPicPr>
          <p:cNvPr id="35844" name="圖片 3" descr="昭明校徽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79" y="4149725"/>
            <a:ext cx="268763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4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kumimoji="0" lang="en-US" altLang="zh-TW" sz="2000" dirty="0" smtClean="0">
                <a:solidFill>
                  <a:srgbClr val="FEFFFF"/>
                </a:solidFill>
                <a:latin typeface="Century Gothic" pitchFamily="34" charset="0"/>
              </a:rPr>
              <a:t>9</a:t>
            </a:r>
            <a:endParaRPr kumimoji="0" lang="zh-TW" altLang="en-US" sz="2000" dirty="0" smtClean="0">
              <a:solidFill>
                <a:srgbClr val="FEFFFF"/>
              </a:solidFill>
              <a:latin typeface="Century Gothic" pitchFamily="34" charset="0"/>
            </a:endParaRPr>
          </a:p>
        </p:txBody>
      </p:sp>
      <p:graphicFrame>
        <p:nvGraphicFramePr>
          <p:cNvPr id="7" name="內容版面配置區 4"/>
          <p:cNvGraphicFramePr>
            <a:graphicFrameLocks/>
          </p:cNvGraphicFramePr>
          <p:nvPr/>
        </p:nvGraphicFramePr>
        <p:xfrm>
          <a:off x="1009650" y="43130788"/>
          <a:ext cx="10814049" cy="11028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366">
                  <a:extLst>
                    <a:ext uri="{9D8B030D-6E8A-4147-A177-3AD203B41FA5}"/>
                  </a:extLst>
                </a:gridCol>
                <a:gridCol w="937366">
                  <a:extLst>
                    <a:ext uri="{9D8B030D-6E8A-4147-A177-3AD203B41FA5}"/>
                  </a:extLst>
                </a:gridCol>
                <a:gridCol w="805133">
                  <a:extLst>
                    <a:ext uri="{9D8B030D-6E8A-4147-A177-3AD203B41FA5}"/>
                  </a:extLst>
                </a:gridCol>
                <a:gridCol w="851252">
                  <a:extLst>
                    <a:ext uri="{9D8B030D-6E8A-4147-A177-3AD203B41FA5}"/>
                  </a:extLst>
                </a:gridCol>
                <a:gridCol w="794974">
                  <a:extLst>
                    <a:ext uri="{9D8B030D-6E8A-4147-A177-3AD203B41FA5}"/>
                  </a:extLst>
                </a:gridCol>
                <a:gridCol w="651866">
                  <a:extLst>
                    <a:ext uri="{9D8B030D-6E8A-4147-A177-3AD203B41FA5}"/>
                  </a:extLst>
                </a:gridCol>
                <a:gridCol w="176845">
                  <a:extLst>
                    <a:ext uri="{9D8B030D-6E8A-4147-A177-3AD203B41FA5}"/>
                  </a:extLst>
                </a:gridCol>
                <a:gridCol w="420876">
                  <a:extLst>
                    <a:ext uri="{9D8B030D-6E8A-4147-A177-3AD203B41FA5}"/>
                  </a:extLst>
                </a:gridCol>
                <a:gridCol w="430376">
                  <a:extLst>
                    <a:ext uri="{9D8B030D-6E8A-4147-A177-3AD203B41FA5}"/>
                  </a:extLst>
                </a:gridCol>
                <a:gridCol w="756668">
                  <a:extLst>
                    <a:ext uri="{9D8B030D-6E8A-4147-A177-3AD203B41FA5}"/>
                  </a:extLst>
                </a:gridCol>
                <a:gridCol w="4051327">
                  <a:extLst>
                    <a:ext uri="{9D8B030D-6E8A-4147-A177-3AD203B41FA5}"/>
                  </a:extLst>
                </a:gridCol>
              </a:tblGrid>
              <a:tr h="609638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600" kern="0" dirty="0">
                          <a:effectLst/>
                        </a:rPr>
                        <a:t>比序</a:t>
                      </a:r>
                      <a:r>
                        <a:rPr lang="zh-TW" sz="1600" kern="100" dirty="0">
                          <a:effectLst/>
                        </a:rPr>
                        <a:t>項目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積分換算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最高</a:t>
                      </a:r>
                      <a:endParaRPr lang="zh-TW" sz="1600" kern="10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分數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備註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4337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1.志願序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志願序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第1志願序學校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 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10分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第2志願序學校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 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9分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第3志願序學校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8分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第4志願序學校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7分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第5志願序學校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6分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10分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學生參考國中學生生涯輔導紀錄手冊之生涯發展規劃書，選填志願。</a:t>
                      </a:r>
                      <a:endParaRPr lang="zh-TW" sz="16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每一志願序至多可選填</a:t>
                      </a:r>
                      <a:r>
                        <a:rPr lang="en-US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r>
                        <a:rPr lang="zh-TW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校為一群組，其志願序積分相同。</a:t>
                      </a:r>
                    </a:p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同一志願序學校如有多科別，選填時視為同一志願序，其志願序積分相同。</a:t>
                      </a:r>
                    </a:p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同一學校第</a:t>
                      </a:r>
                      <a:r>
                        <a:rPr lang="en-US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r>
                        <a:rPr lang="zh-TW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次選填，視為不同志願序。</a:t>
                      </a:r>
                    </a:p>
                    <a:p>
                      <a:pPr marL="342900" lvl="0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第</a:t>
                      </a:r>
                      <a:r>
                        <a:rPr lang="en-US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</a:t>
                      </a:r>
                      <a:r>
                        <a:rPr lang="zh-TW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志願序</a:t>
                      </a:r>
                      <a:r>
                        <a:rPr lang="en-US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</a:t>
                      </a:r>
                      <a:r>
                        <a:rPr lang="zh-TW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含</a:t>
                      </a:r>
                      <a:r>
                        <a:rPr lang="en-US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</a:t>
                      </a:r>
                      <a:r>
                        <a:rPr lang="zh-TW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後志願選填以單科為單位，以</a:t>
                      </a:r>
                      <a:r>
                        <a:rPr lang="en-US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r>
                        <a:rPr lang="zh-TW" sz="1600" u="none" strike="noStrike" kern="1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分計。</a:t>
                      </a:r>
                      <a:endParaRPr lang="zh-TW" sz="1600" u="none" strike="noStrike" kern="10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14457">
                <a:tc rowSpan="7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2.多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元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學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習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表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現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競賽成績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國際第一名</a:t>
                      </a:r>
                      <a:r>
                        <a:rPr lang="en-US" sz="1600" kern="100">
                          <a:effectLst/>
                        </a:rPr>
                        <a:t>10</a:t>
                      </a:r>
                      <a:r>
                        <a:rPr lang="zh-TW" sz="1600" kern="10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國際第二名</a:t>
                      </a:r>
                      <a:r>
                        <a:rPr lang="en-US" sz="1600" kern="100">
                          <a:effectLst/>
                        </a:rPr>
                        <a:t>9</a:t>
                      </a:r>
                      <a:r>
                        <a:rPr lang="zh-TW" sz="1600" kern="10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國際第三名</a:t>
                      </a:r>
                      <a:r>
                        <a:rPr lang="en-US" sz="1600" kern="100">
                          <a:effectLst/>
                        </a:rPr>
                        <a:t>8</a:t>
                      </a:r>
                      <a:r>
                        <a:rPr lang="zh-TW" sz="1600" kern="10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國際第四至八名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</a:t>
                      </a:r>
                      <a:r>
                        <a:rPr lang="zh-TW" sz="1600" kern="10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 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 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最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高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採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計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</a:rPr>
                        <a:t>50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39700" indent="-139700"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zh-TW" sz="1600" kern="0" dirty="0">
                          <a:effectLst/>
                        </a:rPr>
                        <a:t>1.限國中階段(七上至九上五學期)獲得之成績始採計。</a:t>
                      </a:r>
                      <a:endParaRPr lang="zh-TW" sz="16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zh-TW" sz="1600" kern="0" dirty="0">
                          <a:effectLst/>
                        </a:rPr>
                        <a:t>2.競賽項目：科學展覽、各學科能</a:t>
                      </a:r>
                      <a:endParaRPr lang="zh-TW" sz="16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  </a:t>
                      </a:r>
                      <a:r>
                        <a:rPr lang="zh-TW" sz="1600" kern="0" dirty="0">
                          <a:effectLst/>
                        </a:rPr>
                        <a:t>力競賽、語文類競賽、藝能類競</a:t>
                      </a:r>
                      <a:endParaRPr lang="zh-TW" sz="16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  </a:t>
                      </a:r>
                      <a:r>
                        <a:rPr lang="zh-TW" sz="1600" kern="0" dirty="0">
                          <a:effectLst/>
                        </a:rPr>
                        <a:t>賽、運動類競賽。</a:t>
                      </a:r>
                      <a:endParaRPr lang="zh-TW" sz="16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zh-TW" sz="1600" kern="0" dirty="0">
                          <a:effectLst/>
                        </a:rPr>
                        <a:t>3.同一性質或同一項目之競賽，僅</a:t>
                      </a:r>
                      <a:endParaRPr lang="zh-TW" sz="16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  </a:t>
                      </a:r>
                      <a:r>
                        <a:rPr lang="zh-TW" sz="1600" kern="0" dirty="0">
                          <a:effectLst/>
                        </a:rPr>
                        <a:t>擇優計分一次。</a:t>
                      </a:r>
                      <a:endParaRPr lang="zh-TW" sz="16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zh-TW" sz="1600" kern="0" dirty="0">
                          <a:effectLst/>
                        </a:rPr>
                        <a:t>4.</a:t>
                      </a:r>
                      <a:r>
                        <a:rPr lang="zh-TW" sz="1600" u="sng" kern="0" dirty="0">
                          <a:effectLst/>
                        </a:rPr>
                        <a:t>本項最高</a:t>
                      </a:r>
                      <a:r>
                        <a:rPr lang="en-US" sz="1600" u="sng" kern="0" dirty="0">
                          <a:effectLst/>
                        </a:rPr>
                        <a:t>10</a:t>
                      </a:r>
                      <a:r>
                        <a:rPr lang="zh-TW" sz="1600" u="sng" kern="0" dirty="0">
                          <a:effectLst/>
                        </a:rPr>
                        <a:t>分</a:t>
                      </a:r>
                      <a:r>
                        <a:rPr lang="zh-TW" sz="1600" kern="0" dirty="0">
                          <a:effectLst/>
                        </a:rPr>
                        <a:t>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096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全國第一名</a:t>
                      </a:r>
                      <a:r>
                        <a:rPr lang="en-US" sz="1600" kern="100">
                          <a:effectLst/>
                        </a:rPr>
                        <a:t>7</a:t>
                      </a:r>
                      <a:r>
                        <a:rPr lang="zh-TW" sz="1600" kern="10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全國第二名</a:t>
                      </a:r>
                      <a:r>
                        <a:rPr lang="en-US" sz="1600" kern="100">
                          <a:effectLst/>
                        </a:rPr>
                        <a:t>6</a:t>
                      </a:r>
                      <a:r>
                        <a:rPr lang="zh-TW" sz="1600" kern="10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全國第三名</a:t>
                      </a:r>
                      <a:r>
                        <a:rPr lang="en-US" sz="1600" kern="100">
                          <a:effectLst/>
                        </a:rPr>
                        <a:t>5</a:t>
                      </a:r>
                      <a:r>
                        <a:rPr lang="zh-TW" sz="1600" kern="10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全國第四至八名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r>
                        <a:rPr lang="zh-TW" sz="1600" kern="10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998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縣市第一名</a:t>
                      </a:r>
                      <a:r>
                        <a:rPr lang="en-US" sz="1600" kern="100">
                          <a:effectLst/>
                        </a:rPr>
                        <a:t>4</a:t>
                      </a:r>
                      <a:r>
                        <a:rPr lang="zh-TW" sz="1600" kern="10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縣市第二名</a:t>
                      </a:r>
                      <a:r>
                        <a:rPr lang="en-US" sz="1600" kern="100">
                          <a:effectLst/>
                        </a:rPr>
                        <a:t>3</a:t>
                      </a:r>
                      <a:r>
                        <a:rPr lang="zh-TW" sz="1600" kern="10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縣市第三名</a:t>
                      </a:r>
                      <a:r>
                        <a:rPr lang="en-US" sz="1600" kern="100">
                          <a:effectLst/>
                        </a:rPr>
                        <a:t>2</a:t>
                      </a:r>
                      <a:r>
                        <a:rPr lang="zh-TW" sz="1600" kern="10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縣市第四至八名</a:t>
                      </a: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</a:t>
                      </a:r>
                      <a:r>
                        <a:rPr lang="zh-TW" sz="1600" kern="10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48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獎勵紀錄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7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1.由國中依學生表現計算之。</a:t>
                      </a:r>
                      <a:endParaRPr lang="zh-TW" sz="16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2.獎勵紀錄至體適能等四項均以</a:t>
                      </a:r>
                      <a:endParaRPr lang="zh-TW" sz="1600" kern="100" dirty="0">
                        <a:effectLst/>
                      </a:endParaRPr>
                    </a:p>
                    <a:p>
                      <a:pPr indent="139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原始分數計分，</a:t>
                      </a:r>
                      <a:r>
                        <a:rPr lang="zh-TW" sz="1600" u="sng" kern="0" dirty="0">
                          <a:effectLst/>
                        </a:rPr>
                        <a:t>獎勵紀錄、服務學</a:t>
                      </a:r>
                      <a:endParaRPr lang="zh-TW" sz="1600" kern="100" dirty="0">
                        <a:effectLst/>
                      </a:endParaRPr>
                    </a:p>
                    <a:p>
                      <a:pPr indent="139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u="sng" kern="0" dirty="0">
                          <a:effectLst/>
                        </a:rPr>
                        <a:t>習各單項最高採計15分</a:t>
                      </a:r>
                      <a:r>
                        <a:rPr lang="zh-TW" sz="1600" kern="0" dirty="0">
                          <a:effectLst/>
                        </a:rPr>
                        <a:t>。</a:t>
                      </a:r>
                      <a:endParaRPr lang="zh-TW" sz="1600" kern="100" dirty="0">
                        <a:effectLst/>
                      </a:endParaRPr>
                    </a:p>
                    <a:p>
                      <a:pPr marL="247650" indent="-1714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(嘉獎/警告每支0.5分；小功/小過每支1.5</a:t>
                      </a:r>
                      <a:endParaRPr lang="zh-TW" sz="1600" kern="100" dirty="0">
                        <a:effectLst/>
                      </a:endParaRPr>
                    </a:p>
                    <a:p>
                      <a:pPr indent="1143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分；大功/大過每支4.5分；服務學習每小</a:t>
                      </a:r>
                      <a:endParaRPr lang="zh-TW" sz="1600" kern="100" dirty="0">
                        <a:effectLst/>
                      </a:endParaRPr>
                    </a:p>
                    <a:p>
                      <a:pPr indent="1143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時0.3分)</a:t>
                      </a:r>
                      <a:endParaRPr lang="zh-TW" sz="16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3.社團參與、體適能各單項最高採計</a:t>
                      </a:r>
                      <a:endParaRPr lang="zh-TW" sz="1600" kern="100" dirty="0">
                        <a:effectLst/>
                      </a:endParaRPr>
                    </a:p>
                    <a:p>
                      <a:pPr indent="13970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10分。 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048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服務學習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48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社團參與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1032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體適能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09638"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3.就近入學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符合</a:t>
                      </a:r>
                      <a:r>
                        <a:rPr lang="en-US" sz="1600" kern="0">
                          <a:effectLst/>
                        </a:rPr>
                        <a:t>10</a:t>
                      </a:r>
                      <a:r>
                        <a:rPr lang="zh-TW" sz="1600" kern="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不符</a:t>
                      </a:r>
                      <a:r>
                        <a:rPr lang="en-US" sz="1600" kern="0">
                          <a:effectLst/>
                        </a:rPr>
                        <a:t>0</a:t>
                      </a:r>
                      <a:r>
                        <a:rPr lang="zh-TW" sz="1600" kern="0">
                          <a:effectLst/>
                        </a:rPr>
                        <a:t>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10分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219276"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4.</a:t>
                      </a:r>
                      <a:r>
                        <a:rPr lang="zh-TW" sz="1600" kern="100">
                          <a:effectLst/>
                        </a:rPr>
                        <a:t>國中</a:t>
                      </a:r>
                      <a:r>
                        <a:rPr lang="zh-TW" sz="1600" kern="0">
                          <a:effectLst/>
                        </a:rPr>
                        <a:t>教育會考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精熟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每科6分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基礎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每科4分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待加強</a:t>
                      </a:r>
                      <a:endParaRPr lang="zh-TW" sz="16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每科2分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30分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 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04819">
                <a:tc gridSpan="9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參考總分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>
                          <a:effectLst/>
                        </a:rPr>
                        <a:t>100分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 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0" marR="5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514475" y="141288"/>
          <a:ext cx="10491788" cy="6713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859">
                  <a:extLst>
                    <a:ext uri="{9D8B030D-6E8A-4147-A177-3AD203B41FA5}"/>
                  </a:extLst>
                </a:gridCol>
                <a:gridCol w="914496">
                  <a:extLst>
                    <a:ext uri="{9D8B030D-6E8A-4147-A177-3AD203B41FA5}"/>
                  </a:extLst>
                </a:gridCol>
                <a:gridCol w="835661">
                  <a:extLst>
                    <a:ext uri="{9D8B030D-6E8A-4147-A177-3AD203B41FA5}"/>
                  </a:extLst>
                </a:gridCol>
                <a:gridCol w="173438">
                  <a:extLst>
                    <a:ext uri="{9D8B030D-6E8A-4147-A177-3AD203B41FA5}"/>
                  </a:extLst>
                </a:gridCol>
                <a:gridCol w="567619">
                  <a:extLst>
                    <a:ext uri="{9D8B030D-6E8A-4147-A177-3AD203B41FA5}"/>
                  </a:extLst>
                </a:gridCol>
                <a:gridCol w="599154">
                  <a:extLst>
                    <a:ext uri="{9D8B030D-6E8A-4147-A177-3AD203B41FA5}"/>
                  </a:extLst>
                </a:gridCol>
                <a:gridCol w="189207">
                  <a:extLst>
                    <a:ext uri="{9D8B030D-6E8A-4147-A177-3AD203B41FA5}"/>
                  </a:extLst>
                </a:gridCol>
                <a:gridCol w="605465">
                  <a:extLst>
                    <a:ext uri="{9D8B030D-6E8A-4147-A177-3AD203B41FA5}"/>
                  </a:extLst>
                </a:gridCol>
                <a:gridCol w="605465">
                  <a:extLst>
                    <a:ext uri="{9D8B030D-6E8A-4147-A177-3AD203B41FA5}"/>
                  </a:extLst>
                </a:gridCol>
                <a:gridCol w="538405">
                  <a:extLst>
                    <a:ext uri="{9D8B030D-6E8A-4147-A177-3AD203B41FA5}"/>
                  </a:extLst>
                </a:gridCol>
                <a:gridCol w="4999019">
                  <a:extLst>
                    <a:ext uri="{9D8B030D-6E8A-4147-A177-3AD203B41FA5}"/>
                  </a:extLst>
                </a:gridCol>
              </a:tblGrid>
              <a:tr h="490329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zh-TW" sz="1500" kern="0" dirty="0">
                          <a:effectLst/>
                        </a:rPr>
                        <a:t>比序</a:t>
                      </a:r>
                      <a:r>
                        <a:rPr lang="zh-TW" sz="1500" kern="100" dirty="0">
                          <a:effectLst/>
                        </a:rPr>
                        <a:t>項目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積分換算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最高</a:t>
                      </a:r>
                      <a:endParaRPr lang="zh-TW" sz="1500" kern="10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分數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備註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/>
                </a:extLst>
              </a:tr>
              <a:tr h="1714543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1.</a:t>
                      </a:r>
                      <a:endParaRPr lang="en-US" altLang="zh-TW" sz="1500" kern="0" dirty="0" smtClean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志</a:t>
                      </a:r>
                      <a:endParaRPr lang="en-US" altLang="zh-TW" sz="1500" kern="0" dirty="0" smtClean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願</a:t>
                      </a:r>
                      <a:endParaRPr lang="en-US" altLang="zh-TW" sz="1500" kern="0" dirty="0" smtClean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序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志願</a:t>
                      </a:r>
                      <a:r>
                        <a:rPr lang="zh-TW" sz="1500" kern="0" dirty="0">
                          <a:effectLst/>
                        </a:rPr>
                        <a:t>序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第</a:t>
                      </a:r>
                      <a:r>
                        <a:rPr lang="zh-TW" sz="1500" kern="0" dirty="0">
                          <a:effectLst/>
                        </a:rPr>
                        <a:t>1志願序學校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 </a:t>
                      </a:r>
                      <a:r>
                        <a:rPr lang="zh-TW" sz="1500" kern="0" dirty="0" smtClean="0">
                          <a:effectLst/>
                        </a:rPr>
                        <a:t>10</a:t>
                      </a:r>
                      <a:r>
                        <a:rPr lang="zh-TW" sz="1500" kern="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第</a:t>
                      </a:r>
                      <a:r>
                        <a:rPr lang="zh-TW" sz="1500" kern="0" dirty="0">
                          <a:effectLst/>
                        </a:rPr>
                        <a:t>2志願序</a:t>
                      </a:r>
                      <a:r>
                        <a:rPr lang="zh-TW" sz="1500" kern="0" dirty="0" smtClean="0">
                          <a:effectLst/>
                        </a:rPr>
                        <a:t>學校9</a:t>
                      </a:r>
                      <a:r>
                        <a:rPr lang="zh-TW" sz="1500" kern="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第</a:t>
                      </a:r>
                      <a:r>
                        <a:rPr lang="zh-TW" sz="1500" kern="0" dirty="0">
                          <a:effectLst/>
                        </a:rPr>
                        <a:t>3志願序</a:t>
                      </a:r>
                      <a:r>
                        <a:rPr lang="zh-TW" sz="1500" kern="0" dirty="0" smtClean="0">
                          <a:effectLst/>
                        </a:rPr>
                        <a:t>學校8</a:t>
                      </a:r>
                      <a:r>
                        <a:rPr lang="zh-TW" sz="1500" kern="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第</a:t>
                      </a:r>
                      <a:r>
                        <a:rPr lang="zh-TW" sz="1500" kern="0" dirty="0">
                          <a:effectLst/>
                        </a:rPr>
                        <a:t>4志願序</a:t>
                      </a:r>
                      <a:r>
                        <a:rPr lang="zh-TW" sz="1500" kern="0" dirty="0" smtClean="0">
                          <a:effectLst/>
                        </a:rPr>
                        <a:t>學校7</a:t>
                      </a:r>
                      <a:r>
                        <a:rPr lang="zh-TW" sz="1500" kern="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第</a:t>
                      </a:r>
                      <a:r>
                        <a:rPr lang="zh-TW" sz="1500" kern="0" dirty="0">
                          <a:effectLst/>
                        </a:rPr>
                        <a:t>5志願序</a:t>
                      </a:r>
                      <a:r>
                        <a:rPr lang="zh-TW" sz="1500" kern="0" dirty="0" smtClean="0">
                          <a:effectLst/>
                        </a:rPr>
                        <a:t>學校6</a:t>
                      </a:r>
                      <a:r>
                        <a:rPr lang="zh-TW" sz="1500" kern="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10</a:t>
                      </a:r>
                      <a:r>
                        <a:rPr lang="zh-TW" sz="1500" kern="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學生</a:t>
                      </a:r>
                      <a:r>
                        <a:rPr lang="zh-TW" sz="1500" kern="0" dirty="0">
                          <a:effectLst/>
                        </a:rPr>
                        <a:t>參考國中學生生涯輔導紀錄手冊之生涯發展規劃書，選填志願。</a:t>
                      </a:r>
                      <a:endParaRPr lang="zh-TW" sz="1500" kern="100" dirty="0">
                        <a:effectLst/>
                      </a:endParaRPr>
                    </a:p>
                    <a:p>
                      <a:pPr marL="177800" lvl="0" indent="-1778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每一志願序至多可選填</a:t>
                      </a:r>
                      <a:r>
                        <a:rPr lang="en-US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</a:t>
                      </a:r>
                      <a:r>
                        <a:rPr lang="zh-TW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校為一群組，其志願序積分相同。</a:t>
                      </a:r>
                    </a:p>
                    <a:p>
                      <a:pPr marL="177800" lvl="0" indent="-1778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同一志願序學校如有多科別，選填時視為同一志願序，其志願序積分相同。</a:t>
                      </a:r>
                    </a:p>
                    <a:p>
                      <a:pPr marL="177800" lvl="0" indent="-1778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同一學校第</a:t>
                      </a:r>
                      <a:r>
                        <a:rPr lang="en-US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</a:t>
                      </a:r>
                      <a:r>
                        <a:rPr lang="zh-TW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次選填，視為不同志願序。</a:t>
                      </a:r>
                    </a:p>
                    <a:p>
                      <a:pPr marL="177800" lvl="0" indent="-1778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第</a:t>
                      </a:r>
                      <a:r>
                        <a:rPr lang="en-US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</a:t>
                      </a:r>
                      <a:r>
                        <a:rPr lang="zh-TW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志願序</a:t>
                      </a:r>
                      <a:r>
                        <a:rPr lang="en-US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</a:t>
                      </a:r>
                      <a:r>
                        <a:rPr lang="zh-TW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含</a:t>
                      </a:r>
                      <a:r>
                        <a:rPr lang="en-US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</a:t>
                      </a:r>
                      <a:r>
                        <a:rPr lang="zh-TW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後志願選填以單科為單位，以</a:t>
                      </a:r>
                      <a:r>
                        <a:rPr lang="en-US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</a:t>
                      </a:r>
                      <a:r>
                        <a:rPr lang="zh-TW" sz="15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分計</a:t>
                      </a:r>
                      <a:r>
                        <a:rPr lang="zh-TW" sz="1500" u="none" strike="noStrike" kern="1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。</a:t>
                      </a:r>
                      <a:endParaRPr lang="en-US" altLang="zh-TW" sz="1500" u="none" strike="noStrike" kern="100" dirty="0" smtClean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lvl="0" indent="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500" u="none" strike="noStrike" kern="1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/>
                </a:extLst>
              </a:tr>
              <a:tr h="609618">
                <a:tc rowSpan="7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2.</a:t>
                      </a:r>
                      <a:endParaRPr lang="en-US" altLang="zh-TW" sz="1500" kern="0" dirty="0" smtClean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多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元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學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習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表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現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競賽成績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國際</a:t>
                      </a:r>
                      <a:r>
                        <a:rPr lang="zh-TW" sz="1500" kern="100" dirty="0">
                          <a:effectLst/>
                        </a:rPr>
                        <a:t>第一名</a:t>
                      </a:r>
                      <a:r>
                        <a:rPr lang="en-US" sz="1500" kern="100" dirty="0">
                          <a:effectLst/>
                        </a:rPr>
                        <a:t>10</a:t>
                      </a:r>
                      <a:r>
                        <a:rPr lang="zh-TW" sz="1500" kern="10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國際</a:t>
                      </a:r>
                      <a:r>
                        <a:rPr lang="zh-TW" sz="1500" kern="100" dirty="0">
                          <a:effectLst/>
                        </a:rPr>
                        <a:t>第二名</a:t>
                      </a:r>
                      <a:r>
                        <a:rPr lang="en-US" sz="1500" kern="100" dirty="0">
                          <a:effectLst/>
                        </a:rPr>
                        <a:t>9</a:t>
                      </a:r>
                      <a:r>
                        <a:rPr lang="zh-TW" sz="1500" kern="10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國際</a:t>
                      </a:r>
                      <a:r>
                        <a:rPr lang="zh-TW" sz="1500" kern="100" dirty="0">
                          <a:effectLst/>
                        </a:rPr>
                        <a:t>第三名</a:t>
                      </a:r>
                      <a:r>
                        <a:rPr lang="en-US" sz="1500" kern="100" dirty="0">
                          <a:effectLst/>
                        </a:rPr>
                        <a:t>8</a:t>
                      </a:r>
                      <a:r>
                        <a:rPr lang="zh-TW" sz="1500" kern="10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國際</a:t>
                      </a:r>
                      <a:r>
                        <a:rPr lang="zh-TW" sz="1500" kern="100" dirty="0">
                          <a:effectLst/>
                        </a:rPr>
                        <a:t>第四至八</a:t>
                      </a:r>
                      <a:r>
                        <a:rPr lang="zh-TW" sz="1500" kern="100" dirty="0" smtClean="0">
                          <a:effectLst/>
                        </a:rPr>
                        <a:t>名</a:t>
                      </a:r>
                      <a:r>
                        <a:rPr lang="en-US" sz="1500" kern="100" dirty="0" smtClean="0">
                          <a:effectLst/>
                        </a:rPr>
                        <a:t>7</a:t>
                      </a:r>
                      <a:r>
                        <a:rPr lang="zh-TW" sz="1500" kern="10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effectLst/>
                        </a:rPr>
                        <a:t> 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effectLst/>
                        </a:rPr>
                        <a:t> 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effectLst/>
                        </a:rPr>
                        <a:t> 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 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effectLst/>
                        </a:rPr>
                        <a:t> 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最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高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採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計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effectLst/>
                        </a:rPr>
                        <a:t>50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9700" indent="-139700"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marL="139700" indent="-139700"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zh-TW" sz="1500" kern="0" dirty="0" smtClean="0">
                          <a:effectLst/>
                        </a:rPr>
                        <a:t>1</a:t>
                      </a:r>
                      <a:r>
                        <a:rPr lang="zh-TW" sz="1500" kern="0" dirty="0">
                          <a:effectLst/>
                        </a:rPr>
                        <a:t>.限國中階段(七上至九上五學期)獲得之成績始採計。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zh-TW" sz="1500" kern="0" dirty="0">
                          <a:effectLst/>
                        </a:rPr>
                        <a:t>2.競賽項目：科學展覽、各學科能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en-US" sz="1500" kern="0" dirty="0">
                          <a:effectLst/>
                        </a:rPr>
                        <a:t>  </a:t>
                      </a:r>
                      <a:r>
                        <a:rPr lang="zh-TW" sz="1500" kern="0" dirty="0">
                          <a:effectLst/>
                        </a:rPr>
                        <a:t>力競賽、語文類競賽、藝能類</a:t>
                      </a:r>
                      <a:r>
                        <a:rPr lang="zh-TW" sz="1500" kern="0" dirty="0" smtClean="0">
                          <a:effectLst/>
                        </a:rPr>
                        <a:t>競</a:t>
                      </a:r>
                      <a:r>
                        <a:rPr lang="en-US" sz="1500" kern="0" dirty="0" smtClean="0">
                          <a:effectLst/>
                        </a:rPr>
                        <a:t>  </a:t>
                      </a:r>
                      <a:r>
                        <a:rPr lang="zh-TW" sz="1500" kern="0" dirty="0">
                          <a:effectLst/>
                        </a:rPr>
                        <a:t>賽、運動類競賽。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zh-TW" sz="1500" kern="0" dirty="0">
                          <a:effectLst/>
                        </a:rPr>
                        <a:t>3.同一性質或同一項目之競賽，</a:t>
                      </a:r>
                      <a:r>
                        <a:rPr lang="zh-TW" sz="1500" kern="0" dirty="0" smtClean="0">
                          <a:effectLst/>
                        </a:rPr>
                        <a:t>僅</a:t>
                      </a:r>
                      <a:r>
                        <a:rPr lang="en-US" sz="1500" kern="0" dirty="0" smtClean="0">
                          <a:effectLst/>
                        </a:rPr>
                        <a:t>  </a:t>
                      </a:r>
                      <a:r>
                        <a:rPr lang="zh-TW" sz="1500" kern="0" dirty="0">
                          <a:effectLst/>
                        </a:rPr>
                        <a:t>擇優計分一次。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221615" algn="l"/>
                        </a:tabLst>
                      </a:pPr>
                      <a:r>
                        <a:rPr lang="zh-TW" sz="1500" kern="0" dirty="0">
                          <a:effectLst/>
                        </a:rPr>
                        <a:t>4.</a:t>
                      </a:r>
                      <a:r>
                        <a:rPr lang="zh-TW" sz="1500" u="sng" kern="0" dirty="0">
                          <a:effectLst/>
                        </a:rPr>
                        <a:t>本項最高</a:t>
                      </a:r>
                      <a:r>
                        <a:rPr lang="en-US" sz="1500" u="sng" kern="0" dirty="0">
                          <a:effectLst/>
                        </a:rPr>
                        <a:t>10</a:t>
                      </a:r>
                      <a:r>
                        <a:rPr lang="zh-TW" sz="1500" u="sng" kern="0" dirty="0">
                          <a:effectLst/>
                        </a:rPr>
                        <a:t>分</a:t>
                      </a:r>
                      <a:r>
                        <a:rPr lang="zh-TW" sz="1500" kern="0" dirty="0">
                          <a:effectLst/>
                        </a:rPr>
                        <a:t>。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/>
                </a:extLst>
              </a:tr>
              <a:tr h="6604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全國</a:t>
                      </a:r>
                      <a:r>
                        <a:rPr lang="zh-TW" sz="1500" kern="100" dirty="0">
                          <a:effectLst/>
                        </a:rPr>
                        <a:t>第一名</a:t>
                      </a:r>
                      <a:r>
                        <a:rPr lang="en-US" sz="1500" kern="100" dirty="0">
                          <a:effectLst/>
                        </a:rPr>
                        <a:t>7</a:t>
                      </a:r>
                      <a:r>
                        <a:rPr lang="zh-TW" sz="1500" kern="10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全國</a:t>
                      </a:r>
                      <a:r>
                        <a:rPr lang="zh-TW" sz="1500" kern="100" dirty="0">
                          <a:effectLst/>
                        </a:rPr>
                        <a:t>第二名</a:t>
                      </a:r>
                      <a:r>
                        <a:rPr lang="en-US" sz="1500" kern="100" dirty="0">
                          <a:effectLst/>
                        </a:rPr>
                        <a:t>6</a:t>
                      </a:r>
                      <a:r>
                        <a:rPr lang="zh-TW" sz="1500" kern="10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全國</a:t>
                      </a:r>
                      <a:r>
                        <a:rPr lang="zh-TW" sz="1500" kern="100" dirty="0">
                          <a:effectLst/>
                        </a:rPr>
                        <a:t>第三名</a:t>
                      </a:r>
                      <a:r>
                        <a:rPr lang="en-US" sz="1500" kern="100" dirty="0">
                          <a:effectLst/>
                        </a:rPr>
                        <a:t>5</a:t>
                      </a:r>
                      <a:r>
                        <a:rPr lang="zh-TW" sz="1500" kern="10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全國</a:t>
                      </a:r>
                      <a:r>
                        <a:rPr lang="zh-TW" sz="1500" kern="100" dirty="0">
                          <a:effectLst/>
                        </a:rPr>
                        <a:t>第四至八</a:t>
                      </a:r>
                      <a:r>
                        <a:rPr lang="zh-TW" sz="1500" kern="100" dirty="0" smtClean="0">
                          <a:effectLst/>
                        </a:rPr>
                        <a:t>名</a:t>
                      </a:r>
                      <a:r>
                        <a:rPr lang="en-US" sz="1500" kern="100" dirty="0" smtClean="0">
                          <a:effectLst/>
                        </a:rPr>
                        <a:t>4</a:t>
                      </a:r>
                      <a:r>
                        <a:rPr lang="zh-TW" sz="1500" kern="10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715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縣市</a:t>
                      </a:r>
                      <a:r>
                        <a:rPr lang="zh-TW" sz="1500" kern="100" dirty="0">
                          <a:effectLst/>
                        </a:rPr>
                        <a:t>第一名</a:t>
                      </a:r>
                      <a:r>
                        <a:rPr lang="en-US" sz="1500" kern="100" dirty="0">
                          <a:effectLst/>
                        </a:rPr>
                        <a:t>4</a:t>
                      </a:r>
                      <a:r>
                        <a:rPr lang="zh-TW" sz="1500" kern="10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縣市</a:t>
                      </a:r>
                      <a:r>
                        <a:rPr lang="zh-TW" sz="1500" kern="100" dirty="0">
                          <a:effectLst/>
                        </a:rPr>
                        <a:t>第二名</a:t>
                      </a:r>
                      <a:r>
                        <a:rPr lang="en-US" sz="1500" kern="100" dirty="0">
                          <a:effectLst/>
                        </a:rPr>
                        <a:t>3</a:t>
                      </a:r>
                      <a:r>
                        <a:rPr lang="zh-TW" sz="1500" kern="10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縣市</a:t>
                      </a:r>
                      <a:r>
                        <a:rPr lang="zh-TW" sz="1500" kern="100" dirty="0">
                          <a:effectLst/>
                        </a:rPr>
                        <a:t>第三名</a:t>
                      </a:r>
                      <a:r>
                        <a:rPr lang="en-US" sz="1500" kern="100" dirty="0">
                          <a:effectLst/>
                        </a:rPr>
                        <a:t>2</a:t>
                      </a:r>
                      <a:r>
                        <a:rPr lang="zh-TW" sz="1500" kern="10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10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縣市</a:t>
                      </a:r>
                      <a:r>
                        <a:rPr lang="zh-TW" sz="1500" kern="100" dirty="0">
                          <a:effectLst/>
                        </a:rPr>
                        <a:t>第四至八</a:t>
                      </a:r>
                      <a:r>
                        <a:rPr lang="zh-TW" sz="1500" kern="100" dirty="0" smtClean="0">
                          <a:effectLst/>
                        </a:rPr>
                        <a:t>名</a:t>
                      </a:r>
                      <a:r>
                        <a:rPr lang="en-US" sz="1500" kern="100" dirty="0" smtClean="0">
                          <a:effectLst/>
                        </a:rPr>
                        <a:t>1</a:t>
                      </a:r>
                      <a:r>
                        <a:rPr lang="zh-TW" sz="1500" kern="10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altLang="zh-TW" sz="1500" kern="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1</a:t>
                      </a:r>
                      <a:r>
                        <a:rPr lang="zh-TW" sz="1500" kern="0" dirty="0">
                          <a:effectLst/>
                        </a:rPr>
                        <a:t>.由國中依學生表現計算之。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2.獎勵紀錄至體適能等四項均</a:t>
                      </a:r>
                      <a:r>
                        <a:rPr lang="zh-TW" sz="1500" kern="0" dirty="0" smtClean="0">
                          <a:effectLst/>
                        </a:rPr>
                        <a:t>以原始</a:t>
                      </a:r>
                      <a:r>
                        <a:rPr lang="zh-TW" sz="1500" kern="0" dirty="0">
                          <a:effectLst/>
                        </a:rPr>
                        <a:t>分數計分，</a:t>
                      </a:r>
                      <a:r>
                        <a:rPr lang="zh-TW" sz="1500" u="sng" kern="0" dirty="0">
                          <a:effectLst/>
                        </a:rPr>
                        <a:t>獎勵紀錄、服務</a:t>
                      </a:r>
                      <a:r>
                        <a:rPr lang="zh-TW" sz="1500" u="sng" kern="0" dirty="0" smtClean="0">
                          <a:effectLst/>
                        </a:rPr>
                        <a:t>學習</a:t>
                      </a:r>
                      <a:r>
                        <a:rPr lang="zh-TW" sz="1500" u="sng" kern="0" dirty="0">
                          <a:effectLst/>
                        </a:rPr>
                        <a:t>各單項最高採計15分</a:t>
                      </a:r>
                      <a:r>
                        <a:rPr lang="zh-TW" sz="1500" kern="0" dirty="0">
                          <a:effectLst/>
                        </a:rPr>
                        <a:t>。</a:t>
                      </a:r>
                      <a:endParaRPr lang="zh-TW" sz="1500" kern="100" dirty="0">
                        <a:effectLst/>
                      </a:endParaRPr>
                    </a:p>
                    <a:p>
                      <a:pPr marL="247650" indent="-17145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(嘉獎/警告每支0.5分；小功/小過每支1.</a:t>
                      </a:r>
                      <a:r>
                        <a:rPr lang="zh-TW" sz="1500" kern="0" dirty="0" smtClean="0">
                          <a:effectLst/>
                        </a:rPr>
                        <a:t>5分</a:t>
                      </a:r>
                      <a:r>
                        <a:rPr lang="zh-TW" sz="1500" kern="0" dirty="0">
                          <a:effectLst/>
                        </a:rPr>
                        <a:t>；大功/大過每支4.5分；服務學習每</a:t>
                      </a:r>
                      <a:r>
                        <a:rPr lang="zh-TW" sz="1500" kern="0" dirty="0" smtClean="0">
                          <a:effectLst/>
                        </a:rPr>
                        <a:t>小時</a:t>
                      </a:r>
                      <a:r>
                        <a:rPr lang="zh-TW" sz="1500" kern="0" dirty="0">
                          <a:effectLst/>
                        </a:rPr>
                        <a:t>0.3分)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3.社團參與、體適能各單項最高採</a:t>
                      </a:r>
                      <a:r>
                        <a:rPr lang="zh-TW" sz="1500" kern="0" dirty="0" smtClean="0">
                          <a:effectLst/>
                        </a:rPr>
                        <a:t>計10</a:t>
                      </a:r>
                      <a:r>
                        <a:rPr lang="zh-TW" sz="1500" kern="0" dirty="0">
                          <a:effectLst/>
                        </a:rPr>
                        <a:t>分。 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/>
                </a:extLst>
              </a:tr>
              <a:tr h="3048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獎勵紀錄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rowSpan="4" gridSpan="7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 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1" marR="56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048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服務學習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48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社團參與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48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體適能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7228"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3.就近入學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符合</a:t>
                      </a:r>
                      <a:r>
                        <a:rPr lang="en-US" sz="1500" kern="0" dirty="0">
                          <a:effectLst/>
                        </a:rPr>
                        <a:t>10</a:t>
                      </a:r>
                      <a:r>
                        <a:rPr lang="zh-TW" sz="1500" kern="0" dirty="0">
                          <a:effectLst/>
                        </a:rPr>
                        <a:t>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不符</a:t>
                      </a:r>
                      <a:r>
                        <a:rPr lang="en-US" sz="1500" kern="0">
                          <a:effectLst/>
                        </a:rPr>
                        <a:t>0</a:t>
                      </a:r>
                      <a:r>
                        <a:rPr lang="zh-TW" sz="1500" kern="0">
                          <a:effectLst/>
                        </a:rPr>
                        <a:t>分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 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 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10分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 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/>
                </a:extLst>
              </a:tr>
              <a:tr h="685840"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4.</a:t>
                      </a:r>
                      <a:r>
                        <a:rPr lang="zh-TW" sz="1500" kern="100">
                          <a:effectLst/>
                        </a:rPr>
                        <a:t>國中</a:t>
                      </a:r>
                      <a:r>
                        <a:rPr lang="zh-TW" sz="1500" kern="0">
                          <a:effectLst/>
                        </a:rPr>
                        <a:t>教育會考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精熟</a:t>
                      </a:r>
                      <a:endParaRPr lang="zh-TW" sz="15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每科6分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基礎</a:t>
                      </a:r>
                      <a:endParaRPr lang="zh-TW" sz="1500" kern="10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每科4分</a:t>
                      </a:r>
                      <a:endParaRPr lang="zh-TW" sz="15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待加強</a:t>
                      </a:r>
                      <a:endParaRPr lang="zh-TW" sz="1500" kern="1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每科2分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 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4238" marR="42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30分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 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04809">
                <a:tc gridSpan="9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參考總分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 smtClean="0">
                          <a:effectLst/>
                        </a:rPr>
                        <a:t>100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 </a:t>
                      </a:r>
                      <a:endParaRPr lang="zh-TW" sz="1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652" marR="5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31788" y="1285875"/>
            <a:ext cx="1049337" cy="3683000"/>
          </a:xfrm>
          <a:prstGeom prst="rect">
            <a:avLst/>
          </a:prstGeom>
          <a:solidFill>
            <a:srgbClr val="006600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altLang="zh-TW" sz="3733" dirty="0">
              <a:solidFill>
                <a:schemeClr val="bg1"/>
              </a:solidFill>
              <a:latin typeface="+mj-ea"/>
            </a:endParaRPr>
          </a:p>
          <a:p>
            <a:pPr>
              <a:defRPr/>
            </a:pPr>
            <a:r>
              <a:rPr lang="en-US" altLang="zh-TW" sz="2800" dirty="0">
                <a:solidFill>
                  <a:schemeClr val="bg1"/>
                </a:solidFill>
                <a:latin typeface="+mj-ea"/>
              </a:rPr>
              <a:t>108</a:t>
            </a:r>
            <a:r>
              <a:rPr lang="zh-TW" altLang="en-US" sz="2800" dirty="0">
                <a:solidFill>
                  <a:schemeClr val="bg1"/>
                </a:solidFill>
                <a:latin typeface="+mj-ea"/>
              </a:rPr>
              <a:t>年免試入學超額比序項</a:t>
            </a:r>
            <a:r>
              <a:rPr lang="zh-TW" altLang="zh-TW" sz="2800" dirty="0">
                <a:solidFill>
                  <a:schemeClr val="bg1"/>
                </a:solidFill>
                <a:latin typeface="+mj-ea"/>
              </a:rPr>
              <a:t>目</a:t>
            </a:r>
            <a:r>
              <a:rPr lang="zh-TW" altLang="en-US" sz="2800" dirty="0">
                <a:solidFill>
                  <a:schemeClr val="bg1"/>
                </a:solidFill>
                <a:latin typeface="+mj-ea"/>
              </a:rPr>
              <a:t>表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43169" name="文字方塊 2"/>
          <p:cNvSpPr txBox="1">
            <a:spLocks noChangeArrowheads="1"/>
          </p:cNvSpPr>
          <p:nvPr/>
        </p:nvSpPr>
        <p:spPr bwMode="auto">
          <a:xfrm>
            <a:off x="7143750" y="58118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endParaRPr lang="zh-TW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149475" y="1484786"/>
          <a:ext cx="6552729" cy="520320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644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1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68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21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次序</a:t>
                      </a:r>
                      <a:endParaRPr lang="zh-TW" alt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項目</a:t>
                      </a:r>
                      <a:endParaRPr lang="zh-TW" alt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最高分數</a:t>
                      </a:r>
                      <a:endParaRPr lang="zh-TW" alt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1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總積分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100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111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351" marR="6351" marT="6351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經濟弱勢</a:t>
                      </a:r>
                      <a:r>
                        <a:rPr lang="en-US" altLang="zh-TW" sz="2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低收入戶</a:t>
                      </a:r>
                      <a:r>
                        <a:rPr lang="en-US" altLang="zh-TW" sz="2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4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351" marR="6351" marT="6351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1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志願序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1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教育會考總分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30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1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4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多元學習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表現總分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50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1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5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體適能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21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社團參與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21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7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寫作測驗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級分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21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8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獎勵紀錄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effectLst/>
                        </a:rPr>
                        <a:t>15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21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9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</a:rPr>
                        <a:t>服務學習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15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21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</a:rPr>
                        <a:t>競賽成績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effectLst/>
                        </a:rPr>
                        <a:t>10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378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effectLst/>
                        </a:rPr>
                        <a:t>11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會考加註標示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 smtClean="0">
                          <a:effectLst/>
                        </a:rPr>
                        <a:t>A++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、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A+</a:t>
                      </a:r>
                    </a:p>
                    <a:p>
                      <a:pPr algn="ctr" fontAlgn="ctr"/>
                      <a:r>
                        <a:rPr lang="en-US" altLang="zh-TW" sz="2400" u="none" strike="noStrike" dirty="0" smtClean="0">
                          <a:effectLst/>
                        </a:rPr>
                        <a:t>B++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、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B+</a:t>
                      </a:r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1" marR="6351" marT="6351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3667" name="標題 1"/>
          <p:cNvSpPr txBox="1">
            <a:spLocks/>
          </p:cNvSpPr>
          <p:nvPr/>
        </p:nvSpPr>
        <p:spPr bwMode="auto">
          <a:xfrm>
            <a:off x="2149475" y="471488"/>
            <a:ext cx="6172200" cy="85725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557213" indent="-214313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8572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2001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15430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0002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4574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29146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3718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</a:rPr>
              <a:t>免試</a:t>
            </a:r>
            <a:r>
              <a:rPr kumimoji="0"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</a:rPr>
              <a:t>入學同分比</a:t>
            </a:r>
            <a:r>
              <a:rPr kumimoji="0"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</a:rPr>
              <a:t>序</a:t>
            </a:r>
            <a:endParaRPr kumimoji="0" lang="zh-TW" altLang="en-US" sz="4000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1366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10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標題 1"/>
          <p:cNvSpPr>
            <a:spLocks noGrp="1"/>
          </p:cNvSpPr>
          <p:nvPr>
            <p:ph type="title"/>
          </p:nvPr>
        </p:nvSpPr>
        <p:spPr>
          <a:xfrm>
            <a:off x="2098675" y="309563"/>
            <a:ext cx="7940675" cy="863600"/>
          </a:xfrm>
          <a:solidFill>
            <a:srgbClr val="7030A0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超額比序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1"/>
          <p:cNvGraphicFramePr>
            <a:graphicFrameLocks/>
          </p:cNvGraphicFramePr>
          <p:nvPr/>
        </p:nvGraphicFramePr>
        <p:xfrm>
          <a:off x="1911350" y="1412875"/>
          <a:ext cx="8321676" cy="1266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7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5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51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51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51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51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華康魏碑體" panose="03000709000000000000" pitchFamily="65" charset="-120"/>
                          <a:ea typeface="華康儷粗圓" panose="02010601000101010101" pitchFamily="1" charset="-120"/>
                        </a:rPr>
                        <a:t>第一</a:t>
                      </a:r>
                      <a:r>
                        <a:rPr lang="zh-TW" altLang="en-US" sz="2000" b="1" u="none" strike="noStrike" dirty="0" smtClean="0">
                          <a:effectLst/>
                          <a:latin typeface="華康魏碑體" panose="03000709000000000000" pitchFamily="65" charset="-120"/>
                          <a:ea typeface="華康儷粗圓" panose="02010601000101010101" pitchFamily="1" charset="-120"/>
                        </a:rPr>
                        <a:t>志願序學校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儷粗圓" panose="02010601000101010101" pitchFamily="1" charset="-12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 smtClean="0">
                          <a:effectLst/>
                          <a:latin typeface="華康魏碑體" panose="03000709000000000000" pitchFamily="65" charset="-120"/>
                          <a:ea typeface="華康儷粗圓" panose="02010601000101010101" pitchFamily="1" charset="-120"/>
                        </a:rPr>
                        <a:t>第二志願序學校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儷粗圓" panose="02010601000101010101" pitchFamily="1" charset="-12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 smtClean="0">
                          <a:effectLst/>
                          <a:latin typeface="華康魏碑體" panose="03000709000000000000" pitchFamily="65" charset="-120"/>
                          <a:ea typeface="華康儷粗圓" panose="02010601000101010101" pitchFamily="1" charset="-120"/>
                        </a:rPr>
                        <a:t>第三志願序學校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儷粗圓" panose="02010601000101010101" pitchFamily="1" charset="-12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 smtClean="0">
                          <a:effectLst/>
                          <a:latin typeface="華康魏碑體" panose="03000709000000000000" pitchFamily="65" charset="-120"/>
                          <a:ea typeface="華康儷粗圓" panose="02010601000101010101" pitchFamily="1" charset="-120"/>
                        </a:rPr>
                        <a:t>第四志願序學校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儷粗圓" panose="02010601000101010101" pitchFamily="1" charset="-12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 smtClean="0">
                          <a:effectLst/>
                          <a:latin typeface="華康魏碑體" panose="03000709000000000000" pitchFamily="65" charset="-120"/>
                          <a:ea typeface="華康儷粗圓" panose="02010601000101010101" pitchFamily="1" charset="-120"/>
                        </a:rPr>
                        <a:t>第五志願序學校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儷粗圓" panose="02010601000101010101" pitchFamily="1" charset="-12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 smtClean="0">
                          <a:effectLst/>
                          <a:latin typeface="華康魏碑體" panose="03000709000000000000" pitchFamily="65" charset="-120"/>
                          <a:ea typeface="華康儷粗圓" panose="02010601000101010101" pitchFamily="1" charset="-120"/>
                        </a:rPr>
                        <a:t>其他志願序學校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儷粗圓" panose="02010601000101010101" pitchFamily="1" charset="-12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1" u="none" strike="noStrike" dirty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b="1" u="none" strike="noStrike" dirty="0" smtClean="0">
                          <a:effectLst/>
                          <a:latin typeface="Times New Roman" panose="02020603050405020304" pitchFamily="18" charset="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TW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14930"/>
              </p:ext>
            </p:extLst>
          </p:nvPr>
        </p:nvGraphicFramePr>
        <p:xfrm>
          <a:off x="1911350" y="3109913"/>
          <a:ext cx="9737725" cy="2300287"/>
        </p:xfrm>
        <a:graphic>
          <a:graphicData uri="http://schemas.openxmlformats.org/drawingml/2006/table">
            <a:tbl>
              <a:tblPr/>
              <a:tblGrid>
                <a:gridCol w="9737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0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1.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每一志願序至多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可選填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3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校為一群組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，其志願序積分相同。 </a:t>
                      </a: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2.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同一志願序如有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多科別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，選填時視為同一志願序，其志願   序分數相同。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3.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同一學校第二次選填，視為不同志願序。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儷粗圓" panose="02010601000101010101" pitchFamily="1" charset="-120"/>
                        <a:cs typeface="微軟正黑體"/>
                      </a:endParaRPr>
                    </a:p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4.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第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6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志願序後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(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含第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6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志願 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)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志願選填以單科為單位，以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5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華康儷粗圓" panose="02010601000101010101" pitchFamily="1" charset="-120"/>
                          <a:cs typeface="微軟正黑體"/>
                        </a:rPr>
                        <a:t>分計。</a:t>
                      </a: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華康儷粗圓" panose="02010601000101010101" pitchFamily="1" charset="-120"/>
                        <a:cs typeface="微軟正黑體"/>
                      </a:endParaRPr>
                    </a:p>
                  </a:txBody>
                  <a:tcPr marL="85727" marR="857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472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11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8"/>
          <p:cNvGraphicFramePr>
            <a:graphicFrameLocks noGrp="1"/>
          </p:cNvGraphicFramePr>
          <p:nvPr>
            <p:ph sz="half" idx="4294967295"/>
          </p:nvPr>
        </p:nvGraphicFramePr>
        <p:xfrm>
          <a:off x="1905000" y="1268413"/>
          <a:ext cx="9023349" cy="5508628"/>
        </p:xfrm>
        <a:graphic>
          <a:graphicData uri="http://schemas.openxmlformats.org/drawingml/2006/table">
            <a:tbl>
              <a:tblPr/>
              <a:tblGrid>
                <a:gridCol w="1223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0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0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02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97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63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97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83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683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4670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052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68582" marR="68582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68582" marR="68582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68582" marR="68582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3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志願序學校</a:t>
                      </a:r>
                    </a:p>
                  </a:txBody>
                  <a:tcPr marL="68582" marR="68582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68582" marR="68582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10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9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2" marR="68582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8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2" marR="68582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76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68582" marR="68582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高中甲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高中乙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高職戊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高職已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高職庚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5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68582" marR="68582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1</a:t>
                      </a:r>
                      <a:endParaRPr kumimoji="0" lang="zh-TW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5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綜合高中</a:t>
                      </a: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高職己科別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5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高職丙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5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95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2" marR="68582" marT="34266" marB="342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5803" name="標題 1"/>
          <p:cNvSpPr txBox="1">
            <a:spLocks/>
          </p:cNvSpPr>
          <p:nvPr/>
        </p:nvSpPr>
        <p:spPr bwMode="auto">
          <a:xfrm>
            <a:off x="1717675" y="209550"/>
            <a:ext cx="6684963" cy="86518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557213" indent="-214313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8572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2001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15430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0002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4574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29146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3718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超額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比序</a:t>
            </a:r>
            <a:r>
              <a:rPr kumimoji="0"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kumimoji="0"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序範例</a:t>
            </a:r>
            <a:endParaRPr kumimoji="0" lang="zh-TW" altLang="en-US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580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12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8"/>
          <p:cNvGraphicFramePr>
            <a:graphicFrameLocks noGrp="1"/>
          </p:cNvGraphicFramePr>
          <p:nvPr>
            <p:ph sz="half" idx="4294967295"/>
          </p:nvPr>
        </p:nvGraphicFramePr>
        <p:xfrm>
          <a:off x="1905000" y="1268413"/>
          <a:ext cx="8945563" cy="5497513"/>
        </p:xfrm>
        <a:graphic>
          <a:graphicData uri="http://schemas.openxmlformats.org/drawingml/2006/table">
            <a:tbl>
              <a:tblPr/>
              <a:tblGrid>
                <a:gridCol w="123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62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62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62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62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06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17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11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674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674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8257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68578" marR="68578" marT="34275" marB="34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6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</a:t>
                      </a:r>
                    </a:p>
                  </a:txBody>
                  <a:tcPr marL="68578" marR="68578" marT="34275" marB="34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7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</a:t>
                      </a:r>
                    </a:p>
                  </a:txBody>
                  <a:tcPr marL="68578" marR="68578" marT="34275" marB="34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8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</a:t>
                      </a:r>
                    </a:p>
                  </a:txBody>
                  <a:tcPr marL="68578" marR="68578" marT="34275" marB="34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68578" marR="68578" marT="34275" marB="34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7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6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78" marR="68578" marT="34275" marB="34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5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78" marR="68578" marT="34275" marB="34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16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68578" marR="68578" marT="34275" marB="342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高中丁</a:t>
                      </a: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高中戊</a:t>
                      </a: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高中己</a:t>
                      </a: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高職辛</a:t>
                      </a: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高職壬</a:t>
                      </a: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高職癸</a:t>
                      </a: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6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高中庚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68578" marR="68578" marT="34275" marB="342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高職辛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高職辛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53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高職辛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高職癸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7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/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7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/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78" marR="68578" marT="34275" marB="342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6831" name="標題 1"/>
          <p:cNvSpPr txBox="1">
            <a:spLocks/>
          </p:cNvSpPr>
          <p:nvPr/>
        </p:nvSpPr>
        <p:spPr bwMode="auto">
          <a:xfrm>
            <a:off x="1717675" y="209550"/>
            <a:ext cx="6684963" cy="86518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557213" indent="-214313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8572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2001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15430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0002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4574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29146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3718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超額</a:t>
            </a:r>
            <a:r>
              <a:rPr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比序</a:t>
            </a:r>
            <a:r>
              <a:rPr kumimoji="0"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kumimoji="0"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序範例</a:t>
            </a:r>
            <a:endParaRPr kumimoji="0" lang="zh-TW" altLang="en-US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683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13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8"/>
          <p:cNvGraphicFramePr>
            <a:graphicFrameLocks noGrp="1"/>
          </p:cNvGraphicFramePr>
          <p:nvPr>
            <p:ph sz="half" idx="4294967295"/>
          </p:nvPr>
        </p:nvGraphicFramePr>
        <p:xfrm>
          <a:off x="2141538" y="787400"/>
          <a:ext cx="7643812" cy="5856289"/>
        </p:xfrm>
        <a:graphic>
          <a:graphicData uri="http://schemas.openxmlformats.org/drawingml/2006/table">
            <a:tbl>
              <a:tblPr/>
              <a:tblGrid>
                <a:gridCol w="10532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77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7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77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77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29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45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400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9400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9400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450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51441" marR="51441" marT="25699" marB="2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41" marR="5144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</a:t>
                      </a:r>
                    </a:p>
                  </a:txBody>
                  <a:tcPr marL="51441" marR="5144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第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3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志願序學校</a:t>
                      </a:r>
                    </a:p>
                  </a:txBody>
                  <a:tcPr marL="51441" marR="5144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51441" marR="51441" marT="25699" marB="2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10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9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41" marR="5144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8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51441" marR="51441" marT="25699" marB="2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61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51441" marR="5144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高中乙</a:t>
                      </a: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高中丙</a:t>
                      </a: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高職丁</a:t>
                      </a: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高職戊</a:t>
                      </a: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7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51441" marR="5144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6</a:t>
                      </a: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7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7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綜高科</a:t>
                      </a: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7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7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/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7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/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微軟正黑體"/>
                        </a:rPr>
                        <a:t>高職戊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51441" marR="51441" marT="25699" marB="2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082925" y="2206625"/>
            <a:ext cx="792163" cy="4114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172075" y="2206625"/>
            <a:ext cx="792163" cy="4114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3997" name="文字方塊 6"/>
          <p:cNvSpPr txBox="1">
            <a:spLocks noChangeArrowheads="1"/>
          </p:cNvSpPr>
          <p:nvPr/>
        </p:nvSpPr>
        <p:spPr bwMode="auto">
          <a:xfrm>
            <a:off x="2001838" y="109538"/>
            <a:ext cx="7243762" cy="585787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華康細圓體" panose="020F0309000000000000" pitchFamily="49" charset="-120"/>
              </a:rPr>
              <a:t>同一學校第</a:t>
            </a:r>
            <a:r>
              <a:rPr lang="en-US" altLang="zh-TW" sz="3200" dirty="0">
                <a:solidFill>
                  <a:srgbClr val="FFFF00"/>
                </a:solidFill>
                <a:latin typeface="微軟正黑體" panose="020B0604030504040204" pitchFamily="34" charset="-120"/>
                <a:ea typeface="華康細圓體" panose="020F0309000000000000" pitchFamily="49" charset="-120"/>
              </a:rPr>
              <a:t>2</a:t>
            </a:r>
            <a:r>
              <a:rPr lang="zh-TW" altLang="en-US" sz="3200" dirty="0">
                <a:solidFill>
                  <a:srgbClr val="FFFF00"/>
                </a:solidFill>
                <a:latin typeface="微軟正黑體" panose="020B0604030504040204" pitchFamily="34" charset="-120"/>
                <a:ea typeface="華康細圓體" panose="020F0309000000000000" pitchFamily="49" charset="-120"/>
              </a:rPr>
              <a:t>次選填，視為不同志願</a:t>
            </a:r>
            <a:r>
              <a:rPr lang="zh-TW" altLang="en-US" sz="32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華康細圓體" panose="020F0309000000000000" pitchFamily="49" charset="-120"/>
              </a:rPr>
              <a:t>序</a:t>
            </a:r>
            <a:endParaRPr lang="zh-TW" altLang="en-US" sz="3200" dirty="0">
              <a:solidFill>
                <a:srgbClr val="FFFF00"/>
              </a:solidFill>
              <a:latin typeface="微軟正黑體" panose="020B0604030504040204" pitchFamily="34" charset="-120"/>
              <a:ea typeface="華康細圓體" panose="020F0309000000000000" pitchFamily="49" charset="-120"/>
            </a:endParaRPr>
          </a:p>
        </p:txBody>
      </p:sp>
      <p:sp>
        <p:nvSpPr>
          <p:cNvPr id="123998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14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03400" y="1466850"/>
            <a:ext cx="9151938" cy="9239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buFontTx/>
              <a:buChar char="•"/>
              <a:defRPr/>
            </a:pPr>
            <a:r>
              <a:rPr lang="zh-TW" altLang="zh-TW" dirty="0" smtClean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分發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以學生選填志願順序為優先考量。採從左而右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由第一志願校到第五志願校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)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，從上而下的方式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由科別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、科別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2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、科別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3</a:t>
            </a:r>
            <a:r>
              <a:rPr lang="en-US" altLang="zh-TW" dirty="0">
                <a:solidFill>
                  <a:srgbClr val="000000"/>
                </a:solidFill>
                <a:ea typeface="華康細圓體"/>
                <a:cs typeface="華康細圓體"/>
              </a:rPr>
              <a:t>…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)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來進行分發。</a:t>
            </a:r>
            <a:endParaRPr lang="zh-TW" altLang="en-US" sz="1200" dirty="0"/>
          </a:p>
          <a:p>
            <a:pPr>
              <a:defRPr/>
            </a:pPr>
            <a:endParaRPr lang="zh-TW" altLang="en-US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09213"/>
              </p:ext>
            </p:extLst>
          </p:nvPr>
        </p:nvGraphicFramePr>
        <p:xfrm>
          <a:off x="1587500" y="2633663"/>
          <a:ext cx="10179049" cy="3795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17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3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29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29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29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29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29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729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729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729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27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志願序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第一</a:t>
                      </a: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</a:t>
                      </a:r>
                      <a:r>
                        <a:rPr lang="zh-TW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序</a:t>
                      </a: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學校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第二</a:t>
                      </a: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</a:t>
                      </a:r>
                      <a:r>
                        <a:rPr lang="zh-TW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序</a:t>
                      </a: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學校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第三</a:t>
                      </a: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</a:t>
                      </a:r>
                      <a:r>
                        <a:rPr lang="zh-TW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序</a:t>
                      </a: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學校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79" marR="66779" marT="33381" marB="3338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3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志願校序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</a:t>
                      </a: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3</a:t>
                      </a: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4</a:t>
                      </a: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5</a:t>
                      </a: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6</a:t>
                      </a: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7</a:t>
                      </a: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</a:t>
                      </a:r>
                      <a:r>
                        <a:rPr lang="en-US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8</a:t>
                      </a: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志願校</a:t>
                      </a:r>
                      <a:endParaRPr lang="zh-TW" sz="15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第</a:t>
                      </a:r>
                      <a:r>
                        <a:rPr lang="en-US" altLang="zh-TW" sz="15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9</a:t>
                      </a:r>
                      <a:r>
                        <a:rPr lang="zh-TW" sz="15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</a:t>
                      </a:r>
                      <a:r>
                        <a:rPr lang="zh-TW" sz="15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校</a:t>
                      </a:r>
                      <a:endParaRPr lang="zh-TW" sz="15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志願序積分</a:t>
                      </a:r>
                      <a:endParaRPr lang="zh-TW" sz="1600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10</a:t>
                      </a: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10</a:t>
                      </a: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10</a:t>
                      </a: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9</a:t>
                      </a: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9</a:t>
                      </a: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9</a:t>
                      </a:r>
                      <a:r>
                        <a:rPr lang="zh-TW" sz="1600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分</a:t>
                      </a:r>
                      <a:endParaRPr lang="zh-TW" sz="1600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8</a:t>
                      </a: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8</a:t>
                      </a: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8</a:t>
                      </a: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分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2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志願序學校名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高中甲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高職甲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高職乙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丙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高中乙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丁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戊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高中丙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己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2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錄取序號</a:t>
                      </a: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1600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高中甲</a:t>
                      </a:r>
                      <a:endParaRPr lang="en-US" altLang="zh-TW" sz="1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普通</a:t>
                      </a: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丙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高中乙</a:t>
                      </a:r>
                      <a:endParaRPr lang="en-US" altLang="zh-TW" sz="1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普通</a:t>
                      </a: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丁</a:t>
                      </a:r>
                      <a:endParaRPr lang="zh-TW" sz="1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戊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Times New Roman" panose="02020603050405020304" pitchFamily="18" charset="0"/>
                        </a:rPr>
                        <a:t>高中丙</a:t>
                      </a:r>
                      <a:endParaRPr lang="en-US" altLang="zh-TW" sz="1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Times New Roman" panose="02020603050405020304" pitchFamily="18" charset="0"/>
                        </a:rPr>
                        <a:t>普通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Times New Roman" panose="02020603050405020304" pitchFamily="18" charset="0"/>
                        </a:rPr>
                        <a:t>科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己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2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錄取序號</a:t>
                      </a: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</a:t>
                      </a:r>
                      <a:endParaRPr lang="zh-TW" sz="1600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50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丙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高中乙</a:t>
                      </a:r>
                      <a:endParaRPr lang="en-US" altLang="zh-TW" sz="1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綜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合高中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丁</a:t>
                      </a:r>
                      <a:endParaRPr lang="zh-TW" sz="1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戊</a:t>
                      </a:r>
                      <a:endParaRPr lang="zh-TW" altLang="zh-TW" sz="1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己</a:t>
                      </a:r>
                      <a:endParaRPr lang="zh-TW" altLang="zh-TW" sz="1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2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錄取序號</a:t>
                      </a: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3</a:t>
                      </a:r>
                      <a:endParaRPr lang="zh-TW" sz="1600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5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3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solidFill>
                            <a:schemeClr val="dk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+mn-cs"/>
                        </a:rPr>
                        <a:t>高職</a:t>
                      </a:r>
                      <a:r>
                        <a:rPr lang="zh-TW" altLang="en-US" sz="1600" kern="100" dirty="0" smtClean="0">
                          <a:solidFill>
                            <a:schemeClr val="dk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+mn-cs"/>
                        </a:rPr>
                        <a:t>丙</a:t>
                      </a:r>
                      <a:endParaRPr lang="zh-TW" altLang="zh-TW" sz="1600" kern="100" dirty="0" smtClean="0">
                        <a:solidFill>
                          <a:schemeClr val="dk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solidFill>
                            <a:schemeClr val="dk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+mn-cs"/>
                        </a:rPr>
                        <a:t>科別</a:t>
                      </a:r>
                      <a:r>
                        <a:rPr lang="en-US" altLang="zh-TW" sz="1600" kern="100" dirty="0" smtClean="0">
                          <a:solidFill>
                            <a:schemeClr val="dk1"/>
                          </a:solidFill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cs typeface="+mn-cs"/>
                        </a:rPr>
                        <a:t>3</a:t>
                      </a:r>
                      <a:endParaRPr lang="zh-TW" altLang="en-US" sz="1600" kern="100" dirty="0">
                        <a:solidFill>
                          <a:schemeClr val="dk1"/>
                        </a:solidFill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+mn-cs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丁</a:t>
                      </a:r>
                      <a:endParaRPr lang="zh-TW" sz="1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3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戊</a:t>
                      </a:r>
                      <a:endParaRPr lang="zh-TW" altLang="zh-TW" sz="1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3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高職</a:t>
                      </a:r>
                      <a:r>
                        <a:rPr lang="zh-TW" altLang="en-US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己</a:t>
                      </a:r>
                      <a:endParaRPr lang="zh-TW" altLang="zh-TW" sz="1600" kern="100" dirty="0" smtClean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科別</a:t>
                      </a:r>
                      <a:r>
                        <a:rPr lang="en-US" altLang="zh-TW" sz="1600" kern="100" dirty="0" smtClean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3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…………</a:t>
                      </a:r>
                      <a:endParaRPr lang="zh-TW" sz="1600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 </a:t>
                      </a:r>
                      <a:endParaRPr lang="zh-TW" sz="1600" kern="10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6784" marR="66784" marT="33383" marB="333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直線單箭頭接點 6"/>
          <p:cNvCxnSpPr/>
          <p:nvPr/>
        </p:nvCxnSpPr>
        <p:spPr>
          <a:xfrm>
            <a:off x="1384300" y="3048000"/>
            <a:ext cx="0" cy="2705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2032000" y="2457450"/>
            <a:ext cx="40386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860" name="文字方塊 9"/>
          <p:cNvSpPr txBox="1">
            <a:spLocks noChangeArrowheads="1"/>
          </p:cNvSpPr>
          <p:nvPr/>
        </p:nvSpPr>
        <p:spPr bwMode="auto">
          <a:xfrm>
            <a:off x="1639888" y="222091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zh-TW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7861" name="文字方塊 10"/>
          <p:cNvSpPr txBox="1">
            <a:spLocks noChangeArrowheads="1"/>
          </p:cNvSpPr>
          <p:nvPr/>
        </p:nvSpPr>
        <p:spPr bwMode="auto">
          <a:xfrm>
            <a:off x="1233488" y="2620963"/>
            <a:ext cx="236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zh-TW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7862" name="文字方塊 3"/>
          <p:cNvSpPr txBox="1">
            <a:spLocks noChangeArrowheads="1"/>
          </p:cNvSpPr>
          <p:nvPr/>
        </p:nvSpPr>
        <p:spPr bwMode="auto">
          <a:xfrm>
            <a:off x="1639888" y="242888"/>
            <a:ext cx="6075362" cy="70802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zh-TW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圓體" panose="020F0309000000000000" pitchFamily="49" charset="-120"/>
              </a:rPr>
              <a:t>選</a:t>
            </a:r>
            <a:r>
              <a:rPr lang="zh-TW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圓體" panose="020F0309000000000000" pitchFamily="49" charset="-120"/>
              </a:rPr>
              <a:t>填志願</a:t>
            </a:r>
            <a:r>
              <a:rPr lang="zh-TW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圓體" panose="020F0309000000000000" pitchFamily="49" charset="-120"/>
              </a:rPr>
              <a:t>注意事項</a:t>
            </a:r>
            <a:endParaRPr lang="zh-TW" altLang="en-US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細圓體" panose="020F0309000000000000" pitchFamily="49" charset="-120"/>
            </a:endParaRPr>
          </a:p>
        </p:txBody>
      </p:sp>
      <p:sp>
        <p:nvSpPr>
          <p:cNvPr id="11786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15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2389188" y="438150"/>
            <a:ext cx="82788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endParaRPr lang="en-US" altLang="zh-TW" sz="3600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878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992313" y="1201738"/>
            <a:ext cx="9013825" cy="2087562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保障名額</a:t>
            </a:r>
            <a:r>
              <a:rPr lang="zh-TW" altLang="en-US" sz="3200" dirty="0" smtClean="0">
                <a:solidFill>
                  <a:srgbClr val="000066"/>
                </a:solidFill>
                <a:latin typeface="微軟正黑體" panose="020B0604030504040204" pitchFamily="34" charset="-120"/>
              </a:rPr>
              <a:t>，係指同一所國中選填該高中職校為第一志願，其申請者中分數最高者。若該生參加特色招生考試分發後，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將特色招生志願置於所有免試志願之前，即喪失保障資格</a:t>
            </a:r>
            <a:r>
              <a:rPr lang="zh-TW" altLang="en-US" sz="3200" dirty="0" smtClean="0">
                <a:solidFill>
                  <a:srgbClr val="000066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3200" dirty="0" smtClean="0">
              <a:solidFill>
                <a:srgbClr val="000066"/>
              </a:solidFill>
              <a:latin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rgbClr val="000066"/>
                </a:solidFill>
                <a:latin typeface="微軟正黑體" panose="020B0604030504040204" pitchFamily="34" charset="-120"/>
              </a:rPr>
              <a:t>當高中職核定招生名額小於所應保障之名額時，各保障名額依超額比序同分比序順序比較之。經比序仍超額時，超額之部分不列入保障名額，與其他學生共同參加第一階段免試入學分發。</a:t>
            </a:r>
            <a:endParaRPr lang="en-US" altLang="zh-TW" sz="3200" dirty="0" smtClean="0">
              <a:solidFill>
                <a:srgbClr val="000066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18788" name="文字方塊 5"/>
          <p:cNvSpPr txBox="1">
            <a:spLocks noChangeArrowheads="1"/>
          </p:cNvSpPr>
          <p:nvPr/>
        </p:nvSpPr>
        <p:spPr bwMode="auto">
          <a:xfrm>
            <a:off x="1751013" y="242888"/>
            <a:ext cx="5964237" cy="70802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zh-TW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圓體" panose="020F0309000000000000" pitchFamily="49" charset="-120"/>
              </a:rPr>
              <a:t>選</a:t>
            </a:r>
            <a:r>
              <a:rPr lang="zh-TW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圓體" panose="020F0309000000000000" pitchFamily="49" charset="-120"/>
              </a:rPr>
              <a:t>填志願</a:t>
            </a:r>
            <a:r>
              <a:rPr lang="zh-TW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圓體" panose="020F0309000000000000" pitchFamily="49" charset="-120"/>
              </a:rPr>
              <a:t>注意事項</a:t>
            </a:r>
            <a:endParaRPr lang="zh-TW" altLang="en-US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細圓體" panose="020F0309000000000000" pitchFamily="49" charset="-120"/>
            </a:endParaRPr>
          </a:p>
        </p:txBody>
      </p:sp>
      <p:sp>
        <p:nvSpPr>
          <p:cNvPr id="11878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16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751012" y="1152525"/>
            <a:ext cx="9467593" cy="3887788"/>
          </a:xfrm>
        </p:spPr>
        <p:txBody>
          <a:bodyPr/>
          <a:lstStyle/>
          <a:p>
            <a:pPr>
              <a:defRPr/>
            </a:pPr>
            <a:r>
              <a:rPr lang="zh-TW" altLang="en-US" sz="3467" dirty="0">
                <a:solidFill>
                  <a:srgbClr val="000066"/>
                </a:solidFill>
                <a:latin typeface="微軟正黑體" pitchFamily="34" charset="-120"/>
              </a:rPr>
              <a:t>第一次學生上網選填志願模擬</a:t>
            </a:r>
            <a:r>
              <a:rPr lang="zh-TW" altLang="en-US" sz="3467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467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zh-TW" altLang="en-US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星期四上午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至隔週星期四下午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時前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467" dirty="0" smtClean="0">
                <a:solidFill>
                  <a:srgbClr val="000066"/>
                </a:solidFill>
                <a:latin typeface="微軟正黑體" pitchFamily="34" charset="-120"/>
              </a:rPr>
              <a:t>第二</a:t>
            </a:r>
            <a:r>
              <a:rPr lang="zh-TW" altLang="en-US" sz="3467" dirty="0">
                <a:solidFill>
                  <a:srgbClr val="000066"/>
                </a:solidFill>
                <a:latin typeface="微軟正黑體" pitchFamily="34" charset="-120"/>
              </a:rPr>
              <a:t>次學生上網選填志願模擬</a:t>
            </a:r>
            <a:r>
              <a:rPr lang="zh-TW" altLang="en-US" sz="3467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467" dirty="0" smtClean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3467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467" b="1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星期四上午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時至隔週星期四下午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時前</a:t>
            </a:r>
          </a:p>
          <a:p>
            <a:pPr>
              <a:defRPr/>
            </a:pPr>
            <a:r>
              <a:rPr lang="zh-TW" altLang="en-US" sz="3467" dirty="0" smtClean="0">
                <a:solidFill>
                  <a:srgbClr val="000066"/>
                </a:solidFill>
                <a:latin typeface="微軟正黑體" pitchFamily="34" charset="-120"/>
              </a:rPr>
              <a:t>正式</a:t>
            </a:r>
            <a:r>
              <a:rPr lang="zh-TW" altLang="en-US" sz="3467" dirty="0">
                <a:solidFill>
                  <a:srgbClr val="000066"/>
                </a:solidFill>
                <a:latin typeface="微軟正黑體" pitchFamily="34" charset="-120"/>
              </a:rPr>
              <a:t>志願選填日</a:t>
            </a:r>
            <a:r>
              <a:rPr lang="zh-TW" altLang="en-US" sz="3467" dirty="0" smtClean="0">
                <a:solidFill>
                  <a:srgbClr val="000066"/>
                </a:solidFill>
                <a:latin typeface="微軟正黑體" pitchFamily="34" charset="-120"/>
              </a:rPr>
              <a:t>：</a:t>
            </a:r>
            <a:endParaRPr lang="en-US" altLang="zh-TW" sz="3467" b="1" dirty="0" smtClean="0">
              <a:solidFill>
                <a:srgbClr val="FF0000"/>
              </a:solidFill>
              <a:latin typeface="微軟正黑體" pitchFamily="34" charset="-120"/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zh-TW" altLang="en-US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6/20(</a:t>
            </a:r>
            <a:r>
              <a:rPr lang="zh-TW" altLang="en-US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3467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6/27(</a:t>
            </a:r>
            <a:r>
              <a:rPr lang="zh-TW" altLang="en-US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467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時前</a:t>
            </a:r>
            <a:endParaRPr lang="en-US" altLang="zh-TW" sz="3467" b="1" dirty="0">
              <a:solidFill>
                <a:srgbClr val="FF0000"/>
              </a:solidFill>
              <a:latin typeface="微軟正黑體" pitchFamily="34" charset="-120"/>
            </a:endParaRPr>
          </a:p>
          <a:p>
            <a:pPr>
              <a:defRPr/>
            </a:pPr>
            <a:r>
              <a:rPr lang="zh-TW" altLang="en-US" sz="3467" dirty="0" smtClean="0">
                <a:solidFill>
                  <a:srgbClr val="000066"/>
                </a:solidFill>
                <a:latin typeface="微軟正黑體" pitchFamily="34" charset="-120"/>
              </a:rPr>
              <a:t>模擬</a:t>
            </a:r>
            <a:r>
              <a:rPr lang="zh-TW" altLang="en-US" sz="3467" dirty="0">
                <a:solidFill>
                  <a:srgbClr val="000066"/>
                </a:solidFill>
                <a:latin typeface="微軟正黑體" pitchFamily="34" charset="-120"/>
              </a:rPr>
              <a:t>及正式選填志願，學生可在家選填。若學生家中無法進行電腦選填志願者，請學校協助安排電腦教室供學生志願選填。</a:t>
            </a:r>
          </a:p>
          <a:p>
            <a:pPr>
              <a:defRPr/>
            </a:pP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0835" name="文字方塊 5"/>
          <p:cNvSpPr txBox="1">
            <a:spLocks noChangeArrowheads="1"/>
          </p:cNvSpPr>
          <p:nvPr/>
        </p:nvSpPr>
        <p:spPr bwMode="auto">
          <a:xfrm>
            <a:off x="1751013" y="242888"/>
            <a:ext cx="7923212" cy="70802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zh-TW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圓體" panose="020F0309000000000000" pitchFamily="49" charset="-120"/>
              </a:rPr>
              <a:t>選</a:t>
            </a:r>
            <a:r>
              <a:rPr lang="zh-TW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圓體" panose="020F0309000000000000" pitchFamily="49" charset="-120"/>
              </a:rPr>
              <a:t>填志願</a:t>
            </a:r>
            <a:r>
              <a:rPr lang="zh-TW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圓體" panose="020F0309000000000000" pitchFamily="49" charset="-120"/>
              </a:rPr>
              <a:t>注意事項</a:t>
            </a:r>
            <a:endParaRPr lang="zh-TW" altLang="en-US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細圓體" panose="020F0309000000000000" pitchFamily="49" charset="-120"/>
            </a:endParaRPr>
          </a:p>
        </p:txBody>
      </p:sp>
      <p:sp>
        <p:nvSpPr>
          <p:cNvPr id="12083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17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內容版面配置區 2"/>
          <p:cNvSpPr>
            <a:spLocks noGrp="1"/>
          </p:cNvSpPr>
          <p:nvPr>
            <p:ph idx="1"/>
          </p:nvPr>
        </p:nvSpPr>
        <p:spPr>
          <a:xfrm>
            <a:off x="1677988" y="1541462"/>
            <a:ext cx="8266112" cy="3546475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競賽成績學生網路填報：</a:t>
            </a:r>
            <a:endParaRPr lang="en-US" altLang="zh-TW" sz="3600" dirty="0" smtClean="0">
              <a:solidFill>
                <a:schemeClr val="tx1"/>
              </a:solidFill>
              <a:latin typeface="華康超圓體"/>
              <a:ea typeface="華康粗圓體" panose="020F0709000000000000" pitchFamily="49" charset="-120"/>
            </a:endParaRPr>
          </a:p>
          <a:p>
            <a:pPr lvl="1" eaLnBrk="1" hangingPunct="1"/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107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年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2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月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26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日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一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至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107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年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3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月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4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日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日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)</a:t>
            </a:r>
          </a:p>
          <a:p>
            <a:pPr lvl="1" eaLnBrk="1" hangingPunct="1"/>
            <a:endParaRPr lang="en-US" altLang="zh-TW" sz="2800" dirty="0" smtClean="0">
              <a:solidFill>
                <a:schemeClr val="tx1"/>
              </a:solidFill>
              <a:latin typeface="華康超圓體"/>
              <a:ea typeface="華康粗圓體" panose="020F0709000000000000" pitchFamily="49" charset="-120"/>
            </a:endParaRPr>
          </a:p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競賽成績審查資料送件：</a:t>
            </a:r>
            <a:endParaRPr lang="en-US" altLang="zh-TW" sz="3600" dirty="0" smtClean="0">
              <a:solidFill>
                <a:schemeClr val="tx1"/>
              </a:solidFill>
              <a:latin typeface="華康超圓體"/>
              <a:ea typeface="華康粗圓體" panose="020F0709000000000000" pitchFamily="49" charset="-120"/>
            </a:endParaRPr>
          </a:p>
          <a:p>
            <a:pPr lvl="1" eaLnBrk="1" hangingPunct="1"/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107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年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3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月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12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日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一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)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至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107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年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3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月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13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日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二</a:t>
            </a:r>
            <a:r>
              <a:rPr lang="en-US" altLang="zh-TW" sz="2800" dirty="0" smtClean="0">
                <a:solidFill>
                  <a:schemeClr val="tx1"/>
                </a:solidFill>
                <a:latin typeface="華康超圓體"/>
                <a:ea typeface="華康粗圓體" panose="020F0709000000000000" pitchFamily="49" charset="-120"/>
              </a:rPr>
              <a:t>)</a:t>
            </a:r>
          </a:p>
          <a:p>
            <a:pPr lvl="1" eaLnBrk="1" hangingPunct="1"/>
            <a:endParaRPr lang="zh-TW" altLang="en-US" sz="3200" dirty="0" smtClean="0">
              <a:solidFill>
                <a:schemeClr val="tx1"/>
              </a:solidFill>
              <a:latin typeface="華康超圓體"/>
              <a:ea typeface="華康粗圓體" panose="020F0709000000000000" pitchFamily="49" charset="-120"/>
            </a:endParaRPr>
          </a:p>
        </p:txBody>
      </p:sp>
      <p:sp>
        <p:nvSpPr>
          <p:cNvPr id="126979" name="標題 1"/>
          <p:cNvSpPr txBox="1">
            <a:spLocks/>
          </p:cNvSpPr>
          <p:nvPr/>
        </p:nvSpPr>
        <p:spPr bwMode="auto">
          <a:xfrm>
            <a:off x="1995488" y="331788"/>
            <a:ext cx="8802687" cy="8636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557213" indent="-214313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8572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2001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15430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0002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4574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29146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3718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</a:t>
            </a:r>
            <a:r>
              <a:rPr kumimoji="0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kumimoji="0"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</a:t>
            </a:r>
            <a:r>
              <a:rPr kumimoji="0"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kumimoji="0"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kumimoji="0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正向表列</a:t>
            </a:r>
            <a:r>
              <a:rPr kumimoji="0"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698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18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8826500" y="2635249"/>
            <a:ext cx="2946400" cy="1358900"/>
          </a:xfrm>
          <a:prstGeom prst="wedgeRectCallout">
            <a:avLst>
              <a:gd name="adj1" fmla="val -76824"/>
              <a:gd name="adj2" fmla="val -186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年度期程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algn="ctr"/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年尚未公布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61896"/>
              </p:ext>
            </p:extLst>
          </p:nvPr>
        </p:nvGraphicFramePr>
        <p:xfrm>
          <a:off x="1830490" y="343055"/>
          <a:ext cx="8986838" cy="6176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777">
                  <a:extLst>
                    <a:ext uri="{9D8B030D-6E8A-4147-A177-3AD203B41FA5}"/>
                  </a:extLst>
                </a:gridCol>
                <a:gridCol w="1263023">
                  <a:extLst>
                    <a:ext uri="{9D8B030D-6E8A-4147-A177-3AD203B41FA5}"/>
                  </a:extLst>
                </a:gridCol>
                <a:gridCol w="1102276">
                  <a:extLst>
                    <a:ext uri="{9D8B030D-6E8A-4147-A177-3AD203B41FA5}"/>
                  </a:extLst>
                </a:gridCol>
                <a:gridCol w="987455">
                  <a:extLst>
                    <a:ext uri="{9D8B030D-6E8A-4147-A177-3AD203B41FA5}"/>
                  </a:extLst>
                </a:gridCol>
                <a:gridCol w="796308">
                  <a:extLst>
                    <a:ext uri="{9D8B030D-6E8A-4147-A177-3AD203B41FA5}"/>
                  </a:extLst>
                </a:gridCol>
                <a:gridCol w="780586">
                  <a:extLst>
                    <a:ext uri="{9D8B030D-6E8A-4147-A177-3AD203B41FA5}"/>
                  </a:extLst>
                </a:gridCol>
                <a:gridCol w="870654">
                  <a:extLst>
                    <a:ext uri="{9D8B030D-6E8A-4147-A177-3AD203B41FA5}"/>
                  </a:extLst>
                </a:gridCol>
                <a:gridCol w="756857">
                  <a:extLst>
                    <a:ext uri="{9D8B030D-6E8A-4147-A177-3AD203B41FA5}"/>
                  </a:extLst>
                </a:gridCol>
                <a:gridCol w="803360">
                  <a:extLst>
                    <a:ext uri="{9D8B030D-6E8A-4147-A177-3AD203B41FA5}"/>
                  </a:extLst>
                </a:gridCol>
                <a:gridCol w="781542">
                  <a:extLst>
                    <a:ext uri="{9D8B030D-6E8A-4147-A177-3AD203B41FA5}"/>
                  </a:extLst>
                </a:gridCol>
              </a:tblGrid>
              <a:tr h="49291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身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心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障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礙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適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性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輔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導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安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置</a:t>
                      </a:r>
                      <a:endParaRPr lang="en-US" altLang="zh-TW" sz="3200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輔</a:t>
                      </a:r>
                      <a:r>
                        <a:rPr lang="en-US" altLang="zh-TW" sz="32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免試入學方式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特色招生方式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其他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702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高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中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職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免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試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教</a:t>
                      </a: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技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優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甄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審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輔</a:t>
                      </a: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考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試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分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發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入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學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教</a:t>
                      </a: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甄選入學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實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用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技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能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班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輔</a:t>
                      </a: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建教合作</a:t>
                      </a: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班</a:t>
                      </a:r>
                      <a:endParaRPr lang="en-US" altLang="zh-TW" sz="2800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輔</a:t>
                      </a:r>
                      <a:r>
                        <a:rPr lang="en-US" altLang="zh-TW" sz="2800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/>
                </a:extLst>
              </a:tr>
              <a:tr h="48138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專業群科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教</a:t>
                      </a: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藝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才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班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輔</a:t>
                      </a: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體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育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班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科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學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班</a:t>
                      </a:r>
                      <a:endParaRPr lang="en-US" altLang="zh-TW" sz="28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教</a:t>
                      </a:r>
                      <a:r>
                        <a:rPr lang="en-US" altLang="zh-TW" sz="28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689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kumimoji="0" lang="en-US" altLang="zh-TW" smtClean="0">
                <a:solidFill>
                  <a:srgbClr val="FEFFFF"/>
                </a:solidFill>
                <a:latin typeface="Century Gothic" pitchFamily="34" charset="0"/>
              </a:rPr>
              <a:t>1</a:t>
            </a:r>
            <a:endParaRPr kumimoji="0" lang="zh-TW" altLang="en-US" smtClean="0">
              <a:solidFill>
                <a:srgbClr val="FE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內容版面配置區 2"/>
          <p:cNvSpPr>
            <a:spLocks noGrp="1"/>
          </p:cNvSpPr>
          <p:nvPr>
            <p:ph idx="1"/>
          </p:nvPr>
        </p:nvSpPr>
        <p:spPr>
          <a:xfrm>
            <a:off x="2351088" y="1773238"/>
            <a:ext cx="8137525" cy="3517900"/>
          </a:xfrm>
        </p:spPr>
        <p:txBody>
          <a:bodyPr/>
          <a:lstStyle/>
          <a:p>
            <a:pPr eaLnBrk="1" hangingPunct="1"/>
            <a:r>
              <a:rPr lang="zh-TW" altLang="zh-TW" sz="3200" smtClean="0">
                <a:solidFill>
                  <a:srgbClr val="FF0066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功過相抵後，無懲處紀錄者給予基本分3分</a:t>
            </a:r>
            <a:r>
              <a:rPr lang="zh-TW" altLang="en-US" sz="3200" smtClean="0">
                <a:solidFill>
                  <a:srgbClr val="FF0066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。</a:t>
            </a:r>
            <a:endParaRPr lang="en-US" altLang="zh-TW" sz="3200" dirty="0" smtClean="0">
              <a:solidFill>
                <a:srgbClr val="FF0066"/>
              </a:solidFill>
              <a:latin typeface="華康魏碑體" panose="03000709000000000000" pitchFamily="65" charset="-120"/>
              <a:ea typeface="超研澤粗魏碑"/>
              <a:cs typeface="超研澤粗魏碑"/>
            </a:endParaRPr>
          </a:p>
          <a:p>
            <a:pPr eaLnBrk="1" hangingPunct="1"/>
            <a:r>
              <a:rPr lang="zh-TW" altLang="en-US" sz="320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嘉獎</a:t>
            </a:r>
            <a:r>
              <a:rPr lang="en-US" altLang="zh-TW" sz="3200" dirty="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0.5</a:t>
            </a:r>
            <a:r>
              <a:rPr lang="zh-TW" altLang="en-US" sz="320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分、小功</a:t>
            </a:r>
            <a:r>
              <a:rPr lang="en-US" altLang="zh-TW" sz="3200" dirty="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1.5</a:t>
            </a:r>
            <a:r>
              <a:rPr lang="zh-TW" altLang="en-US" sz="320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分、大功</a:t>
            </a:r>
            <a:r>
              <a:rPr lang="en-US" altLang="zh-TW" sz="3200" dirty="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4.5</a:t>
            </a:r>
            <a:r>
              <a:rPr lang="zh-TW" altLang="en-US" sz="320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分。</a:t>
            </a:r>
            <a:endParaRPr lang="en-US" altLang="zh-TW" sz="3200" dirty="0" smtClean="0">
              <a:solidFill>
                <a:schemeClr val="tx1"/>
              </a:solidFill>
              <a:latin typeface="華康魏碑體" panose="03000709000000000000" pitchFamily="65" charset="-120"/>
              <a:ea typeface="超研澤粗魏碑"/>
              <a:cs typeface="超研澤粗魏碑"/>
            </a:endParaRPr>
          </a:p>
          <a:p>
            <a:pPr eaLnBrk="1" hangingPunct="1"/>
            <a:r>
              <a:rPr lang="zh-TW" altLang="en-US" sz="320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警告</a:t>
            </a:r>
            <a:r>
              <a:rPr lang="en-US" altLang="zh-TW" sz="3200" dirty="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-0.5</a:t>
            </a:r>
            <a:r>
              <a:rPr lang="zh-TW" altLang="en-US" sz="320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分、小過</a:t>
            </a:r>
            <a:r>
              <a:rPr lang="en-US" altLang="zh-TW" sz="3200" dirty="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-1.5</a:t>
            </a:r>
            <a:r>
              <a:rPr lang="zh-TW" altLang="en-US" sz="320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分、大過</a:t>
            </a:r>
            <a:r>
              <a:rPr lang="en-US" altLang="zh-TW" sz="3200" dirty="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-4.5</a:t>
            </a:r>
            <a:r>
              <a:rPr lang="zh-TW" altLang="en-US" sz="320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分。</a:t>
            </a:r>
            <a:endParaRPr lang="en-US" altLang="zh-TW" sz="3200" dirty="0" smtClean="0">
              <a:solidFill>
                <a:schemeClr val="tx1"/>
              </a:solidFill>
              <a:latin typeface="華康魏碑體" panose="03000709000000000000" pitchFamily="65" charset="-120"/>
              <a:ea typeface="超研澤粗魏碑"/>
              <a:cs typeface="超研澤粗魏碑"/>
            </a:endParaRPr>
          </a:p>
          <a:p>
            <a:pPr eaLnBrk="1" hangingPunct="1"/>
            <a:endParaRPr lang="zh-TW" altLang="en-US" sz="3200" smtClean="0"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868738" y="4122738"/>
            <a:ext cx="1295400" cy="6016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dirty="0">
                <a:solidFill>
                  <a:prstClr val="black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3</a:t>
            </a:r>
            <a:r>
              <a:rPr kumimoji="0" lang="zh-TW" altLang="en-US" sz="3200" dirty="0">
                <a:solidFill>
                  <a:prstClr val="black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5164138" y="4122738"/>
            <a:ext cx="3132137" cy="60166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>
                <a:solidFill>
                  <a:prstClr val="black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12</a:t>
            </a:r>
            <a:r>
              <a:rPr kumimoji="0" lang="zh-TW" altLang="en-US" sz="3600" dirty="0">
                <a:solidFill>
                  <a:prstClr val="black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分</a:t>
            </a:r>
          </a:p>
        </p:txBody>
      </p:sp>
      <p:sp>
        <p:nvSpPr>
          <p:cNvPr id="152582" name="文字方塊 8"/>
          <p:cNvSpPr txBox="1">
            <a:spLocks noChangeArrowheads="1"/>
          </p:cNvSpPr>
          <p:nvPr/>
        </p:nvSpPr>
        <p:spPr bwMode="auto">
          <a:xfrm>
            <a:off x="3868738" y="4760913"/>
            <a:ext cx="14589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zh-TW" sz="2133" dirty="0">
                <a:solidFill>
                  <a:srgbClr val="FF0066"/>
                </a:solidFill>
                <a:latin typeface="華康魏碑體" panose="03000709000000000000" pitchFamily="65" charset="-120"/>
                <a:ea typeface="超研澤粗魏碑" panose="02010609010101010101" pitchFamily="49" charset="-120"/>
              </a:rPr>
              <a:t>功過相抵後，無懲處紀錄者</a:t>
            </a:r>
            <a:endParaRPr kumimoji="0" lang="zh-TW" altLang="en-US" sz="2133" dirty="0">
              <a:solidFill>
                <a:srgbClr val="FF0066"/>
              </a:solidFill>
              <a:latin typeface="華康魏碑體" panose="03000709000000000000" pitchFamily="65" charset="-120"/>
              <a:ea typeface="超研澤粗魏碑" panose="02010609010101010101" pitchFamily="49" charset="-120"/>
            </a:endParaRPr>
          </a:p>
        </p:txBody>
      </p:sp>
      <p:sp>
        <p:nvSpPr>
          <p:cNvPr id="128006" name="文字方塊 9"/>
          <p:cNvSpPr txBox="1">
            <a:spLocks noChangeArrowheads="1"/>
          </p:cNvSpPr>
          <p:nvPr/>
        </p:nvSpPr>
        <p:spPr bwMode="auto">
          <a:xfrm>
            <a:off x="5681663" y="4816475"/>
            <a:ext cx="2324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/>
            <a:r>
              <a:rPr kumimoji="0" lang="zh-TW" altLang="en-US">
                <a:solidFill>
                  <a:srgbClr val="000000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至少</a:t>
            </a:r>
            <a:r>
              <a:rPr kumimoji="0" lang="en-US" altLang="zh-TW" dirty="0">
                <a:solidFill>
                  <a:srgbClr val="000000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24</a:t>
            </a:r>
            <a:r>
              <a:rPr kumimoji="0" lang="zh-TW" altLang="en-US">
                <a:solidFill>
                  <a:srgbClr val="000000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次嘉獎</a:t>
            </a:r>
          </a:p>
        </p:txBody>
      </p:sp>
      <p:sp>
        <p:nvSpPr>
          <p:cNvPr id="128007" name="標題 1"/>
          <p:cNvSpPr txBox="1">
            <a:spLocks/>
          </p:cNvSpPr>
          <p:nvPr/>
        </p:nvSpPr>
        <p:spPr bwMode="auto">
          <a:xfrm>
            <a:off x="1884363" y="560388"/>
            <a:ext cx="8802687" cy="8636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557213" indent="-214313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8572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2001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15430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0002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4574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29146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3718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</a:t>
            </a:r>
            <a:r>
              <a:rPr kumimoji="0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kumimoji="0"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獎勵</a:t>
            </a:r>
            <a:r>
              <a:rPr kumimoji="0"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kumimoji="0"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kumimoji="0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kumimoji="0"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800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590806" y="809625"/>
            <a:ext cx="7794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19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內容版面配置區 2"/>
          <p:cNvSpPr>
            <a:spLocks noGrp="1"/>
          </p:cNvSpPr>
          <p:nvPr>
            <p:ph idx="1"/>
          </p:nvPr>
        </p:nvSpPr>
        <p:spPr>
          <a:xfrm>
            <a:off x="2711450" y="1773238"/>
            <a:ext cx="7705725" cy="2833687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solidFill>
                  <a:schemeClr val="tx1"/>
                </a:solidFill>
                <a:latin typeface="華康魏碑體" pitchFamily="65" charset="-120"/>
                <a:ea typeface="超研澤粗魏碑"/>
                <a:cs typeface="超研澤粗魏碑"/>
              </a:rPr>
              <a:t>每學期滿</a:t>
            </a:r>
            <a:r>
              <a:rPr lang="en-US" altLang="zh-TW" sz="3600" smtClean="0">
                <a:solidFill>
                  <a:schemeClr val="tx1"/>
                </a:solidFill>
                <a:latin typeface="華康魏碑體" pitchFamily="65" charset="-120"/>
                <a:ea typeface="超研澤粗魏碑"/>
                <a:cs typeface="超研澤粗魏碑"/>
              </a:rPr>
              <a:t>16</a:t>
            </a:r>
            <a:r>
              <a:rPr lang="zh-TW" altLang="en-US" sz="3600" smtClean="0">
                <a:solidFill>
                  <a:schemeClr val="tx1"/>
                </a:solidFill>
                <a:latin typeface="華康魏碑體" pitchFamily="65" charset="-120"/>
                <a:ea typeface="超研澤粗魏碑"/>
                <a:cs typeface="超研澤粗魏碑"/>
              </a:rPr>
              <a:t>小時</a:t>
            </a:r>
            <a:r>
              <a:rPr lang="en-US" altLang="zh-TW" sz="3600" smtClean="0">
                <a:solidFill>
                  <a:schemeClr val="tx1"/>
                </a:solidFill>
                <a:latin typeface="華康魏碑體" pitchFamily="65" charset="-120"/>
                <a:ea typeface="超研澤粗魏碑"/>
                <a:cs typeface="超研澤粗魏碑"/>
              </a:rPr>
              <a:t>(</a:t>
            </a:r>
            <a:r>
              <a:rPr lang="zh-TW" altLang="en-US" sz="3600" smtClean="0">
                <a:solidFill>
                  <a:schemeClr val="tx1"/>
                </a:solidFill>
                <a:latin typeface="華康魏碑體" pitchFamily="65" charset="-120"/>
                <a:ea typeface="超研澤粗魏碑"/>
                <a:cs typeface="超研澤粗魏碑"/>
              </a:rPr>
              <a:t>節</a:t>
            </a:r>
            <a:r>
              <a:rPr lang="en-US" altLang="zh-TW" sz="3600" smtClean="0">
                <a:solidFill>
                  <a:schemeClr val="tx1"/>
                </a:solidFill>
                <a:latin typeface="華康魏碑體" pitchFamily="65" charset="-120"/>
                <a:ea typeface="超研澤粗魏碑"/>
                <a:cs typeface="超研澤粗魏碑"/>
              </a:rPr>
              <a:t>)</a:t>
            </a:r>
            <a:r>
              <a:rPr lang="zh-TW" altLang="en-US" sz="3600" smtClean="0">
                <a:solidFill>
                  <a:schemeClr val="tx1"/>
                </a:solidFill>
                <a:latin typeface="華康魏碑體" pitchFamily="65" charset="-120"/>
                <a:ea typeface="超研澤粗魏碑"/>
                <a:cs typeface="超研澤粗魏碑"/>
              </a:rPr>
              <a:t>以上，並經</a:t>
            </a:r>
            <a:r>
              <a:rPr lang="zh-TW" altLang="en-US" sz="3600" b="1" u="sng" smtClean="0">
                <a:solidFill>
                  <a:srgbClr val="FF0000"/>
                </a:solidFill>
                <a:latin typeface="華康魏碑體" pitchFamily="65" charset="-120"/>
                <a:ea typeface="超研澤粗魏碑"/>
                <a:cs typeface="超研澤粗魏碑"/>
              </a:rPr>
              <a:t>教師評核通過者</a:t>
            </a:r>
            <a:r>
              <a:rPr lang="zh-TW" altLang="en-US" sz="3600" smtClean="0">
                <a:solidFill>
                  <a:schemeClr val="tx1"/>
                </a:solidFill>
                <a:latin typeface="華康魏碑體" pitchFamily="65" charset="-120"/>
                <a:ea typeface="超研澤粗魏碑"/>
                <a:cs typeface="超研澤粗魏碑"/>
              </a:rPr>
              <a:t>給</a:t>
            </a:r>
            <a:r>
              <a:rPr lang="en-US" altLang="zh-TW" sz="3600" smtClean="0">
                <a:solidFill>
                  <a:schemeClr val="tx1"/>
                </a:solidFill>
                <a:latin typeface="華康魏碑體" pitchFamily="65" charset="-120"/>
                <a:ea typeface="超研澤粗魏碑"/>
                <a:cs typeface="超研澤粗魏碑"/>
              </a:rPr>
              <a:t>2</a:t>
            </a:r>
            <a:r>
              <a:rPr lang="zh-TW" altLang="en-US" sz="3600" smtClean="0">
                <a:solidFill>
                  <a:schemeClr val="tx1"/>
                </a:solidFill>
                <a:latin typeface="華康魏碑體" pitchFamily="65" charset="-120"/>
                <a:ea typeface="超研澤粗魏碑"/>
                <a:cs typeface="超研澤粗魏碑"/>
              </a:rPr>
              <a:t>分。</a:t>
            </a:r>
            <a:endParaRPr lang="en-US" altLang="zh-TW" sz="3600" smtClean="0">
              <a:solidFill>
                <a:schemeClr val="tx1"/>
              </a:solidFill>
              <a:latin typeface="華康魏碑體" pitchFamily="65" charset="-120"/>
              <a:ea typeface="超研澤粗魏碑"/>
              <a:cs typeface="超研澤粗魏碑"/>
            </a:endParaRPr>
          </a:p>
          <a:p>
            <a:pPr eaLnBrk="1" hangingPunct="1"/>
            <a:r>
              <a:rPr lang="zh-TW" altLang="en-US" sz="3600" b="1" smtClean="0">
                <a:solidFill>
                  <a:schemeClr val="tx1"/>
                </a:solidFill>
                <a:latin typeface="華康魏碑體" pitchFamily="65" charset="-120"/>
                <a:ea typeface="超研澤粗魏碑"/>
                <a:cs typeface="超研澤粗魏碑"/>
              </a:rPr>
              <a:t>技藝課程亦列為社團採計</a:t>
            </a:r>
            <a:r>
              <a:rPr lang="zh-TW" altLang="en-US" sz="3600" smtClean="0">
                <a:solidFill>
                  <a:schemeClr val="tx1"/>
                </a:solidFill>
                <a:latin typeface="華康魏碑體" pitchFamily="65" charset="-120"/>
                <a:ea typeface="超研澤粗魏碑"/>
                <a:cs typeface="超研澤粗魏碑"/>
              </a:rPr>
              <a:t>。</a:t>
            </a:r>
            <a:endParaRPr lang="en-US" altLang="zh-TW" sz="3600" smtClean="0">
              <a:solidFill>
                <a:schemeClr val="tx1"/>
              </a:solidFill>
              <a:latin typeface="華康魏碑體" pitchFamily="65" charset="-120"/>
              <a:ea typeface="超研澤粗魏碑"/>
              <a:cs typeface="超研澤粗魏碑"/>
            </a:endParaRPr>
          </a:p>
          <a:p>
            <a:pPr eaLnBrk="1" hangingPunct="1"/>
            <a:endParaRPr lang="zh-TW" altLang="en-US" sz="3600" smtClean="0">
              <a:solidFill>
                <a:schemeClr val="tx1"/>
              </a:solidFill>
              <a:latin typeface="華康魏碑體" pitchFamily="65" charset="-120"/>
              <a:ea typeface="超研澤粗魏碑"/>
              <a:cs typeface="超研澤粗魏碑"/>
            </a:endParaRPr>
          </a:p>
        </p:txBody>
      </p:sp>
      <p:sp>
        <p:nvSpPr>
          <p:cNvPr id="54275" name="標題 1"/>
          <p:cNvSpPr txBox="1">
            <a:spLocks/>
          </p:cNvSpPr>
          <p:nvPr/>
        </p:nvSpPr>
        <p:spPr bwMode="auto">
          <a:xfrm>
            <a:off x="1884363" y="546100"/>
            <a:ext cx="8802687" cy="8636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4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多元學習</a:t>
            </a:r>
            <a:r>
              <a:rPr kumimoji="0" lang="en-US" altLang="zh-TW" sz="4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4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社團參與</a:t>
            </a:r>
            <a:r>
              <a:rPr kumimoji="0" lang="en-US" altLang="zh-TW" sz="4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(10</a:t>
            </a:r>
            <a:r>
              <a:rPr kumimoji="0" lang="zh-TW" altLang="en-US" sz="4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kumimoji="0" lang="en-US" altLang="zh-TW" sz="4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sz="400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kumimoji="0" lang="en-US" altLang="zh-TW" sz="2000" dirty="0" smtClean="0">
                <a:solidFill>
                  <a:srgbClr val="FEFFFF"/>
                </a:solidFill>
                <a:latin typeface="Century Gothic" pitchFamily="34" charset="0"/>
              </a:rPr>
              <a:t>20</a:t>
            </a:r>
            <a:endParaRPr kumimoji="0" lang="zh-TW" altLang="en-US" sz="2000" dirty="0" smtClean="0">
              <a:solidFill>
                <a:srgbClr val="FEFFFF"/>
              </a:solidFill>
              <a:latin typeface="Century Gothic" pitchFamily="34" charset="0"/>
            </a:endParaRPr>
          </a:p>
        </p:txBody>
      </p:sp>
      <p:sp>
        <p:nvSpPr>
          <p:cNvPr id="54277" name="標題 1"/>
          <p:cNvSpPr txBox="1">
            <a:spLocks/>
          </p:cNvSpPr>
          <p:nvPr/>
        </p:nvSpPr>
        <p:spPr bwMode="auto">
          <a:xfrm>
            <a:off x="2009775" y="3976688"/>
            <a:ext cx="8802688" cy="8636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4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多元學習</a:t>
            </a:r>
            <a:r>
              <a:rPr kumimoji="0" lang="en-US" altLang="zh-TW" sz="4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4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服務學習</a:t>
            </a:r>
            <a:r>
              <a:rPr kumimoji="0" lang="en-US" altLang="zh-TW" sz="4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(15</a:t>
            </a:r>
            <a:r>
              <a:rPr kumimoji="0" lang="zh-TW" altLang="en-US" sz="4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kumimoji="0" lang="en-US" altLang="zh-TW" sz="400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sz="400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4278" name="矩形 5"/>
          <p:cNvSpPr>
            <a:spLocks noChangeArrowheads="1"/>
          </p:cNvSpPr>
          <p:nvPr/>
        </p:nvSpPr>
        <p:spPr bwMode="auto">
          <a:xfrm>
            <a:off x="2868613" y="5089525"/>
            <a:ext cx="7535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TW" altLang="en-US" sz="3600" b="1">
                <a:latin typeface="華康魏碑體" pitchFamily="65" charset="-120"/>
                <a:ea typeface="超研澤粗魏碑"/>
                <a:cs typeface="超研澤粗魏碑"/>
              </a:rPr>
              <a:t>總時數以</a:t>
            </a:r>
            <a:r>
              <a:rPr lang="en-US" altLang="zh-TW" sz="3600" b="1">
                <a:latin typeface="華康魏碑體" pitchFamily="65" charset="-120"/>
                <a:ea typeface="超研澤粗魏碑"/>
                <a:cs typeface="超研澤粗魏碑"/>
              </a:rPr>
              <a:t>50</a:t>
            </a:r>
            <a:r>
              <a:rPr lang="zh-TW" altLang="en-US" sz="3600" b="1">
                <a:latin typeface="華康魏碑體" pitchFamily="65" charset="-120"/>
                <a:ea typeface="超研澤粗魏碑"/>
                <a:cs typeface="超研澤粗魏碑"/>
              </a:rPr>
              <a:t>小時計，每小時</a:t>
            </a:r>
            <a:r>
              <a:rPr lang="en-US" altLang="zh-TW" sz="3600" b="1">
                <a:latin typeface="華康魏碑體" pitchFamily="65" charset="-120"/>
                <a:ea typeface="超研澤粗魏碑"/>
                <a:cs typeface="超研澤粗魏碑"/>
              </a:rPr>
              <a:t>0.3</a:t>
            </a:r>
            <a:r>
              <a:rPr lang="zh-TW" altLang="en-US" sz="3600" b="1">
                <a:latin typeface="華康魏碑體" pitchFamily="65" charset="-120"/>
                <a:ea typeface="超研澤粗魏碑"/>
                <a:cs typeface="超研澤粗魏碑"/>
              </a:rPr>
              <a:t>分。</a:t>
            </a:r>
            <a:endParaRPr lang="en-US" altLang="zh-TW" sz="3600" b="1">
              <a:latin typeface="華康魏碑體" pitchFamily="65" charset="-120"/>
              <a:ea typeface="超研澤粗魏碑"/>
              <a:cs typeface="超研澤粗魏碑"/>
            </a:endParaRPr>
          </a:p>
        </p:txBody>
      </p:sp>
    </p:spTree>
    <p:extLst>
      <p:ext uri="{BB962C8B-B14F-4D97-AF65-F5344CB8AC3E}">
        <p14:creationId xmlns:p14="http://schemas.microsoft.com/office/powerpoint/2010/main" val="2663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內容版面配置區 2"/>
          <p:cNvSpPr>
            <a:spLocks noGrp="1"/>
          </p:cNvSpPr>
          <p:nvPr>
            <p:ph idx="1"/>
          </p:nvPr>
        </p:nvSpPr>
        <p:spPr>
          <a:xfrm>
            <a:off x="3411538" y="3660775"/>
            <a:ext cx="7526337" cy="2300288"/>
          </a:xfrm>
        </p:spPr>
        <p:txBody>
          <a:bodyPr/>
          <a:lstStyle/>
          <a:p>
            <a:pPr marL="0" indent="0" eaLnBrk="1" hangingPunct="1"/>
            <a:r>
              <a:rPr lang="zh-TW" altLang="en-US" sz="320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以個人完成四項檢測為原則，經醫院、學校或檢測站認定無法完成檢測者，得擇項檢測，按照計分標準予以計分。</a:t>
            </a:r>
            <a:endParaRPr lang="en-US" altLang="zh-TW" sz="3200" dirty="0" smtClean="0">
              <a:solidFill>
                <a:schemeClr val="tx1"/>
              </a:solidFill>
              <a:latin typeface="華康魏碑體" panose="03000709000000000000" pitchFamily="65" charset="-120"/>
              <a:ea typeface="超研澤粗魏碑"/>
              <a:cs typeface="超研澤粗魏碑"/>
            </a:endParaRPr>
          </a:p>
          <a:p>
            <a:pPr marL="0" indent="0" eaLnBrk="1" hangingPunct="1"/>
            <a:r>
              <a:rPr lang="zh-TW" altLang="en-US" sz="320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身心障礙、重大傷病、體弱學生、學校專責小組認定不宜檢測之學生，以</a:t>
            </a:r>
            <a:r>
              <a:rPr lang="en-US" altLang="zh-TW" sz="3200" dirty="0" smtClean="0">
                <a:solidFill>
                  <a:srgbClr val="FF0000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4</a:t>
            </a:r>
            <a:r>
              <a:rPr lang="zh-TW" altLang="en-US" sz="3200" smtClean="0">
                <a:solidFill>
                  <a:srgbClr val="FF0000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分</a:t>
            </a:r>
            <a:r>
              <a:rPr lang="zh-TW" altLang="en-US" sz="3200" smtClean="0">
                <a:solidFill>
                  <a:schemeClr val="tx1"/>
                </a:solidFill>
                <a:latin typeface="華康魏碑體" panose="03000709000000000000" pitchFamily="65" charset="-120"/>
                <a:ea typeface="超研澤粗魏碑"/>
                <a:cs typeface="超研澤粗魏碑"/>
              </a:rPr>
              <a:t>計。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411538" y="1579563"/>
          <a:ext cx="7267576" cy="1895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8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84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84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84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6633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四項</a:t>
                      </a:r>
                      <a:r>
                        <a:rPr lang="zh-TW" altLang="en-US" sz="28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均</a:t>
                      </a:r>
                      <a:endParaRPr lang="en-US" altLang="zh-TW" sz="2800" u="none" strike="noStrike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28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未達</a:t>
                      </a:r>
                      <a:r>
                        <a:rPr lang="zh-TW" altLang="en-US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門檻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764" marR="4764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任兩</a:t>
                      </a:r>
                      <a:r>
                        <a:rPr lang="zh-TW" altLang="en-US" sz="28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</a:t>
                      </a:r>
                      <a:endParaRPr lang="en-US" altLang="zh-TW" sz="2800" u="none" strike="noStrike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28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達</a:t>
                      </a:r>
                      <a:r>
                        <a:rPr lang="zh-TW" altLang="en-US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門檻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764" marR="4764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兩項達</a:t>
                      </a:r>
                      <a:r>
                        <a:rPr lang="en-US" altLang="zh-TW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764" marR="4764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兩項達</a:t>
                      </a:r>
                      <a:r>
                        <a:rPr lang="en-US" altLang="zh-TW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75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764" marR="4764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兩項達</a:t>
                      </a:r>
                      <a:r>
                        <a:rPr lang="en-US" altLang="zh-TW" sz="28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85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764" marR="4764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91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3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764" marR="4764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3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764" marR="4764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3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764" marR="4764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3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764" marR="4764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3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764" marR="4764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2119" name="文字方塊 1"/>
          <p:cNvSpPr txBox="1">
            <a:spLocks noChangeArrowheads="1"/>
          </p:cNvSpPr>
          <p:nvPr/>
        </p:nvSpPr>
        <p:spPr bwMode="auto">
          <a:xfrm>
            <a:off x="921544" y="2320465"/>
            <a:ext cx="2159000" cy="3416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zh-TW" altLang="en-US" sz="3600" dirty="0">
                <a:solidFill>
                  <a:srgbClr val="0000CC"/>
                </a:solidFill>
                <a:latin typeface="華康魏碑體" panose="03000709000000000000" pitchFamily="65" charset="-120"/>
                <a:ea typeface="華康魏碑體" panose="03000709000000000000" pitchFamily="65" charset="-120"/>
                <a:cs typeface="超研澤顏楷"/>
              </a:rPr>
              <a:t>未來體適能越發重要，鼓勵孩子平時就要多運動</a:t>
            </a:r>
          </a:p>
        </p:txBody>
      </p:sp>
      <p:sp>
        <p:nvSpPr>
          <p:cNvPr id="132120" name="標題 1"/>
          <p:cNvSpPr txBox="1">
            <a:spLocks/>
          </p:cNvSpPr>
          <p:nvPr/>
        </p:nvSpPr>
        <p:spPr bwMode="auto">
          <a:xfrm>
            <a:off x="1757363" y="531813"/>
            <a:ext cx="8804275" cy="8636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557213" indent="-214313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8572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2001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15430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0002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4574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29146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3718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</a:t>
            </a:r>
            <a:r>
              <a:rPr kumimoji="0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kumimoji="0"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體適能</a:t>
            </a:r>
            <a:r>
              <a:rPr kumimoji="0"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</a:t>
            </a:r>
            <a:r>
              <a:rPr kumimoji="0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kumimoji="0"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212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21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>
          <a:xfrm>
            <a:off x="1931988" y="455613"/>
            <a:ext cx="9247187" cy="863600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就近入學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(10</a:t>
            </a:r>
            <a:r>
              <a:rPr lang="zh-TW" altLang="en-US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63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kumimoji="0" lang="en-US" altLang="zh-TW" sz="2000" dirty="0" smtClean="0">
                <a:solidFill>
                  <a:srgbClr val="FEFFFF"/>
                </a:solidFill>
                <a:latin typeface="Century Gothic" pitchFamily="34" charset="0"/>
              </a:rPr>
              <a:t>22</a:t>
            </a:r>
            <a:endParaRPr kumimoji="0" lang="zh-TW" altLang="en-US" sz="2000" dirty="0" smtClean="0">
              <a:solidFill>
                <a:srgbClr val="FEFFFF"/>
              </a:solidFill>
              <a:latin typeface="Century Gothic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19225" y="1489075"/>
          <a:ext cx="10231438" cy="4611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5489">
                  <a:extLst>
                    <a:ext uri="{9D8B030D-6E8A-4147-A177-3AD203B41FA5}"/>
                  </a:extLst>
                </a:gridCol>
                <a:gridCol w="7935949">
                  <a:extLst>
                    <a:ext uri="{9D8B030D-6E8A-4147-A177-3AD203B41FA5}"/>
                  </a:extLst>
                </a:gridCol>
              </a:tblGrid>
              <a:tr h="241969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就近入學</a:t>
                      </a:r>
                      <a:r>
                        <a:rPr lang="zh-TW" sz="2400" kern="100" dirty="0" smtClean="0">
                          <a:effectLst/>
                        </a:rPr>
                        <a:t>區</a:t>
                      </a:r>
                      <a:r>
                        <a:rPr lang="en-US" altLang="zh-TW" sz="2400" kern="100" dirty="0" smtClean="0">
                          <a:effectLst/>
                        </a:rPr>
                        <a:t/>
                      </a:r>
                      <a:br>
                        <a:rPr lang="en-US" altLang="zh-TW" sz="2400" kern="100" dirty="0" smtClean="0">
                          <a:effectLst/>
                        </a:rPr>
                      </a:br>
                      <a:r>
                        <a:rPr lang="zh-TW" sz="2400" kern="100" dirty="0" smtClean="0">
                          <a:effectLst/>
                        </a:rPr>
                        <a:t>得</a:t>
                      </a: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4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+mn-cs"/>
                        </a:rPr>
                        <a:t>北門農工、北門高中、曾文農工、曾文家商</a:t>
                      </a:r>
                      <a:endParaRPr lang="en-US" altLang="zh-TW" sz="2400" b="1" kern="100" dirty="0" smtClean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  <a:p>
                      <a:pPr algn="l" eaLnBrk="1" hangingPunct="1"/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+mn-cs"/>
                        </a:rPr>
                        <a:t>新營高中、新營高工、土城高中、南寧高中</a:t>
                      </a:r>
                      <a:r>
                        <a:rPr lang="zh-TW" altLang="en-US" sz="2400" b="1" kern="100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、、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+mn-cs"/>
                      </a:endParaRPr>
                    </a:p>
                  </a:txBody>
                  <a:tcPr marL="68577" marR="68577" marT="0" marB="0" anchor="ctr">
                    <a:solidFill>
                      <a:srgbClr val="F6F6E7"/>
                    </a:solidFill>
                  </a:tcPr>
                </a:tc>
                <a:extLst>
                  <a:ext uri="{0D108BD9-81ED-4DB2-BD59-A6C34878D82A}"/>
                </a:extLst>
              </a:tr>
              <a:tr h="13322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臺</a:t>
                      </a:r>
                      <a:r>
                        <a:rPr lang="zh-TW" sz="2400" b="1" kern="100" dirty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南一中、臺南女中、臺南二中</a:t>
                      </a:r>
                      <a:r>
                        <a:rPr lang="zh-TW" sz="2400" b="1" kern="100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、家齊</a:t>
                      </a:r>
                      <a:r>
                        <a:rPr lang="zh-TW" sz="2400" b="1" kern="100" dirty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女中</a:t>
                      </a:r>
                      <a:r>
                        <a:rPr lang="zh-TW" sz="2400" b="1" kern="100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、</a:t>
                      </a:r>
                      <a:endParaRPr lang="en-US" altLang="zh-TW" sz="2400" b="1" kern="100" dirty="0" smtClean="0"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南科</a:t>
                      </a:r>
                      <a:r>
                        <a:rPr lang="zh-TW" sz="2400" b="1" kern="100" dirty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實中、臺南高工、臺南高商</a:t>
                      </a:r>
                      <a:r>
                        <a:rPr lang="zh-TW" sz="2400" b="1" kern="100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、臺</a:t>
                      </a:r>
                      <a:r>
                        <a:rPr lang="zh-TW" sz="2400" b="1" kern="100" dirty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南海事</a:t>
                      </a:r>
                    </a:p>
                  </a:txBody>
                  <a:tcPr marL="68577" marR="68577" marT="0" marB="0" anchor="ctr"/>
                </a:tc>
                <a:extLst>
                  <a:ext uri="{0D108BD9-81ED-4DB2-BD59-A6C34878D82A}"/>
                </a:extLst>
              </a:tr>
              <a:tr h="8597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私立高中</a:t>
                      </a:r>
                      <a:r>
                        <a:rPr lang="zh-TW" sz="2400" b="1" kern="100" dirty="0" smtClean="0"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職</a:t>
                      </a:r>
                      <a:endParaRPr lang="zh-TW" sz="2400" b="1" kern="100" dirty="0"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9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67000" y="2705100"/>
            <a:ext cx="6858000" cy="1122363"/>
          </a:xfrm>
          <a:prstGeom prst="rect">
            <a:avLst/>
          </a:prstGeom>
          <a:solidFill>
            <a:srgbClr val="008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33">
              <a:solidFill>
                <a:prstClr val="white"/>
              </a:solidFill>
            </a:endParaRPr>
          </a:p>
        </p:txBody>
      </p:sp>
      <p:sp>
        <p:nvSpPr>
          <p:cNvPr id="57347" name="標題 3"/>
          <p:cNvSpPr>
            <a:spLocks noGrp="1"/>
          </p:cNvSpPr>
          <p:nvPr>
            <p:ph type="title"/>
          </p:nvPr>
        </p:nvSpPr>
        <p:spPr>
          <a:xfrm>
            <a:off x="2667000" y="2833688"/>
            <a:ext cx="6869113" cy="865187"/>
          </a:xfrm>
          <a:solidFill>
            <a:srgbClr val="0000CC"/>
          </a:solidFill>
        </p:spPr>
        <p:txBody>
          <a:bodyPr anchor="t"/>
          <a:lstStyle/>
          <a:p>
            <a:pPr algn="ctr" defTabSz="455613" eaLnBrk="1" hangingPunct="1"/>
            <a:r>
              <a:rPr kumimoji="1" lang="zh-TW" altLang="en-US" sz="4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特色招生管道簡介</a:t>
            </a:r>
          </a:p>
        </p:txBody>
      </p:sp>
      <p:pic>
        <p:nvPicPr>
          <p:cNvPr id="57348" name="圖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1479550"/>
            <a:ext cx="40735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975573" y="4112434"/>
            <a:ext cx="893935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</a:rPr>
              <a:t>特招甄選入學</a:t>
            </a:r>
            <a:r>
              <a:rPr lang="en-US" altLang="zh-TW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</a:rPr>
              <a:t>—</a:t>
            </a:r>
            <a:r>
              <a:rPr lang="zh-TW" alt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</a:rPr>
              <a:t>藝才班、體育班、</a:t>
            </a:r>
            <a:endParaRPr lang="en-US" altLang="zh-TW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zh-TW" alt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</a:rPr>
              <a:t>                         科學班、專業群科</a:t>
            </a:r>
            <a:endParaRPr lang="en-US" altLang="zh-TW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</a:endParaRPr>
          </a:p>
          <a:p>
            <a:pPr>
              <a:defRPr/>
            </a:pPr>
            <a:r>
              <a:rPr lang="zh-TW" alt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</a:rPr>
              <a:t>    特招考試分發</a:t>
            </a:r>
            <a:r>
              <a:rPr lang="en-US" altLang="zh-TW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</a:rPr>
              <a:t>—</a:t>
            </a:r>
            <a:r>
              <a:rPr lang="zh-TW" alt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</a:rPr>
              <a:t>考英文、數學兩科</a:t>
            </a:r>
            <a:endParaRPr lang="en-US" altLang="zh-TW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06245" y="3266281"/>
            <a:ext cx="59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99597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1943100" y="681038"/>
            <a:ext cx="8912225" cy="863600"/>
          </a:xfrm>
          <a:solidFill>
            <a:srgbClr val="66FF66"/>
          </a:solidFill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特色</a:t>
            </a:r>
            <a:r>
              <a:rPr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招生甄選入學</a:t>
            </a:r>
            <a:r>
              <a:rPr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---</a:t>
            </a:r>
            <a:r>
              <a:rPr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藝術才能</a:t>
            </a:r>
            <a:r>
              <a:rPr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班</a:t>
            </a:r>
            <a:endParaRPr lang="zh-TW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54627" name="內容版面配置區 2"/>
          <p:cNvSpPr>
            <a:spLocks noGrp="1"/>
          </p:cNvSpPr>
          <p:nvPr>
            <p:ph idx="1"/>
          </p:nvPr>
        </p:nvSpPr>
        <p:spPr>
          <a:xfrm>
            <a:off x="2319338" y="2133600"/>
            <a:ext cx="9185275" cy="3778250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分為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音樂班、美術班、舞蹈班、戲劇班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等四類。</a:t>
            </a:r>
            <a:endParaRPr lang="en-US" altLang="zh-TW" sz="32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藝術才能班甄選入學以聯合辦理為原則。國中非藝術才能班學生亦可報考，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不受免試就學區之限制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但僅能向一區（校）報名術科測驗及申請分發。</a:t>
            </a:r>
          </a:p>
        </p:txBody>
      </p:sp>
      <p:sp>
        <p:nvSpPr>
          <p:cNvPr id="1546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24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內容版面配置區 2"/>
          <p:cNvSpPr>
            <a:spLocks noGrp="1"/>
          </p:cNvSpPr>
          <p:nvPr>
            <p:ph idx="1"/>
          </p:nvPr>
        </p:nvSpPr>
        <p:spPr>
          <a:xfrm>
            <a:off x="2571750" y="1544638"/>
            <a:ext cx="8915400" cy="3778250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latin typeface="微軟正黑體" panose="020B0604030504040204" pitchFamily="34" charset="-120"/>
                <a:ea typeface="超研澤粗魏碑"/>
                <a:cs typeface="超研澤粗魏碑"/>
              </a:rPr>
              <a:t>108</a:t>
            </a:r>
            <a:r>
              <a:rPr lang="zh-TW" altLang="en-US" sz="3200" dirty="0" smtClean="0">
                <a:latin typeface="微軟正黑體" panose="020B0604030504040204" pitchFamily="34" charset="-120"/>
                <a:ea typeface="超研澤粗魏碑"/>
                <a:cs typeface="超研澤粗魏碑"/>
              </a:rPr>
              <a:t>年</a:t>
            </a:r>
            <a:r>
              <a:rPr lang="en-US" altLang="zh-TW" sz="3200" dirty="0" smtClean="0">
                <a:latin typeface="微軟正黑體" panose="020B0604030504040204" pitchFamily="34" charset="-120"/>
                <a:ea typeface="超研澤粗魏碑"/>
                <a:cs typeface="超研澤粗魏碑"/>
              </a:rPr>
              <a:t>3</a:t>
            </a:r>
            <a:r>
              <a:rPr lang="zh-TW" altLang="zh-TW" sz="3200" dirty="0" smtClean="0">
                <a:latin typeface="微軟正黑體" panose="020B0604030504040204" pitchFamily="34" charset="-120"/>
                <a:ea typeface="超研澤粗魏碑"/>
                <a:cs typeface="超研澤粗魏碑"/>
              </a:rPr>
              <a:t>月報名，</a:t>
            </a:r>
            <a:r>
              <a:rPr lang="en-US" altLang="zh-TW" sz="3200" dirty="0" smtClean="0">
                <a:latin typeface="微軟正黑體" panose="020B0604030504040204" pitchFamily="34" charset="-120"/>
                <a:ea typeface="超研澤粗魏碑"/>
                <a:cs typeface="超研澤粗魏碑"/>
              </a:rPr>
              <a:t>4</a:t>
            </a:r>
            <a:r>
              <a:rPr lang="zh-TW" altLang="zh-TW" sz="3200" dirty="0" smtClean="0">
                <a:latin typeface="微軟正黑體" panose="020B0604030504040204" pitchFamily="34" charset="-120"/>
                <a:ea typeface="超研澤粗魏碑"/>
                <a:cs typeface="超研澤粗魏碑"/>
              </a:rPr>
              <a:t>月進行術科測驗</a:t>
            </a:r>
            <a:endParaRPr lang="en-US" altLang="zh-TW" sz="3200" dirty="0" smtClean="0">
              <a:latin typeface="微軟正黑體" panose="020B0604030504040204" pitchFamily="34" charset="-120"/>
              <a:ea typeface="超研澤粗魏碑"/>
              <a:cs typeface="超研澤粗魏碑"/>
            </a:endParaRPr>
          </a:p>
          <a:p>
            <a:pPr eaLnBrk="1" hangingPunct="1"/>
            <a:r>
              <a:rPr lang="zh-TW" altLang="en-US" sz="3200" dirty="0" smtClean="0">
                <a:latin typeface="微軟正黑體" panose="020B0604030504040204" pitchFamily="34" charset="-120"/>
              </a:rPr>
              <a:t>考試科目與以往相同</a:t>
            </a:r>
          </a:p>
          <a:p>
            <a:pPr eaLnBrk="1" hangingPunct="1"/>
            <a:endParaRPr lang="en-US" altLang="zh-TW" sz="3200" dirty="0" smtClean="0">
              <a:latin typeface="華康魏碑體" panose="03000709000000000000" pitchFamily="65" charset="-120"/>
              <a:ea typeface="超研澤粗魏碑"/>
              <a:cs typeface="超研澤粗魏碑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799735"/>
              </p:ext>
            </p:extLst>
          </p:nvPr>
        </p:nvGraphicFramePr>
        <p:xfrm>
          <a:off x="2306638" y="2705894"/>
          <a:ext cx="7450138" cy="2338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8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30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30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84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1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學校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特色班別名稱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</a:rPr>
                        <a:t>班級數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招生數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</a:rPr>
                        <a:t>總數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0" dirty="0">
                          <a:effectLst/>
                        </a:rPr>
                        <a:t>臺</a:t>
                      </a:r>
                      <a:r>
                        <a:rPr lang="zh-TW" sz="2400" kern="0" dirty="0" smtClean="0">
                          <a:effectLst/>
                        </a:rPr>
                        <a:t>南</a:t>
                      </a:r>
                      <a:r>
                        <a:rPr lang="zh-TW" sz="2400" kern="0" dirty="0">
                          <a:effectLst/>
                        </a:rPr>
                        <a:t>二中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美術資優班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30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0" dirty="0">
                          <a:effectLst/>
                        </a:rPr>
                        <a:t>臺</a:t>
                      </a:r>
                      <a:r>
                        <a:rPr lang="zh-TW" sz="2400" kern="0" dirty="0" smtClean="0">
                          <a:effectLst/>
                        </a:rPr>
                        <a:t>南</a:t>
                      </a:r>
                      <a:r>
                        <a:rPr lang="zh-TW" sz="2400" kern="0" dirty="0">
                          <a:effectLst/>
                        </a:rPr>
                        <a:t>女中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effectLst/>
                        </a:rPr>
                        <a:t>音樂</a:t>
                      </a:r>
                      <a:r>
                        <a:rPr lang="zh-TW" altLang="en-US" sz="2400" kern="0" dirty="0" smtClean="0">
                          <a:effectLst/>
                        </a:rPr>
                        <a:t>資優</a:t>
                      </a:r>
                      <a:r>
                        <a:rPr lang="zh-TW" sz="2400" kern="0" dirty="0" smtClean="0">
                          <a:effectLst/>
                        </a:rPr>
                        <a:t>班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30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effectLst/>
                        </a:rPr>
                        <a:t>家齊</a:t>
                      </a:r>
                      <a:r>
                        <a:rPr lang="zh-TW" altLang="en-US" sz="2400" kern="0" dirty="0" smtClean="0">
                          <a:effectLst/>
                        </a:rPr>
                        <a:t>高中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舞蹈資優班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30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新營高中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美術資優班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30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3" marR="13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 bwMode="auto">
          <a:xfrm>
            <a:off x="1943100" y="681038"/>
            <a:ext cx="8912225" cy="86360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rgbClr val="262626"/>
                </a:solidFill>
                <a:latin typeface="+mj-lt"/>
                <a:ea typeface="+mj-ea"/>
                <a:cs typeface="微軟正黑體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特色</a:t>
            </a:r>
            <a:r>
              <a:rPr kumimoji="0"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招生甄選入學</a:t>
            </a:r>
            <a:r>
              <a:rPr kumimoji="0"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---</a:t>
            </a:r>
            <a:r>
              <a:rPr kumimoji="0"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藝術才能</a:t>
            </a:r>
            <a:r>
              <a:rPr kumimoji="0"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班</a:t>
            </a:r>
            <a:endParaRPr kumimoji="0" lang="zh-TW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5671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25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內容版面配置區 2"/>
          <p:cNvSpPr>
            <a:spLocks noGrp="1"/>
          </p:cNvSpPr>
          <p:nvPr>
            <p:ph idx="1"/>
          </p:nvPr>
        </p:nvSpPr>
        <p:spPr>
          <a:xfrm>
            <a:off x="2027238" y="1671638"/>
            <a:ext cx="8915400" cy="4367212"/>
          </a:xfrm>
        </p:spPr>
        <p:txBody>
          <a:bodyPr/>
          <a:lstStyle/>
          <a:p>
            <a:pPr>
              <a:defRPr/>
            </a:pPr>
            <a:r>
              <a:rPr altLang="en-US" sz="3067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高級中等學校體育班辦理特色招生甄選入學，係依術科測驗分數作為入學依據。由學校依體育班發展運動種類及特色課程內容，設計考科及計分方式。</a:t>
            </a:r>
            <a:endParaRPr lang="en-US" altLang="en-US" sz="3067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altLang="en-US" sz="3067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招生方式得由學校選擇採取獨立或聯合招生方式為之，招生範圍則不受免試就學區限制，各校可跨區招生，學生也可跨區報考</a:t>
            </a:r>
            <a:r>
              <a:rPr altLang="en-US" sz="3067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en-US" sz="3067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3067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067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067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067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月底</a:t>
            </a:r>
            <a:r>
              <a:rPr lang="en-US" altLang="zh-TW" sz="3067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~5</a:t>
            </a:r>
            <a:r>
              <a:rPr lang="zh-TW" altLang="en-US" sz="3067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月初報名</a:t>
            </a:r>
            <a:r>
              <a:rPr lang="zh-TW" altLang="en-US" sz="3067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、進行術科測驗。</a:t>
            </a:r>
            <a:endParaRPr lang="en-US" altLang="zh-TW" sz="3067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altLang="en-US" sz="3067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943100" y="681038"/>
            <a:ext cx="8912225" cy="86360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rgbClr val="262626"/>
                </a:solidFill>
                <a:latin typeface="+mj-lt"/>
                <a:ea typeface="+mj-ea"/>
                <a:cs typeface="微軟正黑體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特色</a:t>
            </a:r>
            <a:r>
              <a:rPr kumimoji="0"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招生甄選入學</a:t>
            </a:r>
            <a:r>
              <a:rPr kumimoji="0" lang="en-US" altLang="zh-TW" sz="4000" dirty="0" smtClean="0">
                <a:solidFill>
                  <a:srgbClr val="C00000"/>
                </a:solidFill>
                <a:latin typeface="+mn-ea"/>
                <a:ea typeface="+mn-ea"/>
              </a:rPr>
              <a:t>--</a:t>
            </a:r>
            <a:r>
              <a:rPr kumimoji="0"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體育</a:t>
            </a:r>
            <a:r>
              <a:rPr kumimoji="0"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班</a:t>
            </a:r>
            <a:endParaRPr kumimoji="0" lang="zh-TW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5770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26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42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27783"/>
              </p:ext>
            </p:extLst>
          </p:nvPr>
        </p:nvGraphicFramePr>
        <p:xfrm>
          <a:off x="1616149" y="1450551"/>
          <a:ext cx="10008197" cy="5321942"/>
        </p:xfrm>
        <a:graphic>
          <a:graphicData uri="http://schemas.openxmlformats.org/drawingml/2006/table">
            <a:tbl>
              <a:tblPr/>
              <a:tblGrid>
                <a:gridCol w="1979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85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43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60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32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學校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特色班別名稱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班級數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招生數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總數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北門高中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足球、田徑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土城高中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射箭、划船、女子壘球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南寧高中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羽球、軟式網球、跆拳道、游泳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新豐高中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羽球、足球、桌球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善化高中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籃球、棒球、網球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北門農工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跆拳、排球、軟式網球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曾文農工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排球、跆拳道、武術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臺南海事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田徑、棒球、輕艇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</a:rPr>
                        <a:t>長榮中學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田徑、橄欖球、柔道、韻律體操</a:t>
                      </a: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45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魏碑體" panose="03000709000000000000" pitchFamily="65" charset="-120"/>
                          <a:ea typeface="華康魏碑體" panose="03000709000000000000" pitchFamily="65" charset="-120"/>
                          <a:cs typeface="Times New Roman" pitchFamily="18" charset="0"/>
                        </a:rPr>
                        <a:t>45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華康魏碑體" panose="03000709000000000000" pitchFamily="65" charset="-120"/>
                        <a:ea typeface="華康魏碑體" panose="03000709000000000000" pitchFamily="65" charset="-120"/>
                        <a:cs typeface="Times New Roman" pitchFamily="18" charset="0"/>
                      </a:endParaRPr>
                    </a:p>
                  </a:txBody>
                  <a:tcPr marL="10000" marR="1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9516703"/>
                  </a:ext>
                </a:extLst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 bwMode="auto">
          <a:xfrm>
            <a:off x="1257301" y="32661"/>
            <a:ext cx="7905750" cy="620486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rgbClr val="262626"/>
                </a:solidFill>
                <a:latin typeface="+mj-lt"/>
                <a:ea typeface="+mj-ea"/>
                <a:cs typeface="微軟正黑體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特色</a:t>
            </a:r>
            <a:r>
              <a:rPr kumimoji="0"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招生甄選入學</a:t>
            </a:r>
            <a:r>
              <a:rPr kumimoji="0"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---</a:t>
            </a:r>
            <a:r>
              <a:rPr kumimoji="0"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體育</a:t>
            </a:r>
            <a:r>
              <a:rPr kumimoji="0"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班</a:t>
            </a:r>
            <a:endParaRPr kumimoji="0" lang="zh-TW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5981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27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616149" y="778540"/>
            <a:ext cx="9355138" cy="1281113"/>
          </a:xfrm>
        </p:spPr>
        <p:txBody>
          <a:bodyPr/>
          <a:lstStyle/>
          <a:p>
            <a:pPr eaLnBrk="1" hangingPunct="1"/>
            <a:r>
              <a:rPr kumimoji="1" lang="zh-TW" altLang="en-US" sz="32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粗圓體" panose="020F0709000000000000" pitchFamily="49" charset="-120"/>
              </a:rPr>
              <a:t>臺南區體育班甄選入學學校</a:t>
            </a:r>
          </a:p>
        </p:txBody>
      </p:sp>
      <p:sp>
        <p:nvSpPr>
          <p:cNvPr id="10" name="文字方塊 7"/>
          <p:cNvSpPr txBox="1">
            <a:spLocks noChangeArrowheads="1"/>
          </p:cNvSpPr>
          <p:nvPr/>
        </p:nvSpPr>
        <p:spPr bwMode="auto">
          <a:xfrm>
            <a:off x="6852818" y="632660"/>
            <a:ext cx="422158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本表為</a:t>
            </a:r>
            <a:r>
              <a:rPr kumimoji="1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107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年度資料，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108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年度依簡章公布為準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內容版面配置區 2"/>
          <p:cNvSpPr>
            <a:spLocks noGrp="1"/>
          </p:cNvSpPr>
          <p:nvPr>
            <p:ph idx="1"/>
          </p:nvPr>
        </p:nvSpPr>
        <p:spPr>
          <a:xfrm>
            <a:off x="2074861" y="1825626"/>
            <a:ext cx="8915400" cy="3778250"/>
          </a:xfrm>
        </p:spPr>
        <p:txBody>
          <a:bodyPr/>
          <a:lstStyle/>
          <a:p>
            <a:pPr eaLnBrk="1" fontAlgn="ctr" hangingPunct="1"/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魏碑"/>
              </a:rPr>
              <a:t>108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魏碑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魏碑"/>
              </a:rPr>
              <a:t>3</a:t>
            </a:r>
            <a:r>
              <a:rPr lang="zh-TW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魏碑"/>
              </a:rPr>
              <a:t>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魏碑"/>
              </a:rPr>
              <a:t>進行科學班科學能力檢定</a:t>
            </a:r>
          </a:p>
          <a:p>
            <a:pPr eaLnBrk="1" hangingPunct="1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魏碑"/>
              </a:rPr>
              <a:t>以科學營的方式辦理考試，測驗科目為科學實驗。準備方式除了學校課業學習之外，特別需要著重實驗原理、設計及操作。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37912"/>
              </p:ext>
            </p:extLst>
          </p:nvPr>
        </p:nvGraphicFramePr>
        <p:xfrm>
          <a:off x="2225675" y="4140200"/>
          <a:ext cx="6461126" cy="1463676"/>
        </p:xfrm>
        <a:graphic>
          <a:graphicData uri="http://schemas.openxmlformats.org/drawingml/2006/table">
            <a:tbl>
              <a:tblPr/>
              <a:tblGrid>
                <a:gridCol w="1314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8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4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5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89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學校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特色班別名稱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班級數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招生數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總數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臺南一中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科學班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30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3" marR="133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 bwMode="auto">
          <a:xfrm>
            <a:off x="1754188" y="684213"/>
            <a:ext cx="8910637" cy="86360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rgbClr val="262626"/>
                </a:solidFill>
                <a:latin typeface="+mj-lt"/>
                <a:ea typeface="+mj-ea"/>
                <a:cs typeface="微軟正黑體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特色</a:t>
            </a:r>
            <a:r>
              <a:rPr kumimoji="0"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招生甄選入學</a:t>
            </a:r>
            <a:r>
              <a:rPr kumimoji="0"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---</a:t>
            </a:r>
            <a:r>
              <a:rPr kumimoji="0"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科學</a:t>
            </a:r>
            <a:r>
              <a:rPr kumimoji="0"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班</a:t>
            </a:r>
            <a:endParaRPr kumimoji="0" lang="zh-TW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6079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502316" y="750888"/>
            <a:ext cx="7794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28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173182" y="5721182"/>
            <a:ext cx="6566111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107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年度資料，</a:t>
            </a:r>
            <a:r>
              <a:rPr kumimoji="1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108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年度依簡章公布為準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 txBox="1">
            <a:spLocks/>
          </p:cNvSpPr>
          <p:nvPr/>
        </p:nvSpPr>
        <p:spPr bwMode="auto">
          <a:xfrm>
            <a:off x="1671638" y="538163"/>
            <a:ext cx="5292725" cy="863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kumimoji="0"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升學管道</a:t>
            </a:r>
            <a:r>
              <a:rPr kumimoji="0" lang="en-US" altLang="zh-TW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學術傾向</a:t>
            </a:r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kumimoji="0" lang="en-US" altLang="zh-TW" smtClean="0">
                <a:solidFill>
                  <a:srgbClr val="FEFFFF"/>
                </a:solidFill>
                <a:latin typeface="Century Gothic" pitchFamily="34" charset="0"/>
              </a:rPr>
              <a:t>2</a:t>
            </a:r>
            <a:endParaRPr kumimoji="0" lang="zh-TW" altLang="en-US" smtClean="0">
              <a:solidFill>
                <a:srgbClr val="FEFFFF"/>
              </a:solidFill>
              <a:latin typeface="Century Gothic" pitchFamily="34" charset="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1908844" y="1504633"/>
          <a:ext cx="9466072" cy="441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99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內容版面配置區 2"/>
          <p:cNvSpPr txBox="1">
            <a:spLocks/>
          </p:cNvSpPr>
          <p:nvPr/>
        </p:nvSpPr>
        <p:spPr bwMode="gray">
          <a:xfrm>
            <a:off x="1784350" y="1412875"/>
            <a:ext cx="8623300" cy="1171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zh-TW" altLang="en-US" sz="3067" kern="0" dirty="0">
              <a:solidFill>
                <a:srgbClr val="00206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627188" y="138113"/>
            <a:ext cx="9979025" cy="86360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rgbClr val="262626"/>
                </a:solidFill>
                <a:latin typeface="+mj-lt"/>
                <a:ea typeface="+mj-ea"/>
                <a:cs typeface="微軟正黑體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特色</a:t>
            </a:r>
            <a:r>
              <a:rPr kumimoji="0"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招生甄選入學</a:t>
            </a:r>
            <a:r>
              <a:rPr kumimoji="0"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---</a:t>
            </a:r>
            <a:r>
              <a:rPr kumimoji="0"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科學</a:t>
            </a:r>
            <a:r>
              <a:rPr kumimoji="0"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班辦理</a:t>
            </a:r>
            <a:r>
              <a:rPr kumimoji="0"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學校</a:t>
            </a:r>
          </a:p>
        </p:txBody>
      </p:sp>
      <p:sp>
        <p:nvSpPr>
          <p:cNvPr id="162872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282867" y="819150"/>
            <a:ext cx="7794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29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032190"/>
              </p:ext>
            </p:extLst>
          </p:nvPr>
        </p:nvGraphicFramePr>
        <p:xfrm>
          <a:off x="1627188" y="1020897"/>
          <a:ext cx="9822130" cy="567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3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95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305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16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</a:rPr>
                        <a:t>區域別</a:t>
                      </a:r>
                      <a:endParaRPr lang="zh-TW" alt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</a:rPr>
                        <a:t>招生學校</a:t>
                      </a:r>
                      <a:endParaRPr lang="zh-TW" alt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</a:rPr>
                        <a:t>合作辦理大學</a:t>
                      </a:r>
                      <a:endParaRPr lang="zh-TW" alt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2060"/>
                          </a:solidFill>
                        </a:rPr>
                        <a:t>招生人數</a:t>
                      </a:r>
                      <a:endParaRPr lang="zh-TW" alt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145"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北區</a:t>
                      </a:r>
                      <a:endParaRPr lang="zh-TW" alt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臺北市立建國高中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國立臺灣大學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72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臺北市立北一女中</a:t>
                      </a:r>
                      <a:endParaRPr lang="zh-TW" altLang="en-US" sz="20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國立臺灣大學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國立臺灣師範大學</a:t>
                      </a:r>
                      <a:endParaRPr lang="zh-TW" altLang="en-US" sz="20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30</a:t>
                      </a:r>
                      <a:endParaRPr lang="zh-TW" altLang="en-US" sz="18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9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國立臺灣師大附中</a:t>
                      </a:r>
                      <a:endParaRPr lang="zh-TW" altLang="en-US" sz="2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國立臺灣師範大學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國立陽明大學</a:t>
                      </a:r>
                      <a:endParaRPr lang="zh-TW" altLang="en-US" sz="2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30</a:t>
                      </a:r>
                      <a:endParaRPr lang="zh-TW" altLang="en-US" sz="18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534315997"/>
                  </a:ext>
                </a:extLst>
              </a:tr>
              <a:tr h="4401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國立武陵高中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國立中央大學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14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國立新竹科學實中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國立清華大學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25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145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中區</a:t>
                      </a:r>
                      <a:endParaRPr lang="zh-TW" alt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國立臺中一中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國立交通大學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14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國立彰化高中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國立中興大學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9701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南區</a:t>
                      </a:r>
                      <a:endParaRPr lang="zh-TW" alt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國立嘉義高中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國立嘉義大學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國立中正大學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25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14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國立臺南一中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國立成功大學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14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高雄市立高雄高中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國立中山大學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30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81559" y="1962439"/>
            <a:ext cx="1761541" cy="267765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本表為</a:t>
            </a:r>
            <a:r>
              <a:rPr kumimoji="1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107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年度資料，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108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年度依簡章公布為準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內容版面配置區 2"/>
          <p:cNvSpPr>
            <a:spLocks noGrp="1"/>
          </p:cNvSpPr>
          <p:nvPr>
            <p:ph idx="1"/>
          </p:nvPr>
        </p:nvSpPr>
        <p:spPr>
          <a:xfrm>
            <a:off x="2927350" y="1600200"/>
            <a:ext cx="7489825" cy="4983163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魏碑"/>
              </a:rPr>
              <a:t>108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魏碑"/>
              </a:rPr>
              <a:t>年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魏碑"/>
              </a:rPr>
              <a:t>4</a:t>
            </a:r>
            <a:r>
              <a:rPr lang="zh-TW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魏碑"/>
              </a:rPr>
              <a:t>月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魏碑"/>
              </a:rPr>
              <a:t>進行術科</a:t>
            </a:r>
            <a:r>
              <a:rPr lang="zh-TW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魏碑"/>
              </a:rPr>
              <a:t>測驗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超研澤粗魏碑"/>
            </a:endParaRPr>
          </a:p>
          <a:p>
            <a:pPr eaLnBrk="1" hangingPunct="1"/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粗魏碑"/>
              </a:rPr>
              <a:t>各校依群科屬性，考量國中生學習基礎，規劃簡易操作測驗，或者依招生需求，以書面審查、口試等方式進行篩選。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超研澤粗魏碑"/>
            </a:endParaRPr>
          </a:p>
          <a:p>
            <a:pPr marL="0" indent="0" eaLnBrk="1" hangingPunct="1">
              <a:buNone/>
            </a:pPr>
            <a:endParaRPr lang="zh-TW" altLang="en-US" sz="3600" dirty="0" smtClean="0">
              <a:solidFill>
                <a:schemeClr val="tx1"/>
              </a:solidFill>
              <a:latin typeface="華康魏碑體" panose="03000709000000000000" pitchFamily="65" charset="-120"/>
              <a:ea typeface="超研澤粗魏碑"/>
              <a:cs typeface="超研澤粗魏碑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627188" y="569913"/>
            <a:ext cx="9979025" cy="86360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rgbClr val="262626"/>
                </a:solidFill>
                <a:latin typeface="+mj-lt"/>
                <a:ea typeface="+mj-ea"/>
                <a:cs typeface="微軟正黑體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262626"/>
                </a:solidFill>
                <a:latin typeface="Century Gothic" pitchFamily="34" charset="0"/>
                <a:ea typeface="微軟正黑體"/>
                <a:cs typeface="微軟正黑體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0"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特色</a:t>
            </a:r>
            <a:r>
              <a:rPr kumimoji="0"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招生甄選入學</a:t>
            </a:r>
            <a:r>
              <a:rPr kumimoji="0" lang="en-US" altLang="zh-TW" sz="4000" dirty="0">
                <a:solidFill>
                  <a:srgbClr val="C00000"/>
                </a:solidFill>
                <a:latin typeface="+mn-ea"/>
                <a:ea typeface="+mn-ea"/>
              </a:rPr>
              <a:t>---</a:t>
            </a:r>
            <a:r>
              <a:rPr kumimoji="0"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專業群</a:t>
            </a:r>
            <a:r>
              <a:rPr kumimoji="0"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科</a:t>
            </a:r>
            <a:endParaRPr kumimoji="0" lang="en-US" altLang="zh-TW" sz="4000" dirty="0">
              <a:solidFill>
                <a:srgbClr val="C00000"/>
              </a:solidFill>
              <a:latin typeface="+mn-ea"/>
              <a:ea typeface="+mn-ea"/>
            </a:endParaRPr>
          </a:p>
          <a:p>
            <a:pPr>
              <a:defRPr/>
            </a:pPr>
            <a:endParaRPr kumimoji="0" lang="zh-TW" altLang="en-US" sz="4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6384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30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標題 1"/>
          <p:cNvSpPr txBox="1">
            <a:spLocks/>
          </p:cNvSpPr>
          <p:nvPr/>
        </p:nvSpPr>
        <p:spPr bwMode="auto">
          <a:xfrm>
            <a:off x="1649222" y="0"/>
            <a:ext cx="9593262" cy="58737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555625" indent="-212725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855663" indent="-169863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198563" indent="-169863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1541463" indent="-169863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19986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4558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29130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3702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特色</a:t>
            </a:r>
            <a:r>
              <a:rPr kumimoji="0"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</a:rPr>
              <a:t>招生甄選</a:t>
            </a: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入學</a:t>
            </a:r>
            <a:r>
              <a:rPr kumimoji="0" lang="en-US" altLang="zh-TW" sz="3600" dirty="0">
                <a:solidFill>
                  <a:srgbClr val="C00000"/>
                </a:solidFill>
                <a:latin typeface="+mn-ea"/>
              </a:rPr>
              <a:t>--</a:t>
            </a: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專業</a:t>
            </a:r>
            <a:r>
              <a:rPr kumimoji="0"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</a:rPr>
              <a:t>群</a:t>
            </a: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科</a:t>
            </a:r>
            <a:endParaRPr kumimoji="0" lang="zh-TW" altLang="en-US" sz="4000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40797"/>
              </p:ext>
            </p:extLst>
          </p:nvPr>
        </p:nvGraphicFramePr>
        <p:xfrm>
          <a:off x="2349500" y="1058862"/>
          <a:ext cx="7923213" cy="5570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5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36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8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25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4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學校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79" marR="4879" marT="487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特色班別名稱</a:t>
                      </a:r>
                    </a:p>
                  </a:txBody>
                  <a:tcPr marL="4879" marR="4879" marT="487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招生數</a:t>
                      </a:r>
                    </a:p>
                  </a:txBody>
                  <a:tcPr marL="4879" marR="4879" marT="487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總數</a:t>
                      </a:r>
                    </a:p>
                  </a:txBody>
                  <a:tcPr marL="4879" marR="4879" marT="4878" marB="0" anchor="ctr"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60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臺南高商</a:t>
                      </a:r>
                      <a:endParaRPr lang="zh-TW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79" marR="4879" marT="487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文創設計班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餐旅休閒管理班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外貿精英班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職場英文精英班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數位科技精英班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臺南高工</a:t>
                      </a:r>
                      <a:endParaRPr lang="zh-TW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79" marR="4879" marT="487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金屬創意特色班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96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新營高工</a:t>
                      </a:r>
                      <a:endParaRPr lang="zh-TW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79" marR="4879" marT="487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數控加工特色班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電腦輔助模具設計製作班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APP</a:t>
                      </a:r>
                      <a:r>
                        <a:rPr lang="zh-TW" alt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暨機器人</a:t>
                      </a:r>
                      <a:r>
                        <a:rPr lang="zh-TW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程式設計班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家齊高中</a:t>
                      </a:r>
                      <a:endParaRPr lang="zh-TW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79" marR="4879" marT="487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流行服飾科特色班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37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960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陽明工商</a:t>
                      </a:r>
                      <a:endParaRPr lang="zh-TW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79" marR="4879" marT="487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應用外語特色班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門市服務特色班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動漫遊戲及創新設計班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電競特色班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汽車技術特色班</a:t>
                      </a:r>
                      <a:endParaRPr lang="zh-TW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pPr algn="ctr" rtl="0" fontAlgn="ctr"/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79" marR="4879" marT="4878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家具土木科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altLang="en-US" sz="2000" u="none" strike="noStrike" kern="1200" dirty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9" marR="4879" marT="4878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9" marR="4879" marT="487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4879" marR="4879" marT="4878" marB="0" anchor="ctr"/>
                </a:tc>
                <a:extLst>
                  <a:ext uri="{0D108BD9-81ED-4DB2-BD59-A6C34878D82A}">
                    <a16:rowId xmlns="" xmlns:a16="http://schemas.microsoft.com/office/drawing/2014/main" val="1214259098"/>
                  </a:ext>
                </a:extLst>
              </a:tr>
            </a:tbl>
          </a:graphicData>
        </a:graphic>
      </p:graphicFrame>
      <p:sp>
        <p:nvSpPr>
          <p:cNvPr id="16493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31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349500" y="534012"/>
            <a:ext cx="6838567" cy="506776"/>
          </a:xfrm>
        </p:spPr>
        <p:txBody>
          <a:bodyPr/>
          <a:lstStyle/>
          <a:p>
            <a:pPr eaLnBrk="1" hangingPunct="1"/>
            <a:r>
              <a:rPr kumimoji="1" lang="zh-TW" altLang="en-US" sz="28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粗圓體" panose="020F0709000000000000" pitchFamily="49" charset="-120"/>
              </a:rPr>
              <a:t>臺南區專業群科甄選入學辦理學校</a:t>
            </a:r>
          </a:p>
        </p:txBody>
      </p:sp>
    </p:spTree>
    <p:extLst>
      <p:ext uri="{BB962C8B-B14F-4D97-AF65-F5344CB8AC3E}">
        <p14:creationId xmlns:p14="http://schemas.microsoft.com/office/powerpoint/2010/main" val="1624662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標題 1"/>
          <p:cNvSpPr txBox="1">
            <a:spLocks/>
          </p:cNvSpPr>
          <p:nvPr/>
        </p:nvSpPr>
        <p:spPr bwMode="auto">
          <a:xfrm>
            <a:off x="1627189" y="42803"/>
            <a:ext cx="7417660" cy="56989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555625" indent="-212725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855663" indent="-169863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198563" indent="-169863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1541463" indent="-169863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19986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4558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29130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3702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特色</a:t>
            </a:r>
            <a:r>
              <a:rPr kumimoji="0"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</a:rPr>
              <a:t>招生甄選</a:t>
            </a: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入學</a:t>
            </a:r>
            <a:r>
              <a:rPr kumimoji="0" lang="en-US" altLang="zh-TW" sz="3600" dirty="0">
                <a:solidFill>
                  <a:srgbClr val="C00000"/>
                </a:solidFill>
                <a:latin typeface="+mn-ea"/>
              </a:rPr>
              <a:t>--</a:t>
            </a: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專業</a:t>
            </a:r>
            <a:r>
              <a:rPr kumimoji="0"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</a:rPr>
              <a:t>群</a:t>
            </a: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科</a:t>
            </a:r>
            <a:endParaRPr kumimoji="0" lang="zh-TW" altLang="en-US" sz="4000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52770"/>
              </p:ext>
            </p:extLst>
          </p:nvPr>
        </p:nvGraphicFramePr>
        <p:xfrm>
          <a:off x="2207869" y="1103907"/>
          <a:ext cx="8993531" cy="5400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04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05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71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學校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特色班別名稱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招生數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總數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600"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光華高中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動漫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國際特色班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 row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幼教職場實務班</a:t>
                      </a: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在地寰宇美食文化特色班</a:t>
                      </a: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24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時尚新創特色班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4240447073"/>
                  </a:ext>
                </a:extLst>
              </a:tr>
              <a:tr h="309600">
                <a:tc row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北門農工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營建實務班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4605" marR="4605" marT="4605" marB="0" anchor="ctr"/>
                </a:tc>
                <a:tc row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電子商務科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機械科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24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畜產保健科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altLang="en-US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3464219605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24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食品加工實務班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altLang="en-US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1446555281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24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電腦輔助設計製圖與製造班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altLang="en-US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932814324"/>
                  </a:ext>
                </a:extLst>
              </a:tr>
              <a:tr h="309600">
                <a:tc row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南英商工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先進檢修實務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特色班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605" marR="4605" marT="4605" marB="0" anchor="ctr"/>
                </a:tc>
                <a:tc row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國際旅運專班</a:t>
                      </a: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電競遊戲設計班</a:t>
                      </a: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日文特色班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餐飲廚藝班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影視才藝特色班</a:t>
                      </a: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6698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32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07869" y="546712"/>
            <a:ext cx="6838567" cy="506776"/>
          </a:xfrm>
        </p:spPr>
        <p:txBody>
          <a:bodyPr/>
          <a:lstStyle/>
          <a:p>
            <a:pPr eaLnBrk="1" hangingPunct="1"/>
            <a:r>
              <a:rPr kumimoji="1" lang="zh-TW" altLang="en-US" sz="28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粗圓體" panose="020F0709000000000000" pitchFamily="49" charset="-120"/>
              </a:rPr>
              <a:t>臺南區專業群科甄選入學辦理學校</a:t>
            </a:r>
          </a:p>
        </p:txBody>
      </p:sp>
    </p:spTree>
    <p:extLst>
      <p:ext uri="{BB962C8B-B14F-4D97-AF65-F5344CB8AC3E}">
        <p14:creationId xmlns:p14="http://schemas.microsoft.com/office/powerpoint/2010/main" val="1360512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標題 1"/>
          <p:cNvSpPr txBox="1">
            <a:spLocks/>
          </p:cNvSpPr>
          <p:nvPr/>
        </p:nvSpPr>
        <p:spPr bwMode="auto">
          <a:xfrm>
            <a:off x="1627189" y="42803"/>
            <a:ext cx="7417660" cy="56989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555625" indent="-212725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855663" indent="-169863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198563" indent="-169863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1541463" indent="-169863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19986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4558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29130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3702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特色</a:t>
            </a:r>
            <a:r>
              <a:rPr kumimoji="0"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</a:rPr>
              <a:t>招生甄選</a:t>
            </a: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入學</a:t>
            </a:r>
            <a:r>
              <a:rPr kumimoji="0" lang="en-US" altLang="zh-TW" sz="3600" dirty="0">
                <a:solidFill>
                  <a:srgbClr val="C00000"/>
                </a:solidFill>
                <a:latin typeface="+mn-ea"/>
              </a:rPr>
              <a:t>--</a:t>
            </a: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專業</a:t>
            </a:r>
            <a:r>
              <a:rPr kumimoji="0"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</a:rPr>
              <a:t>群</a:t>
            </a: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科</a:t>
            </a:r>
            <a:endParaRPr kumimoji="0" lang="zh-TW" altLang="en-US" sz="4000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855123"/>
              </p:ext>
            </p:extLst>
          </p:nvPr>
        </p:nvGraphicFramePr>
        <p:xfrm>
          <a:off x="2329054" y="1111014"/>
          <a:ext cx="7848601" cy="4928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3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845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93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71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學校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特色班別名稱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招生數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總數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600"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長榮女中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亮麗美妝班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605" marR="4605" marT="4605" marB="0" anchor="ctr"/>
                </a:tc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幸福魔髮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師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特色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班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府城古蹟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美食休閒班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茶飲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文化班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新娘秘書班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53874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臺南海事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59055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AI智慧型機器人特色菁英班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1987931704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zh-TW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曾文家商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廚藝管理班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altLang="en-US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2286485949"/>
                  </a:ext>
                </a:extLst>
              </a:tr>
              <a:tr h="309600">
                <a:tc row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zh-TW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育德</a:t>
                      </a:r>
                      <a:r>
                        <a:rPr lang="zh-TW" altLang="en-U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工家</a:t>
                      </a:r>
                      <a:endParaRPr lang="zh-TW" altLang="en-U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59055" indent="0" algn="l" defTabSz="342900" rtl="0" eaLnBrk="1" fontAlgn="auto" latinLnBrk="0" hangingPunct="1">
                        <a:lnSpc>
                          <a:spcPts val="2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多媒體設計科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0020" indent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3368722666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59055" indent="0" algn="l" defTabSz="342900" rtl="0" eaLnBrk="1" fontAlgn="auto" latinLnBrk="0" hangingPunct="1">
                        <a:lnSpc>
                          <a:spcPts val="2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汽車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0020" indent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3441845322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78740" algn="l">
                        <a:lnSpc>
                          <a:spcPts val="2275"/>
                        </a:lnSpc>
                        <a:spcAft>
                          <a:spcPts val="0"/>
                        </a:spcAft>
                      </a:pP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航太</a:t>
                      </a:r>
                      <a:r>
                        <a:rPr 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產業菁英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班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0020" indent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1474049412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9055" algn="l">
                        <a:lnSpc>
                          <a:spcPts val="2660"/>
                        </a:lnSpc>
                        <a:spcAft>
                          <a:spcPts val="0"/>
                        </a:spcAft>
                      </a:pPr>
                      <a:r>
                        <a:rPr 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時尚造型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0020" indent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3266065392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9055" algn="l">
                        <a:lnSpc>
                          <a:spcPts val="2660"/>
                        </a:lnSpc>
                        <a:spcAft>
                          <a:spcPts val="0"/>
                        </a:spcAft>
                      </a:pPr>
                      <a:r>
                        <a:rPr 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餐飲管理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0020" indent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3719312633"/>
                  </a:ext>
                </a:extLst>
              </a:tr>
              <a:tr h="3096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59055" algn="l">
                        <a:lnSpc>
                          <a:spcPts val="2660"/>
                        </a:lnSpc>
                        <a:spcAft>
                          <a:spcPts val="0"/>
                        </a:spcAft>
                      </a:pPr>
                      <a:r>
                        <a:rPr 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觀光事業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0020" indent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3765470427"/>
                  </a:ext>
                </a:extLst>
              </a:tr>
            </a:tbl>
          </a:graphicData>
        </a:graphic>
      </p:graphicFrame>
      <p:sp>
        <p:nvSpPr>
          <p:cNvPr id="16698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472820" y="767735"/>
            <a:ext cx="7794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33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329054" y="599099"/>
            <a:ext cx="6838567" cy="506776"/>
          </a:xfrm>
        </p:spPr>
        <p:txBody>
          <a:bodyPr/>
          <a:lstStyle/>
          <a:p>
            <a:pPr eaLnBrk="1" hangingPunct="1"/>
            <a:r>
              <a:rPr kumimoji="1" lang="zh-TW" altLang="en-US" sz="28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粗圓體" panose="020F0709000000000000" pitchFamily="49" charset="-120"/>
              </a:rPr>
              <a:t>臺南區專業群科甄選入學辦理學校</a:t>
            </a:r>
          </a:p>
        </p:txBody>
      </p:sp>
    </p:spTree>
    <p:extLst>
      <p:ext uri="{BB962C8B-B14F-4D97-AF65-F5344CB8AC3E}">
        <p14:creationId xmlns:p14="http://schemas.microsoft.com/office/powerpoint/2010/main" val="3768595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標題 1"/>
          <p:cNvSpPr txBox="1">
            <a:spLocks/>
          </p:cNvSpPr>
          <p:nvPr/>
        </p:nvSpPr>
        <p:spPr bwMode="auto">
          <a:xfrm>
            <a:off x="1855789" y="438167"/>
            <a:ext cx="7417660" cy="569895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555625" indent="-212725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855663" indent="-169863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198563" indent="-169863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1541463" indent="-169863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19986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4558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29130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370263" indent="-169863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特色</a:t>
            </a:r>
            <a:r>
              <a:rPr kumimoji="0"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</a:rPr>
              <a:t>招生甄選</a:t>
            </a: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入學</a:t>
            </a:r>
            <a:r>
              <a:rPr kumimoji="0" lang="en-US" altLang="zh-TW" sz="3600" dirty="0">
                <a:solidFill>
                  <a:srgbClr val="C00000"/>
                </a:solidFill>
                <a:latin typeface="+mn-ea"/>
              </a:rPr>
              <a:t>--</a:t>
            </a: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專業</a:t>
            </a:r>
            <a:r>
              <a:rPr kumimoji="0"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</a:rPr>
              <a:t>群</a:t>
            </a:r>
            <a:r>
              <a:rPr kumimoji="0" lang="zh-TW" altLang="en-US" sz="36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科</a:t>
            </a:r>
            <a:endParaRPr kumimoji="0" lang="zh-TW" altLang="en-US" sz="4000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3006"/>
              </p:ext>
            </p:extLst>
          </p:nvPr>
        </p:nvGraphicFramePr>
        <p:xfrm>
          <a:off x="1727200" y="1682514"/>
          <a:ext cx="9049181" cy="1994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57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2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4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68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71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學校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特色班別名稱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招生數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總數</a:t>
                      </a: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407"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2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長榮中學</a:t>
                      </a:r>
                      <a:endParaRPr lang="zh-TW" altLang="en-US" sz="2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65405" marR="59055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美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工科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93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 row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4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marR="7112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廣告設計科(動漫手遊角色設計班)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93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94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marR="7112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機電科(氣壓</a:t>
                      </a:r>
                      <a:r>
                        <a:rPr 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迴路設計與自動控制班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93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94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marR="59055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流通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管理科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93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alt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094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marR="7112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應用外語科(國際會展旅遊菁英班</a:t>
                      </a:r>
                      <a:r>
                        <a:rPr lang="zh-TW" sz="2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939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zh-TW" altLang="en-US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新申辦</a:t>
                      </a:r>
                      <a:r>
                        <a:rPr lang="en-US" altLang="zh-TW" sz="2000" u="none" strike="noStrik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TW" sz="2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605" marR="4605" marT="460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6698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34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727200" y="1152525"/>
            <a:ext cx="6838567" cy="506776"/>
          </a:xfrm>
        </p:spPr>
        <p:txBody>
          <a:bodyPr/>
          <a:lstStyle/>
          <a:p>
            <a:pPr eaLnBrk="1" hangingPunct="1"/>
            <a:r>
              <a:rPr kumimoji="1" lang="zh-TW" altLang="en-US" sz="2800" dirty="0" smtClean="0">
                <a:solidFill>
                  <a:srgbClr val="C00000"/>
                </a:solidFill>
                <a:latin typeface="華康華綜體W5" panose="020B0509000000000000" pitchFamily="49" charset="-120"/>
                <a:ea typeface="華康粗圓體" panose="020F0709000000000000" pitchFamily="49" charset="-120"/>
              </a:rPr>
              <a:t>臺南區專業群科甄選入學辦理學校</a:t>
            </a:r>
          </a:p>
        </p:txBody>
      </p:sp>
    </p:spTree>
    <p:extLst>
      <p:ext uri="{BB962C8B-B14F-4D97-AF65-F5344CB8AC3E}">
        <p14:creationId xmlns:p14="http://schemas.microsoft.com/office/powerpoint/2010/main" val="1041277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67000" y="2943225"/>
            <a:ext cx="6858000" cy="1476375"/>
          </a:xfrm>
          <a:prstGeom prst="rect">
            <a:avLst/>
          </a:prstGeom>
          <a:solidFill>
            <a:srgbClr val="008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33">
              <a:solidFill>
                <a:prstClr val="white"/>
              </a:solidFill>
            </a:endParaRPr>
          </a:p>
        </p:txBody>
      </p:sp>
      <p:pic>
        <p:nvPicPr>
          <p:cNvPr id="168963" name="圖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1479550"/>
            <a:ext cx="40735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4" name="文字版面配置區 1"/>
          <p:cNvSpPr>
            <a:spLocks noGrp="1"/>
          </p:cNvSpPr>
          <p:nvPr>
            <p:ph type="body" idx="1"/>
          </p:nvPr>
        </p:nvSpPr>
        <p:spPr>
          <a:xfrm>
            <a:off x="2755900" y="4476750"/>
            <a:ext cx="6769100" cy="646113"/>
          </a:xfrm>
        </p:spPr>
        <p:txBody>
          <a:bodyPr/>
          <a:lstStyle/>
          <a:p>
            <a:pPr eaLnBrk="1" hangingPunct="1"/>
            <a:r>
              <a:rPr lang="zh-TW" altLang="en-US" sz="2400" b="1" dirty="0" smtClean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特色招生考試分發入學以學科測驗為主。</a:t>
            </a:r>
          </a:p>
          <a:p>
            <a:pPr eaLnBrk="1" hangingPunct="1"/>
            <a:r>
              <a:rPr lang="zh-TW" altLang="en-US" sz="2400" b="1" dirty="0" smtClean="0">
                <a:solidFill>
                  <a:srgbClr val="FF0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考試分發入學多是以學科發展為主軸的特色班級</a:t>
            </a:r>
          </a:p>
        </p:txBody>
      </p:sp>
      <p:sp>
        <p:nvSpPr>
          <p:cNvPr id="168965" name="標題 3"/>
          <p:cNvSpPr txBox="1">
            <a:spLocks/>
          </p:cNvSpPr>
          <p:nvPr/>
        </p:nvSpPr>
        <p:spPr bwMode="auto">
          <a:xfrm>
            <a:off x="2667000" y="3206750"/>
            <a:ext cx="7720013" cy="9493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557213" indent="-214313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8572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2001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15430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0002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4574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29146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3718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r>
              <a:rPr kumimoji="0"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招生考試分發入學</a:t>
            </a:r>
          </a:p>
        </p:txBody>
      </p:sp>
      <p:sp>
        <p:nvSpPr>
          <p:cNvPr id="16896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35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標題 1"/>
          <p:cNvSpPr>
            <a:spLocks noGrp="1"/>
          </p:cNvSpPr>
          <p:nvPr>
            <p:ph type="title"/>
          </p:nvPr>
        </p:nvSpPr>
        <p:spPr>
          <a:xfrm>
            <a:off x="1990725" y="396875"/>
            <a:ext cx="8912225" cy="863600"/>
          </a:xfrm>
          <a:solidFill>
            <a:srgbClr val="FFFF00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特色招生考試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準備方向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4163" y="1468438"/>
            <a:ext cx="9950450" cy="4487862"/>
          </a:xfrm>
        </p:spPr>
        <p:txBody>
          <a:bodyPr/>
          <a:lstStyle/>
          <a:p>
            <a:pPr marL="512763" indent="-512763">
              <a:buFontTx/>
              <a:buAutoNum type="ea1ChtPeriod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「國民中小學九年一貫課程綱要」相關學習領域之國中階段能力指標及其延伸應用 </a:t>
            </a:r>
          </a:p>
          <a:p>
            <a:pPr marL="512763" indent="-512763">
              <a:buFontTx/>
              <a:buAutoNum type="ea1ChtPeriod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各校所規劃特色課程應具之先備知識與能力。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詳見各校招生簡章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12763" indent="-512763">
              <a:buFontTx/>
              <a:buAutoNum type="ea1ChtPeriod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採電腦測驗單一選擇題型之科目，試題相較於國中會考，屬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中間偏難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2763" indent="-512763">
              <a:buFontTx/>
              <a:buAutoNum type="ea1ChtPeriod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考生可參考各校簡章之試題範例與去年之考古題。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2763" indent="-512763">
              <a:buFontTx/>
              <a:buAutoNum type="ea1ChtPeriod"/>
            </a:pP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臺南區考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英文及數學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兩科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2763" indent="-512763">
              <a:buFontTx/>
              <a:buAutoNum type="ea1ChtPeriod"/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各校會訂定基本門檻</a:t>
            </a:r>
          </a:p>
        </p:txBody>
      </p:sp>
      <p:sp>
        <p:nvSpPr>
          <p:cNvPr id="16998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36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標題 1"/>
          <p:cNvSpPr txBox="1">
            <a:spLocks/>
          </p:cNvSpPr>
          <p:nvPr/>
        </p:nvSpPr>
        <p:spPr bwMode="auto">
          <a:xfrm>
            <a:off x="1990725" y="396875"/>
            <a:ext cx="9663113" cy="863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557213" indent="-214313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8572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2001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1543050" indent="-171450" defTabSz="257175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0002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4574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29146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371850" indent="-171450" defTabSz="257175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招生考試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</a:t>
            </a:r>
            <a:r>
              <a:rPr kumimoji="0" lang="en-US" altLang="zh-TW" sz="3600" dirty="0" smtClean="0">
                <a:solidFill>
                  <a:srgbClr val="FF0000"/>
                </a:solidFill>
                <a:latin typeface="+mn-ea"/>
              </a:rPr>
              <a:t>--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kumimoji="0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南區辦理學校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0264"/>
              </p:ext>
            </p:extLst>
          </p:nvPr>
        </p:nvGraphicFramePr>
        <p:xfrm>
          <a:off x="1990725" y="1622425"/>
          <a:ext cx="9483725" cy="4501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7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648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80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233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學校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特色班別名稱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招生數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備註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7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00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臺南</a:t>
                      </a: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一中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數理科學教育班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304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數學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275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臺南</a:t>
                      </a: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二中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國際資訊科技特色</a:t>
                      </a:r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班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38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英文、數學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00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臺南</a:t>
                      </a:r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女中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科學人文班</a:t>
                      </a:r>
                      <a:endParaRPr kumimoji="0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190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英文、數學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700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家齊高中</a:t>
                      </a:r>
                      <a:endParaRPr kumimoji="0" lang="zh-TW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數理特色班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38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數學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700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南科實中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科學人文班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30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英文、數學</a:t>
                      </a: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700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南大附中</a:t>
                      </a:r>
                      <a:endParaRPr kumimoji="0" lang="zh-TW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87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數理特色班</a:t>
                      </a:r>
                      <a:endParaRPr kumimoji="0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38</a:t>
                      </a:r>
                      <a:endParaRPr kumimoji="0" lang="en-US" altLang="zh-TW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英文、數學</a:t>
                      </a:r>
                      <a:endParaRPr kumimoji="0" lang="zh-TW" alt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105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37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0" y="2854325"/>
            <a:ext cx="9144000" cy="1709738"/>
          </a:xfrm>
          <a:prstGeom prst="rect">
            <a:avLst/>
          </a:prstGeom>
          <a:solidFill>
            <a:srgbClr val="008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180227" name="標題 3"/>
          <p:cNvSpPr>
            <a:spLocks noGrp="1"/>
          </p:cNvSpPr>
          <p:nvPr>
            <p:ph type="title"/>
          </p:nvPr>
        </p:nvSpPr>
        <p:spPr>
          <a:xfrm>
            <a:off x="1685925" y="3232150"/>
            <a:ext cx="8820150" cy="863600"/>
          </a:xfrm>
          <a:solidFill>
            <a:srgbClr val="0000CC"/>
          </a:solidFill>
        </p:spPr>
        <p:txBody>
          <a:bodyPr/>
          <a:lstStyle/>
          <a:p>
            <a:pPr algn="ctr" eaLnBrk="1" hangingPunct="1"/>
            <a:r>
              <a:rPr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臺南區免試、特招分發模式</a:t>
            </a:r>
          </a:p>
        </p:txBody>
      </p:sp>
      <p:pic>
        <p:nvPicPr>
          <p:cNvPr id="180228" name="圖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830263"/>
            <a:ext cx="5432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38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 txBox="1">
            <a:spLocks/>
          </p:cNvSpPr>
          <p:nvPr/>
        </p:nvSpPr>
        <p:spPr bwMode="auto">
          <a:xfrm>
            <a:off x="1671638" y="538163"/>
            <a:ext cx="5292725" cy="863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kumimoji="0"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升學管道</a:t>
            </a:r>
            <a:r>
              <a:rPr kumimoji="0" lang="en-US" altLang="zh-TW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技職傾向</a:t>
            </a:r>
          </a:p>
        </p:txBody>
      </p:sp>
      <p:sp>
        <p:nvSpPr>
          <p:cNvPr id="389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kumimoji="0" lang="en-US" altLang="zh-TW" smtClean="0">
                <a:solidFill>
                  <a:srgbClr val="FEFFFF"/>
                </a:solidFill>
                <a:latin typeface="Century Gothic" pitchFamily="34" charset="0"/>
              </a:rPr>
              <a:t>3</a:t>
            </a:r>
            <a:endParaRPr kumimoji="0" lang="zh-TW" altLang="en-US" smtClean="0">
              <a:solidFill>
                <a:srgbClr val="FEFFFF"/>
              </a:solidFill>
              <a:latin typeface="Century Gothic" pitchFamily="34" charset="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1869942" y="1684779"/>
          <a:ext cx="9466072" cy="441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85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58"/>
          <p:cNvSpPr>
            <a:spLocks noChangeArrowheads="1"/>
          </p:cNvSpPr>
          <p:nvPr/>
        </p:nvSpPr>
        <p:spPr bwMode="auto">
          <a:xfrm>
            <a:off x="1889125" y="1241425"/>
            <a:ext cx="8520113" cy="9239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defRPr/>
            </a:pP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同時參加本區免試入學與特色招生考試分發入學之學生，必須依網頁指示，將特色招生志願置於「免試入學</a:t>
            </a:r>
            <a:r>
              <a:rPr lang="zh-TW" altLang="zh-TW" b="1" dirty="0">
                <a:latin typeface="微軟正黑體" panose="020B0604030504040204" pitchFamily="34" charset="-120"/>
                <a:ea typeface="華康細圓體"/>
                <a:cs typeface="華康細圓體"/>
              </a:rPr>
              <a:t>志願學校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之前後」或「免試入學</a:t>
            </a:r>
            <a:r>
              <a:rPr lang="zh-TW" altLang="zh-TW" b="1" dirty="0">
                <a:latin typeface="微軟正黑體" panose="020B0604030504040204" pitchFamily="34" charset="-120"/>
                <a:ea typeface="華康細圓體"/>
                <a:cs typeface="華康細圓體"/>
              </a:rPr>
              <a:t>志願學校</a:t>
            </a:r>
            <a:r>
              <a:rPr lang="zh-TW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之間」，惟不得更改免試志願之順序</a:t>
            </a:r>
            <a:r>
              <a:rPr lang="zh-TW" altLang="zh-TW" dirty="0" smtClean="0">
                <a:solidFill>
                  <a:srgbClr val="000000"/>
                </a:solidFill>
                <a:latin typeface="微軟正黑體" panose="020B0604030504040204" pitchFamily="34" charset="-120"/>
                <a:ea typeface="華康細圓體"/>
                <a:cs typeface="華康細圓體"/>
              </a:rPr>
              <a:t>。</a:t>
            </a:r>
            <a:endParaRPr lang="zh-TW" altLang="zh-TW" dirty="0" smtClean="0"/>
          </a:p>
        </p:txBody>
      </p:sp>
      <p:sp>
        <p:nvSpPr>
          <p:cNvPr id="50" name="Rectangle 67"/>
          <p:cNvSpPr>
            <a:spLocks noChangeArrowheads="1"/>
          </p:cNvSpPr>
          <p:nvPr/>
        </p:nvSpPr>
        <p:spPr bwMode="auto">
          <a:xfrm>
            <a:off x="1889125" y="2828925"/>
            <a:ext cx="184150" cy="1047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zh-TW" sz="800"/>
          </a:p>
          <a:p>
            <a:pPr>
              <a:defRPr/>
            </a:pPr>
            <a:r>
              <a:rPr lang="zh-TW" altLang="zh-TW"/>
              <a:t/>
            </a:r>
            <a:br>
              <a:rPr lang="zh-TW" altLang="zh-TW"/>
            </a:br>
            <a:endParaRPr lang="zh-TW" altLang="zh-TW"/>
          </a:p>
          <a:p>
            <a:pPr>
              <a:defRPr/>
            </a:pPr>
            <a:endParaRPr lang="zh-TW" altLang="zh-TW"/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1889125" y="2927350"/>
            <a:ext cx="233363" cy="8509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zh-TW"/>
          </a:p>
          <a:p>
            <a:pPr>
              <a:defRPr/>
            </a:pPr>
            <a:r>
              <a:rPr lang="en-US" altLang="zh-TW" sz="1333">
                <a:solidFill>
                  <a:srgbClr val="000000"/>
                </a:solidFill>
                <a:cs typeface="華康細圓體" charset="-120"/>
              </a:rPr>
              <a:t> </a:t>
            </a:r>
            <a:endParaRPr lang="en-US" altLang="zh-TW" sz="800"/>
          </a:p>
          <a:p>
            <a:pPr>
              <a:defRPr/>
            </a:pPr>
            <a:endParaRPr lang="en-US" altLang="zh-TW"/>
          </a:p>
        </p:txBody>
      </p:sp>
      <p:sp>
        <p:nvSpPr>
          <p:cNvPr id="52" name="Rectangle 74"/>
          <p:cNvSpPr>
            <a:spLocks noChangeArrowheads="1"/>
          </p:cNvSpPr>
          <p:nvPr/>
        </p:nvSpPr>
        <p:spPr bwMode="auto">
          <a:xfrm>
            <a:off x="1889125" y="3168650"/>
            <a:ext cx="184150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/>
          </a:p>
        </p:txBody>
      </p:sp>
      <p:pic>
        <p:nvPicPr>
          <p:cNvPr id="183302" name="圖片 5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57438"/>
            <a:ext cx="102997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3" name="文字方塊 5"/>
          <p:cNvSpPr txBox="1">
            <a:spLocks noChangeArrowheads="1"/>
          </p:cNvSpPr>
          <p:nvPr/>
        </p:nvSpPr>
        <p:spPr bwMode="auto">
          <a:xfrm>
            <a:off x="2120900" y="171450"/>
            <a:ext cx="5827236" cy="707886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、特招志願選填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模式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330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39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圖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3170238"/>
            <a:ext cx="901858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文字方塊 2"/>
          <p:cNvSpPr txBox="1">
            <a:spLocks noChangeArrowheads="1"/>
          </p:cNvSpPr>
          <p:nvPr/>
        </p:nvSpPr>
        <p:spPr bwMode="auto">
          <a:xfrm>
            <a:off x="2000250" y="1135063"/>
            <a:ext cx="83883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>
                <a:solidFill>
                  <a:srgbClr val="000066"/>
                </a:solidFill>
                <a:latin typeface="微軟正黑體" panose="020B0604030504040204" pitchFamily="34" charset="-120"/>
              </a:rPr>
              <a:t>「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</a:rPr>
              <a:t>一次分發到位</a:t>
            </a:r>
            <a:r>
              <a:rPr lang="zh-TW" altLang="en-US">
                <a:solidFill>
                  <a:srgbClr val="000066"/>
                </a:solidFill>
                <a:latin typeface="微軟正黑體" panose="020B0604030504040204" pitchFamily="34" charset="-120"/>
              </a:rPr>
              <a:t>」：指免試及特色招生考試分發入學一起分發，一位學生只會錄取一個志願。學生先選填免試志願，免試志願選填完畢後，不得再更動，等到特招考試完後，再將特招考試志願依學生個人意願，置入已選填之免試志願順序中，形成新的志願排序，並據以進行分發。</a:t>
            </a:r>
            <a:endParaRPr lang="zh-TW" altLang="zh-TW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流程圖: 程序 2"/>
          <p:cNvSpPr/>
          <p:nvPr/>
        </p:nvSpPr>
        <p:spPr>
          <a:xfrm>
            <a:off x="9648825" y="4840288"/>
            <a:ext cx="1479550" cy="1844675"/>
          </a:xfrm>
          <a:prstGeom prst="flowChartProcess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4325" name="文字方塊 5"/>
          <p:cNvSpPr txBox="1">
            <a:spLocks noChangeArrowheads="1"/>
          </p:cNvSpPr>
          <p:nvPr/>
        </p:nvSpPr>
        <p:spPr bwMode="auto">
          <a:xfrm>
            <a:off x="2120900" y="171450"/>
            <a:ext cx="5827236" cy="707886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、特招志願選填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模式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2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40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67000" y="2705100"/>
            <a:ext cx="6858000" cy="1122363"/>
          </a:xfrm>
          <a:prstGeom prst="rect">
            <a:avLst/>
          </a:prstGeom>
          <a:solidFill>
            <a:srgbClr val="008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33">
              <a:solidFill>
                <a:prstClr val="white"/>
              </a:solidFill>
            </a:endParaRPr>
          </a:p>
        </p:txBody>
      </p:sp>
      <p:sp>
        <p:nvSpPr>
          <p:cNvPr id="185347" name="標題 3"/>
          <p:cNvSpPr>
            <a:spLocks noGrp="1"/>
          </p:cNvSpPr>
          <p:nvPr>
            <p:ph type="title"/>
          </p:nvPr>
        </p:nvSpPr>
        <p:spPr>
          <a:xfrm>
            <a:off x="2667000" y="2833688"/>
            <a:ext cx="6869113" cy="865187"/>
          </a:xfrm>
          <a:solidFill>
            <a:srgbClr val="0000CC"/>
          </a:solidFill>
        </p:spPr>
        <p:txBody>
          <a:bodyPr anchor="t"/>
          <a:lstStyle/>
          <a:p>
            <a:pPr defTabSz="455613" eaLnBrk="1" hangingPunct="1"/>
            <a:r>
              <a:rPr kumimoji="1"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五專招生管道簡介</a:t>
            </a:r>
          </a:p>
        </p:txBody>
      </p:sp>
      <p:pic>
        <p:nvPicPr>
          <p:cNvPr id="185348" name="圖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1479550"/>
            <a:ext cx="40735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021872" y="4575421"/>
            <a:ext cx="890500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此部分若孩子有需要，特別留意</a:t>
            </a:r>
            <a:endParaRPr lang="en-US" altLang="zh-TW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TW" altLang="en-US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各校教務處宣布配合期程，及相關訊息</a:t>
            </a:r>
          </a:p>
        </p:txBody>
      </p:sp>
      <p:sp>
        <p:nvSpPr>
          <p:cNvPr id="18535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41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2763" y="533400"/>
            <a:ext cx="8910637" cy="863600"/>
          </a:xfrm>
          <a:solidFill>
            <a:srgbClr val="00FF00"/>
          </a:solidFill>
        </p:spPr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+mn-ea"/>
                <a:ea typeface="+mn-ea"/>
              </a:rPr>
              <a:t>五專</a:t>
            </a:r>
            <a:r>
              <a:rPr lang="zh-TW" altLang="en-US" sz="4000" dirty="0">
                <a:latin typeface="+mn-ea"/>
                <a:ea typeface="+mn-ea"/>
              </a:rPr>
              <a:t>招生升學管道規劃與說明</a:t>
            </a:r>
          </a:p>
        </p:txBody>
      </p:sp>
      <p:sp>
        <p:nvSpPr>
          <p:cNvPr id="188419" name="內容版面配置區 2"/>
          <p:cNvSpPr>
            <a:spLocks noGrp="1"/>
          </p:cNvSpPr>
          <p:nvPr>
            <p:ph idx="1"/>
          </p:nvPr>
        </p:nvSpPr>
        <p:spPr>
          <a:xfrm>
            <a:off x="1766888" y="1692275"/>
            <a:ext cx="9921875" cy="4688860"/>
          </a:xfrm>
        </p:spPr>
        <p:txBody>
          <a:bodyPr/>
          <a:lstStyle/>
          <a:p>
            <a:r>
              <a:rPr lang="zh-TW" altLang="en-US" sz="3600" dirty="0" smtClean="0"/>
              <a:t>升學管道規劃</a:t>
            </a:r>
          </a:p>
          <a:p>
            <a:pPr lvl="1"/>
            <a:r>
              <a:rPr lang="zh-TW" altLang="en-US" sz="2800" dirty="0" smtClean="0">
                <a:solidFill>
                  <a:srgbClr val="FF0000"/>
                </a:solidFill>
              </a:rPr>
              <a:t>優先免試入學、聯合免試入學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 smtClean="0">
                <a:solidFill>
                  <a:srgbClr val="FF0000"/>
                </a:solidFill>
              </a:rPr>
              <a:t>特色招生甄選入學</a:t>
            </a:r>
            <a:r>
              <a:rPr lang="en-US" altLang="zh-TW" sz="2800" dirty="0" smtClean="0">
                <a:solidFill>
                  <a:srgbClr val="FF0000"/>
                </a:solidFill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</a:rPr>
              <a:t>臺南應用科大、東方設計</a:t>
            </a:r>
            <a:r>
              <a:rPr lang="en-US" altLang="zh-TW" sz="2800" dirty="0" smtClean="0">
                <a:solidFill>
                  <a:srgbClr val="FF0000"/>
                </a:solidFill>
              </a:rPr>
              <a:t>2</a:t>
            </a:r>
            <a:r>
              <a:rPr lang="zh-TW" altLang="en-US" sz="2800" dirty="0" smtClean="0">
                <a:solidFill>
                  <a:srgbClr val="FF0000"/>
                </a:solidFill>
              </a:rPr>
              <a:t>校</a:t>
            </a:r>
            <a:r>
              <a:rPr lang="en-US" altLang="zh-TW" sz="2800" dirty="0" smtClean="0">
                <a:solidFill>
                  <a:srgbClr val="FF0000"/>
                </a:solidFill>
              </a:rPr>
              <a:t>4</a:t>
            </a:r>
            <a:r>
              <a:rPr lang="zh-TW" altLang="en-US" sz="2800" dirty="0" smtClean="0">
                <a:solidFill>
                  <a:srgbClr val="FF0000"/>
                </a:solidFill>
              </a:rPr>
              <a:t>系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altLang="zh-TW" sz="2800" dirty="0">
                <a:solidFill>
                  <a:schemeClr val="tx1"/>
                </a:solidFill>
              </a:rPr>
              <a:t>107</a:t>
            </a:r>
            <a:r>
              <a:rPr lang="zh-TW" altLang="en-US" sz="2800" dirty="0">
                <a:solidFill>
                  <a:schemeClr val="tx1"/>
                </a:solidFill>
              </a:rPr>
              <a:t>學年</a:t>
            </a:r>
            <a:r>
              <a:rPr lang="zh-TW" altLang="en-US" sz="2800" dirty="0" smtClean="0">
                <a:solidFill>
                  <a:schemeClr val="tx1"/>
                </a:solidFill>
              </a:rPr>
              <a:t>度</a:t>
            </a:r>
            <a:r>
              <a:rPr lang="zh-TW" altLang="en-US" sz="2800" dirty="0">
                <a:solidFill>
                  <a:schemeClr val="tx1"/>
                </a:solidFill>
              </a:rPr>
              <a:t>起</a:t>
            </a:r>
            <a:r>
              <a:rPr lang="zh-TW" altLang="en-US" sz="2800" dirty="0" smtClean="0">
                <a:solidFill>
                  <a:schemeClr val="tx1"/>
                </a:solidFill>
              </a:rPr>
              <a:t>五專</a:t>
            </a:r>
            <a:r>
              <a:rPr lang="zh-TW" altLang="en-US" sz="2800" dirty="0">
                <a:solidFill>
                  <a:schemeClr val="tx1"/>
                </a:solidFill>
              </a:rPr>
              <a:t>名額</a:t>
            </a:r>
            <a:r>
              <a:rPr lang="zh-TW" altLang="en-US" sz="2800" dirty="0">
                <a:solidFill>
                  <a:srgbClr val="FF0000"/>
                </a:solidFill>
              </a:rPr>
              <a:t>不再</a:t>
            </a:r>
            <a:r>
              <a:rPr lang="zh-TW" altLang="en-US" sz="2800" dirty="0" smtClean="0">
                <a:solidFill>
                  <a:schemeClr val="tx1"/>
                </a:solidFill>
              </a:rPr>
              <a:t>納入臺南區高中</a:t>
            </a:r>
            <a:r>
              <a:rPr lang="zh-TW" altLang="en-US" sz="2800" dirty="0">
                <a:solidFill>
                  <a:schemeClr val="tx1"/>
                </a:solidFill>
              </a:rPr>
              <a:t>職免試</a:t>
            </a:r>
            <a:endParaRPr lang="zh-TW" altLang="en-US" sz="2800" dirty="0" smtClean="0">
              <a:solidFill>
                <a:schemeClr val="tx1"/>
              </a:solidFill>
            </a:endParaRPr>
          </a:p>
          <a:p>
            <a:r>
              <a:rPr lang="zh-TW" altLang="en-US" sz="3600" dirty="0" smtClean="0"/>
              <a:t>升學管道辦理順序</a:t>
            </a:r>
          </a:p>
          <a:p>
            <a:pPr lvl="1"/>
            <a:r>
              <a:rPr lang="zh-TW" altLang="en-US" sz="2800" dirty="0" smtClean="0">
                <a:solidFill>
                  <a:srgbClr val="FF0000"/>
                </a:solidFill>
              </a:rPr>
              <a:t>特色招生甄選入學</a:t>
            </a:r>
            <a:r>
              <a:rPr lang="en-US" altLang="zh-TW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zh-TW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優先免試</a:t>
            </a:r>
            <a:r>
              <a:rPr lang="en-US" altLang="zh-TW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zh-TW" alt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聯合</a:t>
            </a:r>
            <a:r>
              <a:rPr lang="zh-TW" altLang="en-US" sz="2800" dirty="0" smtClean="0">
                <a:solidFill>
                  <a:srgbClr val="FF0000"/>
                </a:solidFill>
              </a:rPr>
              <a:t>免試入學</a:t>
            </a:r>
            <a:r>
              <a:rPr lang="zh-TW" altLang="en-US" sz="2800" dirty="0" smtClean="0"/>
              <a:t>。</a:t>
            </a:r>
          </a:p>
          <a:p>
            <a:pPr lvl="1"/>
            <a:r>
              <a:rPr lang="zh-TW" altLang="en-US" sz="2800" dirty="0" smtClean="0"/>
              <a:t>免試入學招生後仍有待招生名額者，得報教育部核定辦理</a:t>
            </a:r>
            <a:r>
              <a:rPr lang="zh-TW" altLang="en-US" sz="2800" dirty="0" smtClean="0">
                <a:solidFill>
                  <a:srgbClr val="FF0000"/>
                </a:solidFill>
              </a:rPr>
              <a:t>免試續招</a:t>
            </a:r>
            <a:r>
              <a:rPr lang="zh-TW" altLang="en-US" sz="2800" dirty="0" smtClean="0"/>
              <a:t>。</a:t>
            </a:r>
            <a:endParaRPr lang="zh-TW" altLang="en-US" sz="3600" dirty="0" smtClean="0"/>
          </a:p>
        </p:txBody>
      </p:sp>
      <p:sp>
        <p:nvSpPr>
          <p:cNvPr id="188420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42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67000" y="2705100"/>
            <a:ext cx="6858000" cy="1122363"/>
          </a:xfrm>
          <a:prstGeom prst="rect">
            <a:avLst/>
          </a:prstGeom>
          <a:solidFill>
            <a:srgbClr val="008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33">
              <a:solidFill>
                <a:prstClr val="white"/>
              </a:solidFill>
            </a:endParaRPr>
          </a:p>
        </p:txBody>
      </p:sp>
      <p:sp>
        <p:nvSpPr>
          <p:cNvPr id="75779" name="標題 3"/>
          <p:cNvSpPr>
            <a:spLocks noGrp="1"/>
          </p:cNvSpPr>
          <p:nvPr>
            <p:ph type="title"/>
          </p:nvPr>
        </p:nvSpPr>
        <p:spPr>
          <a:xfrm>
            <a:off x="2667000" y="2833688"/>
            <a:ext cx="6869113" cy="865187"/>
          </a:xfrm>
          <a:solidFill>
            <a:srgbClr val="0000CC"/>
          </a:solidFill>
        </p:spPr>
        <p:txBody>
          <a:bodyPr anchor="t"/>
          <a:lstStyle/>
          <a:p>
            <a:pPr algn="ctr" defTabSz="455613" eaLnBrk="1" hangingPunct="1"/>
            <a:r>
              <a:rPr kumimoji="1" lang="zh-TW" altLang="en-US" sz="4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志願選填輔導</a:t>
            </a:r>
          </a:p>
        </p:txBody>
      </p:sp>
      <p:pic>
        <p:nvPicPr>
          <p:cNvPr id="75780" name="圖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1479550"/>
            <a:ext cx="40735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68595" y="3266281"/>
            <a:ext cx="53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73449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/>
          </p:cNvSpPr>
          <p:nvPr>
            <p:ph type="title"/>
          </p:nvPr>
        </p:nvSpPr>
        <p:spPr>
          <a:xfrm>
            <a:off x="1185863" y="211138"/>
            <a:ext cx="9842500" cy="668337"/>
          </a:xfrm>
        </p:spPr>
        <p:txBody>
          <a:bodyPr/>
          <a:lstStyle/>
          <a:p>
            <a:pPr algn="ctr" eaLnBrk="1" hangingPunct="1"/>
            <a:r>
              <a:rPr lang="zh-TW" altLang="en-US" sz="3200" b="1" smtClean="0">
                <a:solidFill>
                  <a:srgbClr val="0000CC"/>
                </a:solidFill>
                <a:latin typeface="微軟正黑體" pitchFamily="34" charset="-120"/>
              </a:rPr>
              <a:t>如何篩選出需要協助的學生</a:t>
            </a:r>
          </a:p>
        </p:txBody>
      </p:sp>
      <p:sp>
        <p:nvSpPr>
          <p:cNvPr id="76803" name="內容版面配置區 2"/>
          <p:cNvSpPr>
            <a:spLocks noGrp="1"/>
          </p:cNvSpPr>
          <p:nvPr>
            <p:ph idx="1"/>
          </p:nvPr>
        </p:nvSpPr>
        <p:spPr>
          <a:xfrm>
            <a:off x="1895475" y="987425"/>
            <a:ext cx="4608513" cy="588963"/>
          </a:xfrm>
          <a:solidFill>
            <a:srgbClr val="FFFF99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3200" b="1" dirty="0" smtClean="0">
                <a:solidFill>
                  <a:srgbClr val="C00000"/>
                </a:solidFill>
                <a:latin typeface="微軟正黑體" pitchFamily="34" charset="-120"/>
              </a:rPr>
              <a:t>常見的選填狀況：</a:t>
            </a:r>
            <a:endParaRPr lang="en-US" altLang="zh-TW" sz="3200" b="1" dirty="0" smtClean="0">
              <a:solidFill>
                <a:srgbClr val="C00000"/>
              </a:solidFill>
              <a:latin typeface="微軟正黑體" pitchFamily="34" charset="-120"/>
            </a:endParaRPr>
          </a:p>
        </p:txBody>
      </p:sp>
      <p:sp>
        <p:nvSpPr>
          <p:cNvPr id="7680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lang="en-US" altLang="zh-TW" sz="1400" dirty="0" smtClean="0">
                <a:solidFill>
                  <a:schemeClr val="bg1"/>
                </a:solidFill>
                <a:ea typeface="新細明體" pitchFamily="18" charset="-120"/>
              </a:rPr>
              <a:t>44</a:t>
            </a:r>
          </a:p>
        </p:txBody>
      </p:sp>
      <p:sp>
        <p:nvSpPr>
          <p:cNvPr id="76805" name="Freeform 8"/>
          <p:cNvSpPr>
            <a:spLocks/>
          </p:cNvSpPr>
          <p:nvPr/>
        </p:nvSpPr>
        <p:spPr bwMode="auto">
          <a:xfrm flipH="1">
            <a:off x="1246188" y="6138863"/>
            <a:ext cx="10755312" cy="504825"/>
          </a:xfrm>
          <a:custGeom>
            <a:avLst/>
            <a:gdLst>
              <a:gd name="T0" fmla="*/ 0 w 5088"/>
              <a:gd name="T1" fmla="*/ 2147483647 h 462"/>
              <a:gd name="T2" fmla="*/ 2147483647 w 5088"/>
              <a:gd name="T3" fmla="*/ 2147483647 h 462"/>
              <a:gd name="T4" fmla="*/ 2147483647 w 5088"/>
              <a:gd name="T5" fmla="*/ 2147483647 h 462"/>
              <a:gd name="T6" fmla="*/ 2147483647 w 5088"/>
              <a:gd name="T7" fmla="*/ 2147483647 h 462"/>
              <a:gd name="T8" fmla="*/ 2147483647 w 5088"/>
              <a:gd name="T9" fmla="*/ 2147483647 h 462"/>
              <a:gd name="T10" fmla="*/ 2147483647 w 5088"/>
              <a:gd name="T11" fmla="*/ 2147483647 h 462"/>
              <a:gd name="T12" fmla="*/ 2147483647 w 5088"/>
              <a:gd name="T13" fmla="*/ 2147483647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1143000" y="1700213"/>
            <a:ext cx="74295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還沒進行志願選填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Char char="•"/>
            </a:pPr>
            <a:endParaRPr lang="zh-TW" altLang="zh-TW" sz="3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9188450" y="5881688"/>
            <a:ext cx="25717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endParaRPr lang="zh-TW" altLang="zh-TW" sz="3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1143000" y="2271713"/>
            <a:ext cx="74295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zh-TW" altLang="en-US" sz="36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不熟悉</a:t>
            </a:r>
            <a:r>
              <a:rPr lang="zh-TW" altLang="zh-TW" sz="36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志願選填</a:t>
            </a:r>
            <a:r>
              <a:rPr lang="zh-TW" altLang="en-US" sz="36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系統</a:t>
            </a:r>
            <a:endParaRPr lang="en-US" altLang="zh-TW" sz="3600" b="1" u="sng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Char char="•"/>
            </a:pPr>
            <a:endParaRPr lang="zh-TW" altLang="zh-TW" sz="3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1143000" y="2843213"/>
            <a:ext cx="74295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zh-TW" altLang="zh-TW" sz="36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志願數太少</a:t>
            </a: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1143000" y="3414713"/>
            <a:ext cx="7429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zh-TW" altLang="zh-TW" sz="36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志願選填</a:t>
            </a:r>
            <a:r>
              <a:rPr lang="zh-TW" altLang="en-US" sz="36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不合</a:t>
            </a:r>
            <a:r>
              <a:rPr lang="zh-TW" altLang="zh-TW" sz="36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邏輯</a:t>
            </a: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1143000" y="3986213"/>
            <a:ext cx="74295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zh-TW" altLang="zh-TW" sz="3600" b="1" u="sng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志願選填方向模糊</a:t>
            </a: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1143000" y="4557713"/>
            <a:ext cx="74295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zh-TW" altLang="zh-TW" sz="3600" b="1">
                <a:latin typeface="標楷體" pitchFamily="65" charset="-120"/>
                <a:ea typeface="標楷體" pitchFamily="65" charset="-120"/>
              </a:rPr>
              <a:t>期望與目標能力落差大</a:t>
            </a: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1143000" y="5129213"/>
            <a:ext cx="7429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面對生涯選擇壓力大</a:t>
            </a:r>
            <a:endParaRPr lang="zh-TW" altLang="zh-TW" sz="3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1143000" y="5700713"/>
            <a:ext cx="79295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與家長意見不同很難決定</a:t>
            </a:r>
            <a:endParaRPr lang="zh-TW" altLang="zh-TW" sz="3600" b="1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40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type="title"/>
          </p:nvPr>
        </p:nvSpPr>
        <p:spPr>
          <a:xfrm>
            <a:off x="609600" y="188913"/>
            <a:ext cx="9231313" cy="596900"/>
          </a:xfrm>
        </p:spPr>
        <p:txBody>
          <a:bodyPr rtlCol="0">
            <a:normAutofit fontScale="90000"/>
          </a:bodyPr>
          <a:lstStyle/>
          <a:p>
            <a:pPr marL="457200" indent="-457200" algn="ctr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志願選填操作有誤</a:t>
            </a:r>
          </a:p>
        </p:txBody>
      </p:sp>
      <p:sp>
        <p:nvSpPr>
          <p:cNvPr id="77827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8AAC2B-EF28-4754-9B6F-77090E73CC19}" type="datetime1">
              <a:rPr lang="zh-TW" altLang="en-US" sz="1400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2018/12/4</a:t>
            </a:fld>
            <a:endParaRPr lang="en-US" altLang="zh-TW" sz="1400" smtClean="0">
              <a:ea typeface="新細明體" pitchFamily="18" charset="-120"/>
            </a:endParaRPr>
          </a:p>
        </p:txBody>
      </p:sp>
      <p:sp>
        <p:nvSpPr>
          <p:cNvPr id="7782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lang="en-US" altLang="zh-TW" sz="1400" dirty="0" smtClean="0">
                <a:ea typeface="新細明體" pitchFamily="18" charset="-120"/>
              </a:rPr>
              <a:t>45</a:t>
            </a:r>
          </a:p>
        </p:txBody>
      </p:sp>
      <p:pic>
        <p:nvPicPr>
          <p:cNvPr id="77829" name="圖片 7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292225"/>
            <a:ext cx="11249025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 8"/>
          <p:cNvSpPr/>
          <p:nvPr/>
        </p:nvSpPr>
        <p:spPr>
          <a:xfrm>
            <a:off x="1333500" y="1428750"/>
            <a:ext cx="1238250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6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9231313" cy="582612"/>
          </a:xfrm>
        </p:spPr>
        <p:txBody>
          <a:bodyPr rtlCol="0">
            <a:normAutofit fontScale="90000"/>
          </a:bodyPr>
          <a:lstStyle/>
          <a:p>
            <a:pPr marL="457200" indent="-457200" algn="ctr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志願選填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不合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邏輯</a:t>
            </a:r>
          </a:p>
        </p:txBody>
      </p:sp>
      <p:sp>
        <p:nvSpPr>
          <p:cNvPr id="78851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D23B9-990E-4E40-882B-2AC099602D10}" type="datetime1">
              <a:rPr lang="zh-TW" altLang="en-US" sz="1400" smtClean="0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2018/12/4</a:t>
            </a:fld>
            <a:endParaRPr lang="en-US" altLang="zh-TW" sz="1400" smtClean="0">
              <a:ea typeface="新細明體" pitchFamily="18" charset="-120"/>
            </a:endParaRPr>
          </a:p>
        </p:txBody>
      </p:sp>
      <p:sp>
        <p:nvSpPr>
          <p:cNvPr id="78852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lang="en-US" altLang="zh-TW" sz="1400" dirty="0" smtClean="0">
                <a:ea typeface="新細明體" pitchFamily="18" charset="-120"/>
              </a:rPr>
              <a:t>46</a:t>
            </a:r>
          </a:p>
        </p:txBody>
      </p:sp>
      <p:pic>
        <p:nvPicPr>
          <p:cNvPr id="78853" name="圖片 9" descr="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285875"/>
            <a:ext cx="11153775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/>
          <p:cNvSpPr/>
          <p:nvPr/>
        </p:nvSpPr>
        <p:spPr>
          <a:xfrm>
            <a:off x="4667250" y="1928813"/>
            <a:ext cx="1905000" cy="928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5334000" y="857250"/>
            <a:ext cx="571500" cy="5000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2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9231313" cy="582612"/>
          </a:xfrm>
        </p:spPr>
        <p:txBody>
          <a:bodyPr rtlCol="0">
            <a:normAutofit fontScale="90000"/>
          </a:bodyPr>
          <a:lstStyle/>
          <a:p>
            <a:pPr marL="457200" indent="-457200" algn="ctr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志願選填方向模糊</a:t>
            </a:r>
          </a:p>
        </p:txBody>
      </p:sp>
      <p:sp>
        <p:nvSpPr>
          <p:cNvPr id="8" name="向下箭號 7"/>
          <p:cNvSpPr/>
          <p:nvPr/>
        </p:nvSpPr>
        <p:spPr>
          <a:xfrm>
            <a:off x="9429750" y="785813"/>
            <a:ext cx="571500" cy="5000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79876" name="圖片 8" descr="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438275"/>
            <a:ext cx="11401425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8667750" y="1785938"/>
            <a:ext cx="2095500" cy="485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9878" name="文字方塊 1"/>
          <p:cNvSpPr txBox="1">
            <a:spLocks noChangeArrowheads="1"/>
          </p:cNvSpPr>
          <p:nvPr/>
        </p:nvSpPr>
        <p:spPr bwMode="auto">
          <a:xfrm>
            <a:off x="762000" y="831850"/>
            <a:ext cx="485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lang="en-US" altLang="zh-TW" sz="1600" dirty="0" smtClean="0"/>
              <a:t>47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394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內容版面配置區 2"/>
          <p:cNvSpPr>
            <a:spLocks noGrp="1"/>
          </p:cNvSpPr>
          <p:nvPr>
            <p:ph idx="1"/>
          </p:nvPr>
        </p:nvSpPr>
        <p:spPr>
          <a:xfrm>
            <a:off x="533400" y="1711325"/>
            <a:ext cx="11363325" cy="1141413"/>
          </a:xfrm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Font typeface="Wingdings" pitchFamily="2" charset="2"/>
              <a:buNone/>
            </a:pPr>
            <a:r>
              <a:rPr lang="en-US" altLang="zh-TW" sz="32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充實對制度、進路、多元入學管道與時程等相關資訊的瞭解</a:t>
            </a:r>
          </a:p>
        </p:txBody>
      </p:sp>
      <p:sp>
        <p:nvSpPr>
          <p:cNvPr id="8089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lang="en-US" altLang="zh-TW" sz="1600" dirty="0" smtClean="0">
                <a:ea typeface="新細明體" pitchFamily="18" charset="-120"/>
              </a:rPr>
              <a:t>48</a:t>
            </a:r>
          </a:p>
        </p:txBody>
      </p:sp>
      <p:sp>
        <p:nvSpPr>
          <p:cNvPr id="80900" name="Freeform 8"/>
          <p:cNvSpPr>
            <a:spLocks/>
          </p:cNvSpPr>
          <p:nvPr/>
        </p:nvSpPr>
        <p:spPr bwMode="auto">
          <a:xfrm flipH="1">
            <a:off x="1246188" y="6138863"/>
            <a:ext cx="10755312" cy="504825"/>
          </a:xfrm>
          <a:custGeom>
            <a:avLst/>
            <a:gdLst>
              <a:gd name="T0" fmla="*/ 0 w 5088"/>
              <a:gd name="T1" fmla="*/ 2147483647 h 462"/>
              <a:gd name="T2" fmla="*/ 2147483647 w 5088"/>
              <a:gd name="T3" fmla="*/ 2147483647 h 462"/>
              <a:gd name="T4" fmla="*/ 2147483647 w 5088"/>
              <a:gd name="T5" fmla="*/ 2147483647 h 462"/>
              <a:gd name="T6" fmla="*/ 2147483647 w 5088"/>
              <a:gd name="T7" fmla="*/ 2147483647 h 462"/>
              <a:gd name="T8" fmla="*/ 2147483647 w 5088"/>
              <a:gd name="T9" fmla="*/ 2147483647 h 462"/>
              <a:gd name="T10" fmla="*/ 2147483647 w 5088"/>
              <a:gd name="T11" fmla="*/ 2147483647 h 462"/>
              <a:gd name="T12" fmla="*/ 2147483647 w 5088"/>
              <a:gd name="T13" fmla="*/ 2147483647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2" name="內容版面配置區 2"/>
          <p:cNvSpPr txBox="1">
            <a:spLocks/>
          </p:cNvSpPr>
          <p:nvPr/>
        </p:nvSpPr>
        <p:spPr bwMode="auto">
          <a:xfrm>
            <a:off x="763588" y="3076575"/>
            <a:ext cx="10818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◆ 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學術路線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技職路線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的差異</a:t>
            </a:r>
            <a:endParaRPr lang="en-US" altLang="zh-TW" sz="3200" b="1" kern="0" dirty="0"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◆ 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職群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的內涵及學習內容</a:t>
            </a:r>
            <a:endParaRPr lang="en-US" altLang="zh-TW" sz="3200" b="1" kern="0" dirty="0"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◆ 綜高？進修學校？技優生</a:t>
            </a:r>
            <a:r>
              <a:rPr lang="zh-TW" altLang="en-US" sz="3200" b="1" kern="0" dirty="0">
                <a:latin typeface="新細明體" panose="02020500000000000000" pitchFamily="18" charset="-120"/>
              </a:rPr>
              <a:t>？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實用技能班？建教合作</a:t>
            </a:r>
            <a:r>
              <a:rPr lang="zh-TW" altLang="en-US" sz="3200" b="1" kern="0" dirty="0">
                <a:latin typeface="新細明體" panose="02020500000000000000" pitchFamily="18" charset="-120"/>
              </a:rPr>
              <a:t>？</a:t>
            </a:r>
            <a:endParaRPr lang="en-US" altLang="zh-TW" sz="3200" b="1" kern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619250" y="423863"/>
            <a:ext cx="10277475" cy="852487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latin typeface="微軟正黑體" panose="020B0604030504040204" pitchFamily="34" charset="-120"/>
              </a:rPr>
              <a:t>生涯適性</a:t>
            </a:r>
            <a:r>
              <a:rPr lang="en-US" altLang="zh-TW" sz="4800" b="1" dirty="0">
                <a:latin typeface="微軟正黑體" panose="020B0604030504040204" pitchFamily="34" charset="-120"/>
              </a:rPr>
              <a:t>&amp;</a:t>
            </a:r>
            <a:r>
              <a:rPr lang="zh-TW" altLang="en-US" sz="4800" b="1" dirty="0">
                <a:latin typeface="微軟正黑體" panose="020B0604030504040204" pitchFamily="34" charset="-120"/>
              </a:rPr>
              <a:t>志願選填  輔導</a:t>
            </a:r>
            <a:r>
              <a:rPr lang="zh-TW" altLang="en-US" sz="4800" b="1" dirty="0" smtClean="0">
                <a:latin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14550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 txBox="1">
            <a:spLocks/>
          </p:cNvSpPr>
          <p:nvPr/>
        </p:nvSpPr>
        <p:spPr bwMode="auto">
          <a:xfrm>
            <a:off x="1671638" y="538163"/>
            <a:ext cx="5292725" cy="863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 defTabSz="257175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defTabSz="2571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kumimoji="0"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升學管道</a:t>
            </a:r>
            <a:r>
              <a:rPr kumimoji="0" lang="en-US" altLang="zh-TW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技職傾向</a:t>
            </a:r>
          </a:p>
        </p:txBody>
      </p:sp>
      <p:sp>
        <p:nvSpPr>
          <p:cNvPr id="399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kumimoji="0" lang="en-US" altLang="zh-TW" smtClean="0">
                <a:solidFill>
                  <a:srgbClr val="FEFFFF"/>
                </a:solidFill>
                <a:latin typeface="Century Gothic" pitchFamily="34" charset="0"/>
              </a:rPr>
              <a:t>4</a:t>
            </a:r>
            <a:endParaRPr kumimoji="0" lang="zh-TW" altLang="en-US" smtClean="0">
              <a:solidFill>
                <a:srgbClr val="FEFFFF"/>
              </a:solidFill>
              <a:latin typeface="Century Gothic" pitchFamily="34" charset="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1872488" y="1652968"/>
          <a:ext cx="9466072" cy="441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73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lang="en-US" altLang="zh-TW" sz="1600" dirty="0" smtClean="0">
                <a:ea typeface="新細明體" pitchFamily="18" charset="-120"/>
              </a:rPr>
              <a:t>49</a:t>
            </a:r>
          </a:p>
        </p:txBody>
      </p:sp>
      <p:sp>
        <p:nvSpPr>
          <p:cNvPr id="81923" name="Freeform 8"/>
          <p:cNvSpPr>
            <a:spLocks/>
          </p:cNvSpPr>
          <p:nvPr/>
        </p:nvSpPr>
        <p:spPr bwMode="auto">
          <a:xfrm flipH="1">
            <a:off x="1246188" y="6138863"/>
            <a:ext cx="10755312" cy="504825"/>
          </a:xfrm>
          <a:custGeom>
            <a:avLst/>
            <a:gdLst>
              <a:gd name="T0" fmla="*/ 0 w 5088"/>
              <a:gd name="T1" fmla="*/ 2147483647 h 462"/>
              <a:gd name="T2" fmla="*/ 2147483647 w 5088"/>
              <a:gd name="T3" fmla="*/ 2147483647 h 462"/>
              <a:gd name="T4" fmla="*/ 2147483647 w 5088"/>
              <a:gd name="T5" fmla="*/ 2147483647 h 462"/>
              <a:gd name="T6" fmla="*/ 2147483647 w 5088"/>
              <a:gd name="T7" fmla="*/ 2147483647 h 462"/>
              <a:gd name="T8" fmla="*/ 2147483647 w 5088"/>
              <a:gd name="T9" fmla="*/ 2147483647 h 462"/>
              <a:gd name="T10" fmla="*/ 2147483647 w 5088"/>
              <a:gd name="T11" fmla="*/ 2147483647 h 462"/>
              <a:gd name="T12" fmla="*/ 2147483647 w 5088"/>
              <a:gd name="T13" fmla="*/ 2147483647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476250" y="1773238"/>
            <a:ext cx="11430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瞭解學生生涯發展概況，進行多面向的評估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（領域學習表現、課外活動</a:t>
            </a:r>
            <a:r>
              <a:rPr lang="en-US" altLang="zh-TW" sz="3000" b="1" dirty="0">
                <a:latin typeface="標楷體" pitchFamily="65" charset="-120"/>
                <a:ea typeface="標楷體" pitchFamily="65" charset="-120"/>
              </a:rPr>
              <a:t>...</a:t>
            </a:r>
            <a:r>
              <a:rPr lang="zh-TW" altLang="en-US" sz="3000" b="1" dirty="0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76250" y="3097213"/>
            <a:ext cx="11430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請學生盡早與家長溝通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生涯選擇的相關議題 </a:t>
            </a:r>
            <a:endParaRPr lang="en-US" altLang="zh-TW" sz="3200" b="1" kern="0" dirty="0"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b="1" kern="0" dirty="0">
                <a:latin typeface="標楷體" pitchFamily="65" charset="-120"/>
                <a:ea typeface="標楷體" pitchFamily="65" charset="-120"/>
              </a:rPr>
              <a:t>（評估親子衝突的可能性，協助親子溝通）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476250" y="4429125"/>
            <a:ext cx="11430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kern="0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落實</a:t>
            </a:r>
            <a:r>
              <a:rPr lang="zh-TW" altLang="en-US" sz="32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生涯發展課程                      </a:t>
            </a:r>
            <a:endParaRPr lang="en-US" altLang="zh-TW" sz="32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000" b="1" kern="0" dirty="0">
                <a:latin typeface="標楷體" pitchFamily="65" charset="-120"/>
                <a:ea typeface="標楷體" pitchFamily="65" charset="-120"/>
              </a:rPr>
              <a:t>◆ 檢視綜合活動</a:t>
            </a:r>
            <a:r>
              <a:rPr lang="zh-TW" altLang="en-US" sz="30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「生涯輔導課程」</a:t>
            </a:r>
            <a:endParaRPr lang="zh-TW" altLang="en-US" sz="3000" b="1" kern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1619250" y="423863"/>
            <a:ext cx="10277475" cy="852487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latin typeface="微軟正黑體" panose="020B0604030504040204" pitchFamily="34" charset="-120"/>
              </a:rPr>
              <a:t>生涯適性</a:t>
            </a:r>
            <a:r>
              <a:rPr lang="en-US" altLang="zh-TW" sz="4800" b="1" dirty="0">
                <a:latin typeface="微軟正黑體" panose="020B0604030504040204" pitchFamily="34" charset="-120"/>
              </a:rPr>
              <a:t>&amp;</a:t>
            </a:r>
            <a:r>
              <a:rPr lang="zh-TW" altLang="en-US" sz="4800" b="1" dirty="0">
                <a:latin typeface="微軟正黑體" panose="020B0604030504040204" pitchFamily="34" charset="-120"/>
              </a:rPr>
              <a:t>志願選填  輔導</a:t>
            </a:r>
            <a:r>
              <a:rPr lang="zh-TW" altLang="en-US" sz="4800" b="1" dirty="0" smtClean="0">
                <a:latin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20585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76250" y="1665288"/>
            <a:ext cx="11430000" cy="1643062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b="1" kern="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如何給建議   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（參考相關測驗</a:t>
            </a:r>
            <a:r>
              <a:rPr lang="zh-TW" altLang="en-US" sz="3000" b="1" dirty="0" smtClean="0">
                <a:latin typeface="新細明體" pitchFamily="18" charset="-120"/>
              </a:rPr>
              <a:t>、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表述方式、保持彈性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...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）                （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不以單一或少數向度決定學生的未來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8294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lang="en-US" altLang="zh-TW" sz="1600" dirty="0" smtClean="0">
                <a:ea typeface="新細明體" pitchFamily="18" charset="-120"/>
              </a:rPr>
              <a:t>50</a:t>
            </a:r>
          </a:p>
        </p:txBody>
      </p:sp>
      <p:sp>
        <p:nvSpPr>
          <p:cNvPr id="82948" name="Freeform 8"/>
          <p:cNvSpPr>
            <a:spLocks/>
          </p:cNvSpPr>
          <p:nvPr/>
        </p:nvSpPr>
        <p:spPr bwMode="auto">
          <a:xfrm flipH="1">
            <a:off x="1246188" y="6138863"/>
            <a:ext cx="10755312" cy="504825"/>
          </a:xfrm>
          <a:custGeom>
            <a:avLst/>
            <a:gdLst>
              <a:gd name="T0" fmla="*/ 0 w 5088"/>
              <a:gd name="T1" fmla="*/ 2147483647 h 462"/>
              <a:gd name="T2" fmla="*/ 2147483647 w 5088"/>
              <a:gd name="T3" fmla="*/ 2147483647 h 462"/>
              <a:gd name="T4" fmla="*/ 2147483647 w 5088"/>
              <a:gd name="T5" fmla="*/ 2147483647 h 462"/>
              <a:gd name="T6" fmla="*/ 2147483647 w 5088"/>
              <a:gd name="T7" fmla="*/ 2147483647 h 462"/>
              <a:gd name="T8" fmla="*/ 2147483647 w 5088"/>
              <a:gd name="T9" fmla="*/ 2147483647 h 462"/>
              <a:gd name="T10" fmla="*/ 2147483647 w 5088"/>
              <a:gd name="T11" fmla="*/ 2147483647 h 462"/>
              <a:gd name="T12" fmla="*/ 2147483647 w 5088"/>
              <a:gd name="T13" fmla="*/ 2147483647 h 4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88"/>
              <a:gd name="T22" fmla="*/ 0 h 462"/>
              <a:gd name="T23" fmla="*/ 5088 w 5088"/>
              <a:gd name="T24" fmla="*/ 462 h 4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88" h="462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476250" y="2946400"/>
            <a:ext cx="11430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200" b="1" kern="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運用輔導資源 </a:t>
            </a:r>
            <a:r>
              <a:rPr lang="zh-TW" altLang="en-US" sz="3000" b="1" kern="0" dirty="0">
                <a:latin typeface="標楷體" pitchFamily="65" charset="-120"/>
                <a:ea typeface="標楷體" pitchFamily="65" charset="-120"/>
              </a:rPr>
              <a:t>（後送機制、專任輔導教師）</a:t>
            </a: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476250" y="3830638"/>
            <a:ext cx="1143000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200" b="1" kern="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篩選需要進一步協助的學生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◆ 選填迷思與概念澄清 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200" b="1" kern="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沒有落點</a:t>
            </a:r>
            <a:endParaRPr lang="en-US" altLang="zh-TW" sz="3200" b="1" kern="0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個別序位區間、模擬選填數據</a:t>
            </a: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，僅供參考</a:t>
            </a: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619250" y="423863"/>
            <a:ext cx="10277475" cy="852487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latin typeface="微軟正黑體" panose="020B0604030504040204" pitchFamily="34" charset="-120"/>
              </a:rPr>
              <a:t>生涯適性</a:t>
            </a:r>
            <a:r>
              <a:rPr lang="en-US" altLang="zh-TW" sz="4800" b="1" dirty="0">
                <a:latin typeface="微軟正黑體" panose="020B0604030504040204" pitchFamily="34" charset="-120"/>
              </a:rPr>
              <a:t>&amp;</a:t>
            </a:r>
            <a:r>
              <a:rPr lang="zh-TW" altLang="en-US" sz="4800" b="1" dirty="0">
                <a:latin typeface="微軟正黑體" panose="020B0604030504040204" pitchFamily="34" charset="-120"/>
              </a:rPr>
              <a:t>志願選填  輔導</a:t>
            </a:r>
            <a:r>
              <a:rPr lang="zh-TW" altLang="en-US" sz="4800" b="1" dirty="0" smtClean="0">
                <a:latin typeface="微軟正黑體" panose="020B0604030504040204" pitchFamily="34" charset="-120"/>
              </a:rPr>
              <a:t>概念</a:t>
            </a:r>
          </a:p>
        </p:txBody>
      </p:sp>
    </p:spTree>
    <p:extLst>
      <p:ext uri="{BB962C8B-B14F-4D97-AF65-F5344CB8AC3E}">
        <p14:creationId xmlns:p14="http://schemas.microsoft.com/office/powerpoint/2010/main" val="330557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952500" y="5451475"/>
            <a:ext cx="102314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心理建設 </a:t>
            </a: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做選擇並承擔結果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23888" y="1628775"/>
            <a:ext cx="11282362" cy="64135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TW" sz="3200" b="1" kern="0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3200" b="1" kern="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當學生問如何選填志願</a:t>
            </a:r>
          </a:p>
        </p:txBody>
      </p:sp>
      <p:sp>
        <p:nvSpPr>
          <p:cNvPr id="83972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r>
              <a:rPr lang="en-US" altLang="zh-TW" sz="1600" dirty="0" smtClean="0">
                <a:ea typeface="新細明體" pitchFamily="18" charset="-120"/>
              </a:rPr>
              <a:t>51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619250" y="423863"/>
            <a:ext cx="10277475" cy="852487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latin typeface="微軟正黑體" panose="020B0604030504040204" pitchFamily="34" charset="-120"/>
              </a:rPr>
              <a:t>生涯適性</a:t>
            </a:r>
            <a:r>
              <a:rPr lang="en-US" altLang="zh-TW" sz="4800" b="1" dirty="0">
                <a:latin typeface="微軟正黑體" panose="020B0604030504040204" pitchFamily="34" charset="-120"/>
              </a:rPr>
              <a:t>&amp;</a:t>
            </a:r>
            <a:r>
              <a:rPr lang="zh-TW" altLang="en-US" sz="4800" b="1" dirty="0">
                <a:latin typeface="微軟正黑體" panose="020B0604030504040204" pitchFamily="34" charset="-120"/>
              </a:rPr>
              <a:t>志願選填  輔導</a:t>
            </a:r>
            <a:r>
              <a:rPr lang="zh-TW" altLang="en-US" sz="4800" b="1" dirty="0" smtClean="0">
                <a:latin typeface="微軟正黑體" panose="020B0604030504040204" pitchFamily="34" charset="-120"/>
              </a:rPr>
              <a:t>概念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952500" y="2443163"/>
            <a:ext cx="10629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先知道自己要什麼？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引導、排序、刪去法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952500" y="3278188"/>
            <a:ext cx="100393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評估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戰力（現在、未來、夢想）</a:t>
            </a: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952500" y="4084638"/>
            <a:ext cx="7524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考量多元因素</a:t>
            </a: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952500" y="4748213"/>
            <a:ext cx="8286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0000"/>
              <a:defRPr/>
            </a:pPr>
            <a:r>
              <a:rPr lang="en-US" altLang="zh-TW" sz="3200" b="1" kern="0" dirty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與監護人或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家長</a:t>
            </a:r>
            <a:r>
              <a:rPr lang="zh-TW" altLang="en-US" sz="3200" b="1" kern="0" dirty="0">
                <a:latin typeface="標楷體" pitchFamily="65" charset="-120"/>
                <a:ea typeface="標楷體" pitchFamily="65" charset="-120"/>
              </a:rPr>
              <a:t>做</a:t>
            </a:r>
            <a:r>
              <a:rPr lang="zh-TW" altLang="en-US" sz="3200" b="1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確認</a:t>
            </a:r>
          </a:p>
        </p:txBody>
      </p:sp>
    </p:spTree>
    <p:extLst>
      <p:ext uri="{BB962C8B-B14F-4D97-AF65-F5344CB8AC3E}">
        <p14:creationId xmlns:p14="http://schemas.microsoft.com/office/powerpoint/2010/main" val="19050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9" grpId="0" build="p"/>
      <p:bldP spid="8" grpId="0" build="p"/>
      <p:bldP spid="11" grpId="0" build="p"/>
      <p:bldP spid="12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單箭頭接點 5"/>
          <p:cNvCxnSpPr/>
          <p:nvPr/>
        </p:nvCxnSpPr>
        <p:spPr>
          <a:xfrm>
            <a:off x="1012825" y="3387725"/>
            <a:ext cx="10464800" cy="793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圓角矩形 6"/>
          <p:cNvSpPr/>
          <p:nvPr/>
        </p:nvSpPr>
        <p:spPr>
          <a:xfrm>
            <a:off x="4906963" y="4232275"/>
            <a:ext cx="2195512" cy="982663"/>
          </a:xfrm>
          <a:prstGeom prst="roundRect">
            <a:avLst/>
          </a:prstGeom>
          <a:solidFill>
            <a:srgbClr val="DA433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免試入學</a:t>
            </a:r>
          </a:p>
        </p:txBody>
      </p:sp>
      <p:sp>
        <p:nvSpPr>
          <p:cNvPr id="8" name="橢圓 7"/>
          <p:cNvSpPr/>
          <p:nvPr/>
        </p:nvSpPr>
        <p:spPr>
          <a:xfrm>
            <a:off x="3176588" y="3243263"/>
            <a:ext cx="288925" cy="287337"/>
          </a:xfrm>
          <a:prstGeom prst="ellipse">
            <a:avLst/>
          </a:prstGeom>
          <a:solidFill>
            <a:srgbClr val="9BBA5A"/>
          </a:solidFill>
          <a:ln>
            <a:solidFill>
              <a:srgbClr val="9BBA5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505075" y="4254500"/>
            <a:ext cx="1944688" cy="960438"/>
          </a:xfrm>
          <a:prstGeom prst="roundRect">
            <a:avLst/>
          </a:prstGeom>
          <a:solidFill>
            <a:srgbClr val="9BBA5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rgbClr val="FF0000"/>
                </a:solidFill>
                <a:latin typeface="華康粗圓體" pitchFamily="49" charset="-120"/>
                <a:ea typeface="華康粗圓體" pitchFamily="49" charset="-120"/>
              </a:rPr>
              <a:t>教育會考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649538" y="2859088"/>
            <a:ext cx="165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TW" sz="20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5</a:t>
            </a:r>
            <a:r>
              <a:rPr lang="zh-TW" altLang="en-US" sz="20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月中旬</a:t>
            </a:r>
          </a:p>
        </p:txBody>
      </p:sp>
      <p:cxnSp>
        <p:nvCxnSpPr>
          <p:cNvPr id="11" name="直線單箭頭接點 10"/>
          <p:cNvCxnSpPr>
            <a:stCxn id="8" idx="4"/>
          </p:cNvCxnSpPr>
          <p:nvPr/>
        </p:nvCxnSpPr>
        <p:spPr>
          <a:xfrm>
            <a:off x="3321050" y="3530600"/>
            <a:ext cx="0" cy="709613"/>
          </a:xfrm>
          <a:prstGeom prst="straightConnector1">
            <a:avLst/>
          </a:prstGeom>
          <a:ln w="76200">
            <a:solidFill>
              <a:srgbClr val="9BBA5A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6510338" y="3509963"/>
            <a:ext cx="0" cy="7016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7883525" y="3395663"/>
            <a:ext cx="17463" cy="814387"/>
          </a:xfrm>
          <a:prstGeom prst="straightConnector1">
            <a:avLst/>
          </a:prstGeom>
          <a:ln w="76200">
            <a:solidFill>
              <a:srgbClr val="393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584700" y="5595143"/>
            <a:ext cx="237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臺南區高中職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170738" y="5564188"/>
            <a:ext cx="237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1.</a:t>
            </a:r>
            <a:r>
              <a:rPr lang="zh-TW" altLang="en-US" sz="24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可跨區報考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7170738" y="6043613"/>
            <a:ext cx="237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sz="24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參加學科測驗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7199313" y="4232275"/>
            <a:ext cx="2139950" cy="982663"/>
          </a:xfrm>
          <a:prstGeom prst="roundRect">
            <a:avLst/>
          </a:prstGeom>
          <a:solidFill>
            <a:srgbClr val="3333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特色招生</a:t>
            </a:r>
            <a:endParaRPr lang="en-US" altLang="zh-TW" sz="3200" dirty="0">
              <a:solidFill>
                <a:prstClr val="white"/>
              </a:solidFill>
              <a:latin typeface="華康粗圓體" pitchFamily="49" charset="-120"/>
              <a:ea typeface="華康粗圓體" pitchFamily="49" charset="-120"/>
            </a:endParaRPr>
          </a:p>
          <a:p>
            <a:pPr algn="ctr">
              <a:defRPr/>
            </a:pPr>
            <a:r>
              <a:rPr lang="zh-TW" altLang="en-US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（考試分發）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5099050" y="1931988"/>
            <a:ext cx="2292350" cy="863600"/>
          </a:xfrm>
          <a:prstGeom prst="roundRect">
            <a:avLst/>
          </a:prstGeom>
          <a:solidFill>
            <a:srgbClr val="3333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特色招生</a:t>
            </a:r>
            <a:endParaRPr lang="en-US" altLang="zh-TW" sz="3200" dirty="0">
              <a:solidFill>
                <a:prstClr val="white"/>
              </a:solidFill>
              <a:latin typeface="華康粗圓體" pitchFamily="49" charset="-120"/>
              <a:ea typeface="華康粗圓體" pitchFamily="49" charset="-120"/>
            </a:endParaRPr>
          </a:p>
          <a:p>
            <a:pPr algn="ctr">
              <a:defRPr/>
            </a:pPr>
            <a:r>
              <a:rPr lang="zh-TW" altLang="en-US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（甄選入學）</a:t>
            </a:r>
          </a:p>
        </p:txBody>
      </p:sp>
      <p:cxnSp>
        <p:nvCxnSpPr>
          <p:cNvPr id="19" name="直線單箭頭接點 18"/>
          <p:cNvCxnSpPr>
            <a:stCxn id="27" idx="0"/>
          </p:cNvCxnSpPr>
          <p:nvPr/>
        </p:nvCxnSpPr>
        <p:spPr>
          <a:xfrm flipV="1">
            <a:off x="6510338" y="2755900"/>
            <a:ext cx="0" cy="466725"/>
          </a:xfrm>
          <a:prstGeom prst="straightConnector1">
            <a:avLst/>
          </a:prstGeom>
          <a:ln w="76200">
            <a:solidFill>
              <a:srgbClr val="393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4946650" y="787400"/>
            <a:ext cx="6575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1.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藝術才能班、專業群科、體育班、科學班</a:t>
            </a:r>
            <a:endParaRPr lang="en-US" altLang="zh-TW" sz="2400" dirty="0">
              <a:solidFill>
                <a:srgbClr val="00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可跨區報考</a:t>
            </a:r>
            <a:endParaRPr lang="en-US" altLang="zh-TW" sz="2400" dirty="0">
              <a:solidFill>
                <a:srgbClr val="00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3.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需先術科測驗</a:t>
            </a:r>
          </a:p>
        </p:txBody>
      </p:sp>
      <p:cxnSp>
        <p:nvCxnSpPr>
          <p:cNvPr id="23" name="直線單箭頭接點 22"/>
          <p:cNvCxnSpPr/>
          <p:nvPr/>
        </p:nvCxnSpPr>
        <p:spPr>
          <a:xfrm flipH="1" flipV="1">
            <a:off x="2339975" y="2740025"/>
            <a:ext cx="20638" cy="636588"/>
          </a:xfrm>
          <a:prstGeom prst="straightConnector1">
            <a:avLst/>
          </a:prstGeom>
          <a:ln w="76200">
            <a:solidFill>
              <a:srgbClr val="393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2217738" y="3232150"/>
            <a:ext cx="287337" cy="288925"/>
          </a:xfrm>
          <a:prstGeom prst="ellipse">
            <a:avLst/>
          </a:prstGeom>
          <a:solidFill>
            <a:srgbClr val="3939FF"/>
          </a:solidFill>
          <a:ln>
            <a:solidFill>
              <a:srgbClr val="3939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9866313" y="3251200"/>
            <a:ext cx="287337" cy="288925"/>
          </a:xfrm>
          <a:prstGeom prst="ellipse">
            <a:avLst/>
          </a:prstGeom>
          <a:solidFill>
            <a:srgbClr val="4181C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6367463" y="3222625"/>
            <a:ext cx="287337" cy="2873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1881188" y="3541713"/>
            <a:ext cx="98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4</a:t>
            </a:r>
            <a:r>
              <a:rPr lang="zh-TW" altLang="en-US" sz="20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、</a:t>
            </a:r>
            <a:r>
              <a:rPr lang="en-US" altLang="zh-TW" sz="20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5</a:t>
            </a:r>
            <a:r>
              <a:rPr lang="zh-TW" altLang="en-US" sz="20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</a:p>
        </p:txBody>
      </p:sp>
      <p:sp>
        <p:nvSpPr>
          <p:cNvPr id="30" name="文字方塊 29"/>
          <p:cNvSpPr txBox="1">
            <a:spLocks noChangeArrowheads="1"/>
          </p:cNvSpPr>
          <p:nvPr/>
        </p:nvSpPr>
        <p:spPr bwMode="auto">
          <a:xfrm>
            <a:off x="4695825" y="2922588"/>
            <a:ext cx="827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6</a:t>
            </a:r>
            <a:r>
              <a:rPr lang="zh-TW" altLang="en-US" sz="24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4541687" y="3491319"/>
            <a:ext cx="1133475" cy="496887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直升</a:t>
            </a:r>
          </a:p>
        </p:txBody>
      </p:sp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7867650" y="2919413"/>
            <a:ext cx="827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7</a:t>
            </a:r>
            <a:r>
              <a:rPr lang="zh-TW" altLang="en-US" sz="24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</a:p>
        </p:txBody>
      </p:sp>
      <p:cxnSp>
        <p:nvCxnSpPr>
          <p:cNvPr id="33" name="直線單箭頭接點 32"/>
          <p:cNvCxnSpPr/>
          <p:nvPr/>
        </p:nvCxnSpPr>
        <p:spPr>
          <a:xfrm flipV="1">
            <a:off x="10010775" y="2784475"/>
            <a:ext cx="0" cy="466725"/>
          </a:xfrm>
          <a:prstGeom prst="straightConnector1">
            <a:avLst/>
          </a:prstGeom>
          <a:ln w="76200">
            <a:solidFill>
              <a:srgbClr val="3D79C2"/>
            </a:solidFill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34" name="圓角矩形 33"/>
          <p:cNvSpPr/>
          <p:nvPr/>
        </p:nvSpPr>
        <p:spPr>
          <a:xfrm>
            <a:off x="9559925" y="1973263"/>
            <a:ext cx="1082675" cy="8651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報到</a:t>
            </a:r>
          </a:p>
        </p:txBody>
      </p:sp>
      <p:sp>
        <p:nvSpPr>
          <p:cNvPr id="35" name="矩形 34"/>
          <p:cNvSpPr/>
          <p:nvPr/>
        </p:nvSpPr>
        <p:spPr>
          <a:xfrm>
            <a:off x="4546600" y="4202113"/>
            <a:ext cx="4999038" cy="2390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627188" y="776288"/>
            <a:ext cx="2044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1.</a:t>
            </a:r>
            <a:r>
              <a:rPr lang="zh-TW" altLang="en-US" sz="24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藝術才能班</a:t>
            </a:r>
            <a:endParaRPr lang="en-US" altLang="zh-TW" sz="2400" dirty="0">
              <a:solidFill>
                <a:srgbClr val="00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sz="24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專業群科</a:t>
            </a:r>
            <a:endParaRPr lang="en-US" altLang="zh-TW" sz="2400" dirty="0">
              <a:solidFill>
                <a:srgbClr val="00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3.</a:t>
            </a:r>
            <a:r>
              <a:rPr lang="zh-TW" altLang="en-US" sz="24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體育班</a:t>
            </a:r>
          </a:p>
        </p:txBody>
      </p:sp>
      <p:sp>
        <p:nvSpPr>
          <p:cNvPr id="37" name="橢圓 36"/>
          <p:cNvSpPr/>
          <p:nvPr/>
        </p:nvSpPr>
        <p:spPr>
          <a:xfrm>
            <a:off x="908050" y="3213100"/>
            <a:ext cx="288925" cy="287338"/>
          </a:xfrm>
          <a:prstGeom prst="ellipse">
            <a:avLst/>
          </a:prstGeom>
          <a:solidFill>
            <a:srgbClr val="3939FF"/>
          </a:solidFill>
          <a:ln>
            <a:solidFill>
              <a:srgbClr val="3939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38" name="直線單箭頭接點 37"/>
          <p:cNvCxnSpPr>
            <a:stCxn id="37" idx="4"/>
          </p:cNvCxnSpPr>
          <p:nvPr/>
        </p:nvCxnSpPr>
        <p:spPr>
          <a:xfrm>
            <a:off x="1052513" y="3500438"/>
            <a:ext cx="0" cy="709612"/>
          </a:xfrm>
          <a:prstGeom prst="straightConnector1">
            <a:avLst/>
          </a:prstGeom>
          <a:ln w="76200">
            <a:solidFill>
              <a:srgbClr val="393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>
            <a:spLocks noChangeArrowheads="1"/>
          </p:cNvSpPr>
          <p:nvPr/>
        </p:nvSpPr>
        <p:spPr bwMode="auto">
          <a:xfrm>
            <a:off x="1017588" y="3797300"/>
            <a:ext cx="1398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科學班</a:t>
            </a:r>
          </a:p>
        </p:txBody>
      </p:sp>
      <p:sp>
        <p:nvSpPr>
          <p:cNvPr id="40" name="文字方塊 39"/>
          <p:cNvSpPr txBox="1">
            <a:spLocks noChangeArrowheads="1"/>
          </p:cNvSpPr>
          <p:nvPr/>
        </p:nvSpPr>
        <p:spPr bwMode="auto">
          <a:xfrm>
            <a:off x="603250" y="2794000"/>
            <a:ext cx="98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200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</a:p>
        </p:txBody>
      </p:sp>
      <p:sp>
        <p:nvSpPr>
          <p:cNvPr id="41" name="橢圓 40"/>
          <p:cNvSpPr/>
          <p:nvPr/>
        </p:nvSpPr>
        <p:spPr>
          <a:xfrm>
            <a:off x="7737475" y="3213100"/>
            <a:ext cx="288925" cy="287338"/>
          </a:xfrm>
          <a:prstGeom prst="ellipse">
            <a:avLst/>
          </a:prstGeom>
          <a:solidFill>
            <a:srgbClr val="3939FF"/>
          </a:solidFill>
          <a:ln>
            <a:solidFill>
              <a:srgbClr val="3939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8134791" y="3539331"/>
            <a:ext cx="1353698" cy="546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 smtClean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一次分發</a:t>
            </a:r>
            <a:endParaRPr lang="zh-TW" altLang="en-US" sz="2000" dirty="0">
              <a:solidFill>
                <a:prstClr val="white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9755188" y="4270375"/>
            <a:ext cx="2195512" cy="962025"/>
          </a:xfrm>
          <a:prstGeom prst="roundRect">
            <a:avLst/>
          </a:prstGeom>
          <a:solidFill>
            <a:srgbClr val="DA433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免試續招</a:t>
            </a:r>
            <a:endParaRPr lang="en-US" altLang="zh-TW" sz="3200" dirty="0">
              <a:solidFill>
                <a:prstClr val="white"/>
              </a:solidFill>
              <a:latin typeface="華康粗圓體" pitchFamily="49" charset="-120"/>
              <a:ea typeface="華康粗圓體" pitchFamily="49" charset="-120"/>
            </a:endParaRPr>
          </a:p>
          <a:p>
            <a:pPr algn="ctr">
              <a:defRPr/>
            </a:pPr>
            <a:r>
              <a:rPr lang="en-US" altLang="zh-TW" sz="2400" dirty="0" smtClean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(7</a:t>
            </a:r>
            <a:r>
              <a:rPr lang="zh-TW" altLang="en-US" sz="2400" dirty="0" smtClean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月中下旬</a:t>
            </a:r>
            <a:r>
              <a:rPr lang="en-US" altLang="zh-TW" sz="24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)</a:t>
            </a:r>
            <a:endParaRPr lang="zh-TW" altLang="en-US" sz="3200" dirty="0">
              <a:solidFill>
                <a:prstClr val="white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cxnSp>
        <p:nvCxnSpPr>
          <p:cNvPr id="46" name="直線單箭頭接點 45"/>
          <p:cNvCxnSpPr/>
          <p:nvPr/>
        </p:nvCxnSpPr>
        <p:spPr>
          <a:xfrm>
            <a:off x="10674350" y="3567113"/>
            <a:ext cx="0" cy="7016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47" name="橢圓 46"/>
          <p:cNvSpPr/>
          <p:nvPr/>
        </p:nvSpPr>
        <p:spPr>
          <a:xfrm>
            <a:off x="10531475" y="3279775"/>
            <a:ext cx="287338" cy="2873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301625" y="4254500"/>
            <a:ext cx="2106613" cy="960438"/>
          </a:xfrm>
          <a:prstGeom prst="roundRect">
            <a:avLst/>
          </a:prstGeom>
          <a:solidFill>
            <a:srgbClr val="3333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特色招生</a:t>
            </a:r>
            <a:endParaRPr lang="en-US" altLang="zh-TW" sz="3200" dirty="0">
              <a:solidFill>
                <a:prstClr val="white"/>
              </a:solidFill>
              <a:latin typeface="華康粗圓體" pitchFamily="49" charset="-120"/>
              <a:ea typeface="華康粗圓體" pitchFamily="49" charset="-120"/>
            </a:endParaRPr>
          </a:p>
          <a:p>
            <a:pPr algn="ctr">
              <a:defRPr/>
            </a:pPr>
            <a:r>
              <a:rPr lang="zh-TW" altLang="en-US" sz="2133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（甄選入學）</a:t>
            </a:r>
          </a:p>
        </p:txBody>
      </p:sp>
      <p:sp>
        <p:nvSpPr>
          <p:cNvPr id="49" name="圓角矩形 48"/>
          <p:cNvSpPr/>
          <p:nvPr/>
        </p:nvSpPr>
        <p:spPr>
          <a:xfrm>
            <a:off x="1503363" y="1930400"/>
            <a:ext cx="2292350" cy="863600"/>
          </a:xfrm>
          <a:prstGeom prst="roundRect">
            <a:avLst/>
          </a:prstGeom>
          <a:solidFill>
            <a:srgbClr val="3333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術科測驗</a:t>
            </a:r>
          </a:p>
        </p:txBody>
      </p:sp>
      <p:sp>
        <p:nvSpPr>
          <p:cNvPr id="50" name="文字方塊 49"/>
          <p:cNvSpPr txBox="1">
            <a:spLocks noChangeArrowheads="1"/>
          </p:cNvSpPr>
          <p:nvPr/>
        </p:nvSpPr>
        <p:spPr bwMode="auto">
          <a:xfrm>
            <a:off x="8085138" y="1327150"/>
            <a:ext cx="2951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7</a:t>
            </a:r>
            <a:r>
              <a:rPr lang="zh-TW" altLang="en-US" sz="2400" dirty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月初放榜  </a:t>
            </a:r>
            <a:r>
              <a:rPr lang="zh-TW" altLang="en-US" sz="2400" dirty="0" smtClean="0">
                <a:solidFill>
                  <a:srgbClr val="00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報到</a:t>
            </a:r>
            <a:endParaRPr lang="zh-TW" altLang="en-US" sz="2400" dirty="0">
              <a:solidFill>
                <a:srgbClr val="00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16088" y="34925"/>
            <a:ext cx="8437562" cy="749300"/>
          </a:xfrm>
          <a:prstGeom prst="rect">
            <a:avLst/>
          </a:prstGeom>
          <a:solidFill>
            <a:srgbClr val="0000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267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臺南區高中職多元</a:t>
            </a:r>
            <a:r>
              <a:rPr lang="zh-TW" altLang="en-US" sz="4267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入學重要日程表</a:t>
            </a:r>
          </a:p>
        </p:txBody>
      </p:sp>
      <p:sp>
        <p:nvSpPr>
          <p:cNvPr id="51" name="圓角矩形 50"/>
          <p:cNvSpPr/>
          <p:nvPr/>
        </p:nvSpPr>
        <p:spPr>
          <a:xfrm>
            <a:off x="1587500" y="5338763"/>
            <a:ext cx="2195513" cy="982662"/>
          </a:xfrm>
          <a:prstGeom prst="roundRect">
            <a:avLst/>
          </a:prstGeom>
          <a:solidFill>
            <a:srgbClr val="DA433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/>
                </a:solidFill>
                <a:latin typeface="華康粗圓體" pitchFamily="49" charset="-120"/>
                <a:ea typeface="華康粗圓體" pitchFamily="49" charset="-120"/>
              </a:rPr>
              <a:t>完全免試</a:t>
            </a:r>
          </a:p>
        </p:txBody>
      </p:sp>
      <p:sp>
        <p:nvSpPr>
          <p:cNvPr id="89134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5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圖片 2" descr="file icon | download free icons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25" y="5652294"/>
            <a:ext cx="782637" cy="78263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4" grpId="0"/>
      <p:bldP spid="15" grpId="0"/>
      <p:bldP spid="16" grpId="0"/>
      <p:bldP spid="20" grpId="0"/>
      <p:bldP spid="24" grpId="0" animBg="1"/>
      <p:bldP spid="27" grpId="0" animBg="1"/>
      <p:bldP spid="29" grpId="0"/>
      <p:bldP spid="30" grpId="0"/>
      <p:bldP spid="32" grpId="0"/>
      <p:bldP spid="35" grpId="0" animBg="1"/>
      <p:bldP spid="36" grpId="0"/>
      <p:bldP spid="37" grpId="0" animBg="1"/>
      <p:bldP spid="39" grpId="0"/>
      <p:bldP spid="40" grpId="0"/>
      <p:bldP spid="47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67000" y="2705100"/>
            <a:ext cx="6858000" cy="1122363"/>
          </a:xfrm>
          <a:prstGeom prst="rect">
            <a:avLst/>
          </a:prstGeom>
          <a:solidFill>
            <a:srgbClr val="008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33">
              <a:solidFill>
                <a:prstClr val="white"/>
              </a:solidFill>
            </a:endParaRPr>
          </a:p>
        </p:txBody>
      </p:sp>
      <p:sp>
        <p:nvSpPr>
          <p:cNvPr id="40963" name="標題 3"/>
          <p:cNvSpPr>
            <a:spLocks noGrp="1"/>
          </p:cNvSpPr>
          <p:nvPr>
            <p:ph type="title"/>
          </p:nvPr>
        </p:nvSpPr>
        <p:spPr>
          <a:xfrm>
            <a:off x="2667000" y="2833688"/>
            <a:ext cx="6869113" cy="865187"/>
          </a:xfrm>
          <a:solidFill>
            <a:srgbClr val="0000CC"/>
          </a:solidFill>
        </p:spPr>
        <p:txBody>
          <a:bodyPr anchor="t"/>
          <a:lstStyle/>
          <a:p>
            <a:pPr algn="ctr" defTabSz="455613" eaLnBrk="1" hangingPunct="1"/>
            <a:r>
              <a:rPr kumimoji="1" lang="zh-TW" altLang="en-US" sz="4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免試入學管道簡介</a:t>
            </a:r>
          </a:p>
        </p:txBody>
      </p:sp>
      <p:pic>
        <p:nvPicPr>
          <p:cNvPr id="40964" name="圖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1479550"/>
            <a:ext cx="40735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75071" y="3315619"/>
            <a:ext cx="21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84612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027113"/>
            <a:ext cx="8466138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標題 1"/>
          <p:cNvSpPr>
            <a:spLocks noGrp="1"/>
          </p:cNvSpPr>
          <p:nvPr>
            <p:ph type="title"/>
          </p:nvPr>
        </p:nvSpPr>
        <p:spPr>
          <a:xfrm>
            <a:off x="1722438" y="119063"/>
            <a:ext cx="7654925" cy="850900"/>
          </a:xfrm>
          <a:solidFill>
            <a:srgbClr val="006600"/>
          </a:solidFill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超研澤顏楷"/>
                <a:cs typeface="超研澤顏楷"/>
              </a:rPr>
              <a:t>特殊情形變更學區申請</a:t>
            </a:r>
            <a:r>
              <a:rPr lang="zh-TW" altLang="en-US" sz="2800" dirty="0" smtClean="0">
                <a:solidFill>
                  <a:schemeClr val="bg1"/>
                </a:solidFill>
                <a:latin typeface="超研澤顏楷"/>
                <a:ea typeface="超研澤顏楷"/>
                <a:cs typeface="超研澤顏楷"/>
              </a:rPr>
              <a:t/>
            </a:r>
            <a:br>
              <a:rPr lang="zh-TW" altLang="en-US" sz="2800" dirty="0" smtClean="0">
                <a:solidFill>
                  <a:schemeClr val="bg1"/>
                </a:solidFill>
                <a:latin typeface="超研澤顏楷"/>
                <a:ea typeface="超研澤顏楷"/>
                <a:cs typeface="超研澤顏楷"/>
              </a:rPr>
            </a:br>
            <a:endParaRPr lang="zh-TW" altLang="en-US" sz="2800" dirty="0" smtClean="0">
              <a:solidFill>
                <a:schemeClr val="bg1"/>
              </a:solidFill>
              <a:latin typeface="超研澤顏楷"/>
              <a:ea typeface="超研澤顏楷"/>
              <a:cs typeface="超研澤顏楷"/>
            </a:endParaRPr>
          </a:p>
        </p:txBody>
      </p:sp>
      <p:sp>
        <p:nvSpPr>
          <p:cNvPr id="107524" name="文字方塊 2"/>
          <p:cNvSpPr txBox="1">
            <a:spLocks noChangeArrowheads="1"/>
          </p:cNvSpPr>
          <p:nvPr/>
        </p:nvSpPr>
        <p:spPr bwMode="auto">
          <a:xfrm>
            <a:off x="682625" y="2252663"/>
            <a:ext cx="1651000" cy="3108543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/>
              </a:rPr>
              <a:t>需要變更就學區同學，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/>
              </a:rPr>
              <a:t>務必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/>
              </a:rPr>
              <a:t>向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/>
              </a:rPr>
              <a:t>註冊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超研澤顏楷"/>
              </a:rPr>
              <a:t>組了解申請日期及須備資料</a:t>
            </a:r>
          </a:p>
        </p:txBody>
      </p:sp>
      <p:sp>
        <p:nvSpPr>
          <p:cNvPr id="10752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7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5788216" y="6251384"/>
            <a:ext cx="49023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lang="en-US" altLang="zh-TW" sz="2800" b="1" dirty="0" smtClean="0">
                <a:solidFill>
                  <a:srgbClr val="FF0000"/>
                </a:solidFill>
              </a:rPr>
              <a:t>108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年</a:t>
            </a:r>
            <a:r>
              <a:rPr lang="en-US" altLang="zh-TW" sz="2800" b="1" dirty="0">
                <a:solidFill>
                  <a:srgbClr val="FF0000"/>
                </a:solidFill>
              </a:rPr>
              <a:t>4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29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日</a:t>
            </a:r>
            <a:r>
              <a:rPr lang="zh-TW" altLang="en-US" sz="2800" b="1" dirty="0">
                <a:solidFill>
                  <a:srgbClr val="FF0000"/>
                </a:solidFill>
              </a:rPr>
              <a:t>至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108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年</a:t>
            </a:r>
            <a:r>
              <a:rPr lang="en-US" altLang="zh-TW" sz="2800" b="1" dirty="0">
                <a:solidFill>
                  <a:srgbClr val="FF0000"/>
                </a:solidFill>
              </a:rPr>
              <a:t>5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日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標題 1"/>
          <p:cNvSpPr>
            <a:spLocks noGrp="1"/>
          </p:cNvSpPr>
          <p:nvPr>
            <p:ph type="title"/>
          </p:nvPr>
        </p:nvSpPr>
        <p:spPr>
          <a:xfrm>
            <a:off x="2001838" y="466725"/>
            <a:ext cx="6216650" cy="823913"/>
          </a:xfrm>
          <a:solidFill>
            <a:srgbClr val="006600"/>
          </a:solidFill>
        </p:spPr>
        <p:txBody>
          <a:bodyPr/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超研澤顏楷"/>
                <a:cs typeface="超研澤顏楷"/>
              </a:rPr>
              <a:t>免試入學作業程序</a:t>
            </a:r>
          </a:p>
        </p:txBody>
      </p:sp>
      <p:graphicFrame>
        <p:nvGraphicFramePr>
          <p:cNvPr id="109571" name="Object 8"/>
          <p:cNvGraphicFramePr>
            <a:graphicFrameLocks noChangeAspect="1"/>
          </p:cNvGraphicFramePr>
          <p:nvPr/>
        </p:nvGraphicFramePr>
        <p:xfrm>
          <a:off x="747713" y="1468438"/>
          <a:ext cx="11260137" cy="350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8" name="Visio" r:id="rId4" imgW="4426729" imgH="1541786" progId="">
                  <p:embed/>
                </p:oleObj>
              </mc:Choice>
              <mc:Fallback>
                <p:oleObj name="Visio" r:id="rId4" imgW="4426729" imgH="154178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468438"/>
                        <a:ext cx="11260137" cy="350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047637" y="5410996"/>
            <a:ext cx="1082193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40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106</a:t>
            </a:r>
            <a:r>
              <a:rPr lang="zh-TW" altLang="en-US" sz="40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學年度起入學，須就讀該校滿</a:t>
            </a:r>
            <a:r>
              <a:rPr lang="en-US" altLang="zh-TW" sz="40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zh-TW" altLang="en-US" sz="40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學年以上，</a:t>
            </a:r>
            <a:endParaRPr lang="en-US" altLang="zh-TW" sz="40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TW" altLang="en-US" sz="40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才有保障名額資格</a:t>
            </a:r>
          </a:p>
        </p:txBody>
      </p:sp>
      <p:sp>
        <p:nvSpPr>
          <p:cNvPr id="10957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r>
              <a:rPr kumimoji="0" lang="en-US" altLang="zh-TW" dirty="0" smtClean="0">
                <a:solidFill>
                  <a:srgbClr val="FEFFFF"/>
                </a:solidFill>
                <a:latin typeface="Century Gothic" panose="020B0502020202020204" pitchFamily="34" charset="0"/>
              </a:rPr>
              <a:t>8</a:t>
            </a:r>
            <a:endParaRPr kumimoji="0" lang="zh-TW" altLang="en-US" dirty="0" smtClean="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2_絲縷">
  <a:themeElements>
    <a:clrScheme name="絲縷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8682</TotalTime>
  <Words>4789</Words>
  <Application>Microsoft Office PowerPoint</Application>
  <PresentationFormat>自訂</PresentationFormat>
  <Paragraphs>1208</Paragraphs>
  <Slides>52</Slides>
  <Notes>31</Notes>
  <HiddenSlides>0</HiddenSlides>
  <MMClips>0</MMClips>
  <ScaleCrop>false</ScaleCrop>
  <HeadingPairs>
    <vt:vector size="6" baseType="variant"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6" baseType="lpstr">
      <vt:lpstr>絲縷</vt:lpstr>
      <vt:lpstr>2_絲縷</vt:lpstr>
      <vt:lpstr>自訂設計</vt:lpstr>
      <vt:lpstr>Visio</vt:lpstr>
      <vt:lpstr>107學年度昭明國中三年級學生 志願選填說明手冊</vt:lpstr>
      <vt:lpstr>PowerPoint 簡報</vt:lpstr>
      <vt:lpstr>PowerPoint 簡報</vt:lpstr>
      <vt:lpstr>PowerPoint 簡報</vt:lpstr>
      <vt:lpstr>PowerPoint 簡報</vt:lpstr>
      <vt:lpstr>PowerPoint 簡報</vt:lpstr>
      <vt:lpstr>免試入學管道簡介</vt:lpstr>
      <vt:lpstr>特殊情形變更學區申請 </vt:lpstr>
      <vt:lpstr>免試入學作業程序</vt:lpstr>
      <vt:lpstr>PowerPoint 簡報</vt:lpstr>
      <vt:lpstr>PowerPoint 簡報</vt:lpstr>
      <vt:lpstr>超額比序-志願序 (10分)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就近入學(10分)</vt:lpstr>
      <vt:lpstr>特色招生管道簡介</vt:lpstr>
      <vt:lpstr>特色招生甄選入學---藝術才能班</vt:lpstr>
      <vt:lpstr>PowerPoint 簡報</vt:lpstr>
      <vt:lpstr>PowerPoint 簡報</vt:lpstr>
      <vt:lpstr>臺南區體育班甄選入學學校</vt:lpstr>
      <vt:lpstr>PowerPoint 簡報</vt:lpstr>
      <vt:lpstr>PowerPoint 簡報</vt:lpstr>
      <vt:lpstr>PowerPoint 簡報</vt:lpstr>
      <vt:lpstr>臺南區專業群科甄選入學辦理學校</vt:lpstr>
      <vt:lpstr>臺南區專業群科甄選入學辦理學校</vt:lpstr>
      <vt:lpstr>臺南區專業群科甄選入學辦理學校</vt:lpstr>
      <vt:lpstr>臺南區專業群科甄選入學辦理學校</vt:lpstr>
      <vt:lpstr>PowerPoint 簡報</vt:lpstr>
      <vt:lpstr>特色招生考試分發-準備方向</vt:lpstr>
      <vt:lpstr>PowerPoint 簡報</vt:lpstr>
      <vt:lpstr>臺南區免試、特招分發模式</vt:lpstr>
      <vt:lpstr>PowerPoint 簡報</vt:lpstr>
      <vt:lpstr>PowerPoint 簡報</vt:lpstr>
      <vt:lpstr>五專招生管道簡介</vt:lpstr>
      <vt:lpstr>五專招生升學管道規劃與說明</vt:lpstr>
      <vt:lpstr>志願選填輔導</vt:lpstr>
      <vt:lpstr>如何篩選出需要協助的學生</vt:lpstr>
      <vt:lpstr>志願選填操作有誤</vt:lpstr>
      <vt:lpstr>志願選填不合邏輯</vt:lpstr>
      <vt:lpstr>志願選填方向模糊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master</dc:creator>
  <cp:lastModifiedBy>Windows 使用者</cp:lastModifiedBy>
  <cp:revision>693</cp:revision>
  <dcterms:created xsi:type="dcterms:W3CDTF">2014-11-14T00:32:43Z</dcterms:created>
  <dcterms:modified xsi:type="dcterms:W3CDTF">2018-12-04T05:10:49Z</dcterms:modified>
</cp:coreProperties>
</file>