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70" r:id="rId4"/>
    <p:sldId id="271" r:id="rId5"/>
    <p:sldId id="272" r:id="rId6"/>
  </p:sldIdLst>
  <p:sldSz cx="9144000" cy="5143500" type="screen16x9"/>
  <p:notesSz cx="6858000" cy="9144000"/>
  <p:embeddedFontLst>
    <p:embeddedFont>
      <p:font typeface="Bellota Text Light" panose="02020500000000000000" charset="0"/>
      <p:regular r:id="rId8"/>
      <p:bold r:id="rId9"/>
      <p:italic r:id="rId10"/>
      <p:boldItalic r:id="rId11"/>
    </p:embeddedFont>
    <p:embeddedFont>
      <p:font typeface="Satisfy" panose="02020500000000000000" charset="0"/>
      <p:regular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53" autoAdjust="0"/>
  </p:normalViewPr>
  <p:slideViewPr>
    <p:cSldViewPr snapToGrid="0">
      <p:cViewPr varScale="1">
        <p:scale>
          <a:sx n="83" d="100"/>
          <a:sy n="83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8663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5446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999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mc:AlternateContent xmlns:mc="http://schemas.openxmlformats.org/markup-compatibility/2006">
    <mc:Choice xmlns:p14="http://schemas.microsoft.com/office/powerpoint/2010/main" Requires="p14">
      <p:transition spd="slow" p14:dur="3500">
        <p14:vortex dir="r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microsoft.com/office/2017/06/relationships/model3d" Target="../media/model3d2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17/06/relationships/model3d" Target="../media/model3d1.glb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17/06/relationships/model3d" Target="../media/model3d3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705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dirty="0"/>
              <a:t>新化美食地圖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vortex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533400" y="4152178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accent1"/>
                </a:solidFill>
              </a:rPr>
              <a:t>Find more maps at </a:t>
            </a:r>
            <a:r>
              <a:rPr lang="en" sz="900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 dirty="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 dirty="0">
              <a:solidFill>
                <a:schemeClr val="accent1"/>
              </a:solidFill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 flipH="1">
            <a:off x="2931852" y="2830524"/>
            <a:ext cx="1754021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EC616FE-2C25-41E0-AB35-0317AEE87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89" y="594184"/>
            <a:ext cx="7933321" cy="395513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模型 5" descr="Skewer">
                <a:extLst>
                  <a:ext uri="{FF2B5EF4-FFF2-40B4-BE49-F238E27FC236}">
                    <a16:creationId xmlns:a16="http://schemas.microsoft.com/office/drawing/2014/main" id="{781FC9EB-B8F5-4B58-9620-750315718A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04086955"/>
                  </p:ext>
                </p:extLst>
              </p:nvPr>
            </p:nvGraphicFramePr>
            <p:xfrm>
              <a:off x="5631896" y="927263"/>
              <a:ext cx="777683" cy="388358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777683" cy="388358"/>
                    </a:xfrm>
                    <a:prstGeom prst="rect">
                      <a:avLst/>
                    </a:prstGeom>
                  </am3d:spPr>
                  <am3d:camera>
                    <am3d:pos x="0" y="0" z="510628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69218" d="1000000"/>
                    <am3d:preTrans dx="715961" dy="781650" dz="272221"/>
                    <am3d:scale>
                      <am3d:sx n="1000000" d="1000000"/>
                      <am3d:sy n="1000000" d="1000000"/>
                      <am3d:sz n="1000000" d="1000000"/>
                    </am3d:scale>
                    <am3d:rot ax="2318258" ay="1667772" az="122659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7980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模型 5" descr="Skewer">
                <a:extLst>
                  <a:ext uri="{FF2B5EF4-FFF2-40B4-BE49-F238E27FC236}">
                    <a16:creationId xmlns:a16="http://schemas.microsoft.com/office/drawing/2014/main" id="{781FC9EB-B8F5-4B58-9620-750315718A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31896" y="927263"/>
                <a:ext cx="777683" cy="388358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FED30548-23CF-424A-B217-E9A232C5DCA7}"/>
              </a:ext>
            </a:extLst>
          </p:cNvPr>
          <p:cNvCxnSpPr>
            <a:cxnSpLocks/>
          </p:cNvCxnSpPr>
          <p:nvPr/>
        </p:nvCxnSpPr>
        <p:spPr>
          <a:xfrm flipV="1">
            <a:off x="6296787" y="879579"/>
            <a:ext cx="211589" cy="187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模型 10" descr="Slice of Layered Cake">
                <a:extLst>
                  <a:ext uri="{FF2B5EF4-FFF2-40B4-BE49-F238E27FC236}">
                    <a16:creationId xmlns:a16="http://schemas.microsoft.com/office/drawing/2014/main" id="{2AA913E4-51A0-4B5A-9BF4-A0DEC4A0DB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0574149"/>
                  </p:ext>
                </p:extLst>
              </p:nvPr>
            </p:nvGraphicFramePr>
            <p:xfrm>
              <a:off x="7256123" y="2439390"/>
              <a:ext cx="813566" cy="624366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813566" cy="624366"/>
                    </a:xfrm>
                    <a:prstGeom prst="rect">
                      <a:avLst/>
                    </a:prstGeom>
                  </am3d:spPr>
                  <am3d:camera>
                    <am3d:pos x="0" y="0" z="682435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264321" d="1000000"/>
                    <am3d:preTrans dx="204405" dy="-5831423" dz="505105"/>
                    <am3d:scale>
                      <am3d:sx n="1000000" d="1000000"/>
                      <am3d:sy n="1000000" d="1000000"/>
                      <am3d:sz n="1000000" d="1000000"/>
                    </am3d:scale>
                    <am3d:rot ax="2010125" ay="1723846" az="105901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0973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模型 10" descr="Slice of Layered Cake">
                <a:extLst>
                  <a:ext uri="{FF2B5EF4-FFF2-40B4-BE49-F238E27FC236}">
                    <a16:creationId xmlns:a16="http://schemas.microsoft.com/office/drawing/2014/main" id="{2AA913E4-51A0-4B5A-9BF4-A0DEC4A0DB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56123" y="2439390"/>
                <a:ext cx="813566" cy="624366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3CEB3191-39E8-4E86-A85D-530CC5F0E2C9}"/>
              </a:ext>
            </a:extLst>
          </p:cNvPr>
          <p:cNvCxnSpPr>
            <a:cxnSpLocks/>
          </p:cNvCxnSpPr>
          <p:nvPr/>
        </p:nvCxnSpPr>
        <p:spPr>
          <a:xfrm>
            <a:off x="7776242" y="3062757"/>
            <a:ext cx="76840" cy="320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模型 16" descr="Drooling Face Emoji">
                <a:extLst>
                  <a:ext uri="{FF2B5EF4-FFF2-40B4-BE49-F238E27FC236}">
                    <a16:creationId xmlns:a16="http://schemas.microsoft.com/office/drawing/2014/main" id="{80CE8904-71B8-4CFD-920F-8C868D67D4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9309830"/>
                  </p:ext>
                </p:extLst>
              </p:nvPr>
            </p:nvGraphicFramePr>
            <p:xfrm flipH="1">
              <a:off x="6807376" y="3218912"/>
              <a:ext cx="472538" cy="472539"/>
            </p:xfrm>
            <a:graphic>
              <a:graphicData uri="http://schemas.microsoft.com/office/drawing/2017/model3d">
                <am3d:model3d r:embed="rId9">
                  <am3d:spPr>
                    <a:xfrm flipH="1">
                      <a:off x="0" y="0"/>
                      <a:ext cx="472538" cy="472539"/>
                    </a:xfrm>
                    <a:prstGeom prst="rect">
                      <a:avLst/>
                    </a:prstGeom>
                  </am3d:spPr>
                  <am3d:camera>
                    <am3d:pos x="0" y="0" z="812966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935" d="1000000"/>
                    <am3d:preTrans dx="3" dy="-17942794" dz="-422253"/>
                    <am3d:scale>
                      <am3d:sx n="1000000" d="1000000"/>
                      <am3d:sy n="1000000" d="1000000"/>
                      <am3d:sz n="1000000" d="1000000"/>
                    </am3d:scale>
                    <am3d:rot ax="28" ay="-1399992" az="-4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7182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模型 16" descr="Drooling Face Emoji">
                <a:extLst>
                  <a:ext uri="{FF2B5EF4-FFF2-40B4-BE49-F238E27FC236}">
                    <a16:creationId xmlns:a16="http://schemas.microsoft.com/office/drawing/2014/main" id="{80CE8904-71B8-4CFD-920F-8C868D67D4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6807376" y="3218912"/>
                <a:ext cx="472538" cy="472539"/>
              </a:xfrm>
              <a:prstGeom prst="rect">
                <a:avLst/>
              </a:prstGeom>
            </p:spPr>
          </p:pic>
        </mc:Fallback>
      </mc:AlternateContent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A42F5987-6973-49E6-B606-23B7DB1CD503}"/>
              </a:ext>
            </a:extLst>
          </p:cNvPr>
          <p:cNvCxnSpPr/>
          <p:nvPr/>
        </p:nvCxnSpPr>
        <p:spPr>
          <a:xfrm flipV="1">
            <a:off x="7279914" y="3455181"/>
            <a:ext cx="442540" cy="94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6E27F01-5938-48DE-BDA5-0C4AB51B68D2}"/>
              </a:ext>
            </a:extLst>
          </p:cNvPr>
          <p:cNvSpPr txBox="1"/>
          <p:nvPr/>
        </p:nvSpPr>
        <p:spPr>
          <a:xfrm>
            <a:off x="4572000" y="950580"/>
            <a:ext cx="1317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/>
              <a:t>小蒜頭鹹酥雞</a:t>
            </a:r>
            <a:endParaRPr lang="zh-TW" alt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2B6C7F9-84A8-4FEE-9FB3-75337246F802}"/>
              </a:ext>
            </a:extLst>
          </p:cNvPr>
          <p:cNvSpPr txBox="1"/>
          <p:nvPr/>
        </p:nvSpPr>
        <p:spPr>
          <a:xfrm>
            <a:off x="6938164" y="2268183"/>
            <a:ext cx="1421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吉野村現烤蛋糕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0530183-7406-42DA-9BE1-1E7FAD985084}"/>
              </a:ext>
            </a:extLst>
          </p:cNvPr>
          <p:cNvSpPr txBox="1"/>
          <p:nvPr/>
        </p:nvSpPr>
        <p:spPr>
          <a:xfrm>
            <a:off x="6088774" y="2854883"/>
            <a:ext cx="1362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/>
              <a:t>新化市場口阿婆雞蛋糕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vortex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434340"/>
            <a:ext cx="7050490" cy="504796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小蒜頭鹹酥雞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050" y="1911550"/>
            <a:ext cx="2606610" cy="132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</a:rPr>
              <a:t>地址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</a:rPr>
              <a:t>新化區忠孝路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</a:rPr>
              <a:t>51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</a:rPr>
              <a:t>號</a:t>
            </a:r>
            <a:endParaRPr lang="en" altLang="zh-TW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solidFill>
                  <a:schemeClr val="accent6"/>
                </a:solidFill>
              </a:rPr>
              <a:t>1.</a:t>
            </a:r>
            <a:r>
              <a:rPr lang="zh-TW" altLang="en-US" sz="2000" dirty="0">
                <a:solidFill>
                  <a:schemeClr val="accent6"/>
                </a:solidFill>
              </a:rPr>
              <a:t>灑上蒜頭末再加入胡椒粉</a:t>
            </a:r>
            <a:endParaRPr lang="en-US" altLang="zh-TW" sz="2000" dirty="0">
              <a:solidFill>
                <a:schemeClr val="accent6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solidFill>
                  <a:schemeClr val="accent6"/>
                </a:solidFill>
              </a:rPr>
              <a:t>2.</a:t>
            </a:r>
            <a:r>
              <a:rPr lang="zh-TW" altLang="en-US" sz="2000" dirty="0">
                <a:solidFill>
                  <a:schemeClr val="accent6"/>
                </a:solidFill>
              </a:rPr>
              <a:t>酥脆的口感</a:t>
            </a:r>
            <a:endParaRPr lang="en-US" altLang="zh-TW" sz="2000" dirty="0">
              <a:solidFill>
                <a:schemeClr val="accent6"/>
              </a:solidFill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solidFill>
                  <a:schemeClr val="accent6"/>
                </a:solidFill>
              </a:rPr>
              <a:t>3.</a:t>
            </a:r>
            <a:r>
              <a:rPr lang="zh-TW" altLang="en-US" sz="2000" dirty="0">
                <a:solidFill>
                  <a:schemeClr val="accent6"/>
                </a:solidFill>
              </a:rPr>
              <a:t>吃起不油膩的炸物</a:t>
            </a:r>
            <a:endParaRPr lang="en" altLang="zh-TW" sz="2000" dirty="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endParaRPr sz="2800" dirty="0">
              <a:solidFill>
                <a:schemeClr val="accent2"/>
              </a:solidFill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488210" y="1194201"/>
            <a:ext cx="2819370" cy="243292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63D556D-4A40-4E35-810F-EBCDF897D0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35" t="38371" r="11679" b="5629"/>
          <a:stretch/>
        </p:blipFill>
        <p:spPr>
          <a:xfrm>
            <a:off x="6715096" y="3028074"/>
            <a:ext cx="2360500" cy="2036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1E98D08-8C90-402B-9F36-A7FD001E8730}"/>
              </a:ext>
            </a:extLst>
          </p:cNvPr>
          <p:cNvSpPr txBox="1"/>
          <p:nvPr/>
        </p:nvSpPr>
        <p:spPr>
          <a:xfrm>
            <a:off x="2004075" y="3914052"/>
            <a:ext cx="4444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</a:t>
            </a:r>
            <a:r>
              <a:rPr lang="en-US" altLang="zh-TW" dirty="0" err="1"/>
              <a:t>tainan-smallchi</a:t>
            </a:r>
            <a:r>
              <a:rPr lang="en-US" altLang="zh-TW" dirty="0"/>
              <a:t>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718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vortex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434340"/>
            <a:ext cx="7050490" cy="504796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吉野村現烤蛋糕</a:t>
            </a:r>
            <a:endParaRPr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297650" y="1140572"/>
            <a:ext cx="2819370" cy="2585608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63D556D-4A40-4E35-810F-EBCDF897D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599" y="3103528"/>
            <a:ext cx="2049802" cy="18600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1E98D08-8C90-402B-9F36-A7FD001E8730}"/>
              </a:ext>
            </a:extLst>
          </p:cNvPr>
          <p:cNvSpPr txBox="1"/>
          <p:nvPr/>
        </p:nvSpPr>
        <p:spPr>
          <a:xfrm>
            <a:off x="2004075" y="3914052"/>
            <a:ext cx="4444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</a:t>
            </a:r>
            <a:r>
              <a:rPr lang="en-US" altLang="zh-TW" dirty="0" err="1"/>
              <a:t>tainan-giya</a:t>
            </a:r>
            <a:r>
              <a:rPr lang="en-US" altLang="zh-TW" dirty="0"/>
              <a:t>/</a:t>
            </a:r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F87C92D-06FC-43AC-B7E7-F0C44E3C5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043940"/>
            <a:ext cx="3566129" cy="2870112"/>
          </a:xfrm>
        </p:spPr>
        <p:txBody>
          <a:bodyPr/>
          <a:lstStyle/>
          <a:p>
            <a:pPr marL="76200" indent="0">
              <a:buNone/>
            </a:pPr>
            <a:r>
              <a:rPr lang="zh-TW" altLang="en-US" sz="2000" dirty="0">
                <a:solidFill>
                  <a:srgbClr val="7030A0"/>
                </a:solidFill>
              </a:rPr>
              <a:t>地址</a:t>
            </a:r>
            <a:r>
              <a:rPr lang="en-US" altLang="zh-TW" sz="2000" dirty="0">
                <a:solidFill>
                  <a:srgbClr val="7030A0"/>
                </a:solidFill>
              </a:rPr>
              <a:t>:</a:t>
            </a:r>
            <a:r>
              <a:rPr lang="zh-TW" altLang="en-US" sz="2000" dirty="0">
                <a:solidFill>
                  <a:srgbClr val="7030A0"/>
                </a:solidFill>
              </a:rPr>
              <a:t>台南市新化區中正路</a:t>
            </a:r>
            <a:r>
              <a:rPr lang="en-US" altLang="zh-TW" sz="2000" dirty="0">
                <a:solidFill>
                  <a:srgbClr val="7030A0"/>
                </a:solidFill>
              </a:rPr>
              <a:t>350</a:t>
            </a:r>
            <a:r>
              <a:rPr lang="zh-TW" altLang="en-US" sz="2000" dirty="0">
                <a:solidFill>
                  <a:srgbClr val="7030A0"/>
                </a:solidFill>
              </a:rPr>
              <a:t>號</a:t>
            </a:r>
            <a:endParaRPr lang="en-US" altLang="zh-TW" sz="2000" dirty="0">
              <a:solidFill>
                <a:srgbClr val="7030A0"/>
              </a:solidFill>
            </a:endParaRPr>
          </a:p>
          <a:p>
            <a:pPr marL="76200" indent="0">
              <a:buNone/>
            </a:pPr>
            <a:r>
              <a:rPr lang="en-US" altLang="zh-TW" sz="2000" dirty="0">
                <a:solidFill>
                  <a:srgbClr val="6699FF"/>
                </a:solidFill>
              </a:rPr>
              <a:t>1.</a:t>
            </a:r>
            <a:r>
              <a:rPr lang="zh-TW" altLang="en-US" sz="2000" dirty="0">
                <a:solidFill>
                  <a:srgbClr val="6699FF"/>
                </a:solidFill>
              </a:rPr>
              <a:t>口味多達</a:t>
            </a:r>
            <a:r>
              <a:rPr lang="en-US" altLang="zh-TW" sz="2000" dirty="0">
                <a:solidFill>
                  <a:srgbClr val="6699FF"/>
                </a:solidFill>
              </a:rPr>
              <a:t>15</a:t>
            </a:r>
            <a:r>
              <a:rPr lang="zh-TW" altLang="en-US" sz="2000" dirty="0">
                <a:solidFill>
                  <a:srgbClr val="6699FF"/>
                </a:solidFill>
              </a:rPr>
              <a:t>種</a:t>
            </a:r>
            <a:endParaRPr lang="en-US" altLang="zh-TW" sz="2000" dirty="0">
              <a:solidFill>
                <a:srgbClr val="6699FF"/>
              </a:solidFill>
            </a:endParaRPr>
          </a:p>
          <a:p>
            <a:pPr marL="76200" indent="0">
              <a:buNone/>
            </a:pPr>
            <a:r>
              <a:rPr lang="en-US" altLang="zh-TW" sz="2000" dirty="0">
                <a:solidFill>
                  <a:srgbClr val="6699FF"/>
                </a:solidFill>
              </a:rPr>
              <a:t>2.</a:t>
            </a:r>
            <a:r>
              <a:rPr lang="zh-TW" altLang="en-US" sz="2000" dirty="0">
                <a:solidFill>
                  <a:srgbClr val="6699FF"/>
                </a:solidFill>
              </a:rPr>
              <a:t>是由低糖、低油、低脂肪來製作</a:t>
            </a:r>
            <a:endParaRPr lang="en-US" altLang="zh-TW" sz="2000" dirty="0">
              <a:solidFill>
                <a:srgbClr val="6699FF"/>
              </a:solidFill>
            </a:endParaRPr>
          </a:p>
          <a:p>
            <a:pPr marL="76200" indent="0">
              <a:buNone/>
            </a:pPr>
            <a:r>
              <a:rPr lang="en-US" altLang="zh-TW" sz="2000" dirty="0">
                <a:solidFill>
                  <a:srgbClr val="6699FF"/>
                </a:solidFill>
              </a:rPr>
              <a:t>3.</a:t>
            </a:r>
            <a:r>
              <a:rPr lang="zh-TW" altLang="en-US" sz="2000" dirty="0">
                <a:solidFill>
                  <a:srgbClr val="6699FF"/>
                </a:solidFill>
              </a:rPr>
              <a:t>好吃又便宜</a:t>
            </a:r>
            <a:endParaRPr lang="en-US" altLang="zh-TW" sz="2000" dirty="0">
              <a:solidFill>
                <a:srgbClr val="6699FF"/>
              </a:solidFill>
            </a:endParaRPr>
          </a:p>
          <a:p>
            <a:pPr marL="76200" indent="0">
              <a:buNone/>
            </a:pPr>
            <a:r>
              <a:rPr lang="en-US" altLang="zh-TW" sz="2000" dirty="0">
                <a:solidFill>
                  <a:srgbClr val="6699FF"/>
                </a:solidFill>
              </a:rPr>
              <a:t>4.</a:t>
            </a:r>
            <a:r>
              <a:rPr lang="zh-TW" altLang="en-US" sz="2000" dirty="0">
                <a:solidFill>
                  <a:srgbClr val="6699FF"/>
                </a:solidFill>
              </a:rPr>
              <a:t>有顧慮到環境衛生</a:t>
            </a:r>
          </a:p>
        </p:txBody>
      </p:sp>
    </p:spTree>
    <p:extLst>
      <p:ext uri="{BB962C8B-B14F-4D97-AF65-F5344CB8AC3E}">
        <p14:creationId xmlns:p14="http://schemas.microsoft.com/office/powerpoint/2010/main" val="102751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vortex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434340"/>
            <a:ext cx="7050490" cy="504796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新化市場口阿婆雞蛋糕</a:t>
            </a:r>
            <a:endParaRPr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355775" y="1269233"/>
            <a:ext cx="2693660" cy="2314722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63D556D-4A40-4E35-810F-EBCDF897D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538" y="2765557"/>
            <a:ext cx="2263161" cy="2217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1E98D08-8C90-402B-9F36-A7FD001E8730}"/>
              </a:ext>
            </a:extLst>
          </p:cNvPr>
          <p:cNvSpPr txBox="1"/>
          <p:nvPr/>
        </p:nvSpPr>
        <p:spPr>
          <a:xfrm>
            <a:off x="2004075" y="3914052"/>
            <a:ext cx="4444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</a:t>
            </a:r>
            <a:r>
              <a:rPr lang="en-US" altLang="zh-TW" dirty="0" err="1"/>
              <a:t>tainan-eggrollold</a:t>
            </a:r>
            <a:r>
              <a:rPr lang="en-US" altLang="zh-TW" dirty="0"/>
              <a:t>/</a:t>
            </a:r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F87C92D-06FC-43AC-B7E7-F0C44E3C5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043940"/>
            <a:ext cx="3566129" cy="2540015"/>
          </a:xfrm>
        </p:spPr>
        <p:txBody>
          <a:bodyPr/>
          <a:lstStyle/>
          <a:p>
            <a:pPr marL="76200" indent="0">
              <a:buNone/>
            </a:pPr>
            <a:r>
              <a:rPr lang="zh-TW" altLang="en-US" sz="2000" dirty="0">
                <a:solidFill>
                  <a:srgbClr val="7030A0"/>
                </a:solidFill>
              </a:rPr>
              <a:t>地址</a:t>
            </a:r>
            <a:r>
              <a:rPr lang="en-US" altLang="zh-TW" sz="2000" dirty="0">
                <a:solidFill>
                  <a:srgbClr val="7030A0"/>
                </a:solidFill>
              </a:rPr>
              <a:t>:</a:t>
            </a:r>
            <a:r>
              <a:rPr lang="zh-TW" altLang="en-US" sz="2000" dirty="0">
                <a:solidFill>
                  <a:srgbClr val="7030A0"/>
                </a:solidFill>
              </a:rPr>
              <a:t>台南市新化區中正路</a:t>
            </a:r>
            <a:r>
              <a:rPr lang="en-US" altLang="zh-TW" sz="2000" dirty="0">
                <a:solidFill>
                  <a:srgbClr val="7030A0"/>
                </a:solidFill>
              </a:rPr>
              <a:t>371-3</a:t>
            </a:r>
          </a:p>
          <a:p>
            <a:pPr marL="76200" indent="0">
              <a:buNone/>
            </a:pPr>
            <a:r>
              <a:rPr lang="en-US" altLang="zh-TW" sz="2000" dirty="0">
                <a:solidFill>
                  <a:srgbClr val="7030A0"/>
                </a:solidFill>
              </a:rPr>
              <a:t>93</a:t>
            </a:r>
            <a:r>
              <a:rPr lang="zh-TW" altLang="en-US" sz="2000" dirty="0">
                <a:solidFill>
                  <a:srgbClr val="7030A0"/>
                </a:solidFill>
              </a:rPr>
              <a:t>號</a:t>
            </a:r>
            <a:endParaRPr lang="en-US" altLang="zh-TW" sz="2000" dirty="0">
              <a:solidFill>
                <a:srgbClr val="7030A0"/>
              </a:solidFill>
            </a:endParaRPr>
          </a:p>
          <a:p>
            <a:pPr marL="76200" indent="0">
              <a:buNone/>
            </a:pPr>
            <a:r>
              <a:rPr lang="en-US" altLang="zh-TW" sz="2000" dirty="0">
                <a:solidFill>
                  <a:schemeClr val="accent2">
                    <a:lumMod val="75000"/>
                  </a:schemeClr>
                </a:solidFill>
              </a:rPr>
              <a:t>1.</a:t>
            </a:r>
            <a:r>
              <a:rPr lang="zh-TW" altLang="en-US" sz="2000" dirty="0">
                <a:solidFill>
                  <a:schemeClr val="accent2">
                    <a:lumMod val="75000"/>
                  </a:schemeClr>
                </a:solidFill>
              </a:rPr>
              <a:t>煎的香噴噴的金黃色</a:t>
            </a:r>
            <a:endParaRPr lang="en-US" altLang="zh-TW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76200" indent="0">
              <a:buNone/>
            </a:pPr>
            <a:r>
              <a:rPr lang="en-US" altLang="zh-TW" sz="2000" dirty="0">
                <a:solidFill>
                  <a:schemeClr val="accent2">
                    <a:lumMod val="75000"/>
                  </a:schemeClr>
                </a:solidFill>
              </a:rPr>
              <a:t>2.</a:t>
            </a:r>
            <a:r>
              <a:rPr lang="zh-TW" altLang="en-US" sz="2000" dirty="0">
                <a:solidFill>
                  <a:schemeClr val="accent2">
                    <a:lumMod val="75000"/>
                  </a:schemeClr>
                </a:solidFill>
              </a:rPr>
              <a:t>滿滿的紅豆餡料，一撕開就跑出來</a:t>
            </a:r>
            <a:endParaRPr lang="en-US" altLang="zh-TW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76200" indent="0">
              <a:buNone/>
            </a:pPr>
            <a:r>
              <a:rPr lang="en-US" altLang="zh-TW" sz="2000" dirty="0">
                <a:solidFill>
                  <a:schemeClr val="accent2">
                    <a:lumMod val="75000"/>
                  </a:schemeClr>
                </a:solidFill>
              </a:rPr>
              <a:t>3.</a:t>
            </a:r>
            <a:r>
              <a:rPr lang="zh-TW" altLang="en-US" sz="2000" dirty="0">
                <a:solidFill>
                  <a:schemeClr val="accent2">
                    <a:lumMod val="75000"/>
                  </a:schemeClr>
                </a:solidFill>
              </a:rPr>
              <a:t>越嚼越香</a:t>
            </a:r>
            <a:endParaRPr lang="en-US" altLang="zh-TW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76200" indent="0">
              <a:buNone/>
            </a:pP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D48DC9B-F76B-4CCE-A09F-871EECB4FF11}"/>
              </a:ext>
            </a:extLst>
          </p:cNvPr>
          <p:cNvSpPr txBox="1"/>
          <p:nvPr/>
        </p:nvSpPr>
        <p:spPr>
          <a:xfrm>
            <a:off x="7109460" y="838200"/>
            <a:ext cx="19735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備註</a:t>
            </a:r>
            <a:r>
              <a:rPr lang="en-US" altLang="zh-TW" dirty="0"/>
              <a:t>:</a:t>
            </a:r>
            <a:r>
              <a:rPr lang="zh-TW" altLang="en-US" dirty="0"/>
              <a:t>原味：</a:t>
            </a:r>
            <a:r>
              <a:rPr lang="en-US" altLang="zh-TW" dirty="0"/>
              <a:t>6</a:t>
            </a:r>
            <a:r>
              <a:rPr lang="zh-TW" altLang="en-US" dirty="0"/>
              <a:t>個</a:t>
            </a:r>
            <a:r>
              <a:rPr lang="en-US" altLang="zh-TW" dirty="0"/>
              <a:t>20</a:t>
            </a:r>
            <a:r>
              <a:rPr lang="zh-TW" altLang="en-US" dirty="0"/>
              <a:t>元</a:t>
            </a:r>
          </a:p>
          <a:p>
            <a:endParaRPr lang="zh-TW" altLang="en-US" dirty="0"/>
          </a:p>
          <a:p>
            <a:r>
              <a:rPr lang="zh-TW" altLang="en-US" dirty="0"/>
              <a:t>紅豆：</a:t>
            </a:r>
            <a:r>
              <a:rPr lang="en-US" altLang="zh-TW" dirty="0"/>
              <a:t>2</a:t>
            </a:r>
            <a:r>
              <a:rPr lang="zh-TW" altLang="en-US" dirty="0"/>
              <a:t>個</a:t>
            </a:r>
            <a:r>
              <a:rPr lang="en-US" altLang="zh-TW" dirty="0"/>
              <a:t>10</a:t>
            </a:r>
            <a:r>
              <a:rPr lang="zh-TW" altLang="en-US" dirty="0"/>
              <a:t>元；</a:t>
            </a:r>
            <a:r>
              <a:rPr lang="en-US" altLang="zh-TW" dirty="0"/>
              <a:t>5</a:t>
            </a:r>
            <a:r>
              <a:rPr lang="zh-TW" altLang="en-US" dirty="0"/>
              <a:t>個</a:t>
            </a:r>
            <a:r>
              <a:rPr lang="en-US" altLang="zh-TW" dirty="0"/>
              <a:t>20</a:t>
            </a:r>
            <a:r>
              <a:rPr lang="zh-TW" altLang="en-US" dirty="0"/>
              <a:t>元</a:t>
            </a:r>
          </a:p>
          <a:p>
            <a:endParaRPr lang="zh-TW" altLang="en-US" dirty="0"/>
          </a:p>
          <a:p>
            <a:r>
              <a:rPr lang="zh-TW" altLang="en-US" dirty="0"/>
              <a:t>推薦一次買</a:t>
            </a:r>
            <a:r>
              <a:rPr lang="en-US" altLang="zh-TW" dirty="0"/>
              <a:t>40</a:t>
            </a:r>
            <a:r>
              <a:rPr lang="zh-TW" altLang="en-US" dirty="0"/>
              <a:t>元，原味</a:t>
            </a:r>
            <a:r>
              <a:rPr lang="en-US" altLang="zh-TW" dirty="0"/>
              <a:t>20+</a:t>
            </a:r>
            <a:r>
              <a:rPr lang="zh-TW" altLang="en-US" dirty="0"/>
              <a:t>紅豆</a:t>
            </a:r>
            <a:r>
              <a:rPr lang="en-US" altLang="zh-TW" dirty="0"/>
              <a:t>20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240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vortex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219</Words>
  <Application>Microsoft Office PowerPoint</Application>
  <PresentationFormat>如螢幕大小 (16:9)</PresentationFormat>
  <Paragraphs>35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9" baseType="lpstr">
      <vt:lpstr>Satisfy</vt:lpstr>
      <vt:lpstr>Arial</vt:lpstr>
      <vt:lpstr>Bellota Text Light</vt:lpstr>
      <vt:lpstr>Lafew template</vt:lpstr>
      <vt:lpstr>新化美食地圖</vt:lpstr>
      <vt:lpstr>Maps</vt:lpstr>
      <vt:lpstr>小蒜頭鹹酥雞</vt:lpstr>
      <vt:lpstr>吉野村現烤蛋糕</vt:lpstr>
      <vt:lpstr>新化市場口阿婆雞蛋糕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5A88</dc:creator>
  <cp:lastModifiedBy>5A88</cp:lastModifiedBy>
  <cp:revision>15</cp:revision>
  <dcterms:modified xsi:type="dcterms:W3CDTF">2022-03-29T07:50:48Z</dcterms:modified>
</cp:coreProperties>
</file>