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387165-5498-45DD-82CA-77B244A5F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3D048B8-BF40-4892-96C4-D3F05A7C7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E52AF60-16BB-4675-8759-483152DE2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D034E1-AC95-4F17-B8AA-687F961F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A72559-DE33-4A81-AA59-354F67B2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66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6C2B86-1FCB-4019-8C9A-0B9040A81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F8F3152-F89B-41D4-8FBD-83BB5BDC1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6A1106-33AD-47B7-96FA-E57D93D7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945CF1-E884-4FE1-A17B-56D16C06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6C4274-6281-4C4E-944B-AE2C487A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05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F2E1913-ED44-455E-8AB9-0C7B2E372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9CA8679-7B36-45F2-97B3-37E3A57F8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A952BD-DC1F-4BAA-87B2-4F096C83B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AD26A2-53EA-462A-9CDD-7667E940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DECFD0-FE5F-4E0D-8B16-A3419D9C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60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BFFC17-7C2E-47A2-8BC0-61D48C28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0E4AC7-BC43-42C4-A331-FA719A35C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5D7796-394B-4823-955D-0DE637E4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19D34F-6B76-4056-8249-2F520B90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D5B3BC-3104-4066-BE55-E346A684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82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917D04-C435-450C-ABD7-C272D1E2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9A378EA-DBFD-4D8D-A93E-062499488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25C556-D7D8-46C5-A2DE-71DABFFE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6B4E14-F3B0-4DB6-A82B-197A48BA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A23915E-177F-4396-80F9-DAA2460A6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FFAB86-B326-4262-96B6-121A6210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E55757-9081-4064-8167-98B498A6D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85C898B-2D33-474D-B80F-C01D1782B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DA7D5A8-543D-444D-8007-C8BA1409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351EFD7-B7F2-418A-9AC0-252B9827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1968C79-54CB-4758-80C6-F5309DF50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26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B6C18D-3C2A-4828-A202-7AD7659B4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DC6081-0D34-4BFA-B3F5-0B093681D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3E3831D-4C21-47DA-BD8A-7C2819813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C928067-C01B-4DC2-85BC-A3E017A4E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A626694-EAAE-4578-B1A6-61E0D47BE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004466D-C126-4563-9D3F-45F2BB6C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6BF2C53-BF9D-4929-AD68-1A2D8ED9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AB96158-EEE7-4126-ADF1-CB15E09C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496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7B2699-957D-498E-91E5-6DC0ED4E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057C762-0024-411A-9B4D-D176BBD0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11D285D-0136-49A6-8019-01AF1C20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8964AF6-5C67-407B-8F2F-C6DDF670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71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A8AA30E-F171-48EE-8F57-93664DDEE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8C4F1EA-7184-4B10-BCDD-71290AED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4F76089-5AB6-434C-87B6-DFE155BB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96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942C60-2583-49CB-8E02-0205788F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255580-760B-4022-B22E-64B0DA52D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DAF65E6-3A03-4B2D-9753-FE145BB26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620E042-F015-4981-870B-B721A4C4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298194E-F4D2-4249-A902-0F521EB8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1213CFC-8EEF-48B8-B556-99C12F75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63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CD9FEE-54B8-45EE-B354-B9CB5691C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D4A98C1-411C-431E-9C68-ADE4E56FF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84796C8-A405-417F-98EB-56F5440A3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2F6D13-F2E6-46B6-B01F-C8A51CDD0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DD2B9C9-DB13-4829-90FE-DB05C372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9614DC4-90D3-4F01-95F3-E046D256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02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E081383-C080-4F62-95D0-3BF79ECC7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C2C2AD6-9B9C-4699-9659-42EC23C74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6EAEA2-9A4E-45A2-8713-442158C01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387AC-F574-42F6-ABE4-3C5B882DA23E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4A629E-E0A2-4665-A0C8-6AEF021A3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E3852E-FBD3-4302-A587-B3CECB32E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755A-2DEC-49CC-8A8A-083BC3D813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83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8%A8%B1%E9%81%A0" TargetMode="External"/><Relationship Id="rId2" Type="http://schemas.openxmlformats.org/officeDocument/2006/relationships/hyperlink" Target="https://zh.wikipedia.org/wiki/%E5%BC%B5%E5%B7%A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s://zh.wikipedia.org/wiki/%E5%8D%97%E9%9C%BD%E9%9B%B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33AC254-2ACF-4124-B9AA-920FA8AFD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148" y="3611002"/>
            <a:ext cx="9144000" cy="1655762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專題報導</a:t>
            </a:r>
            <a:endParaRPr lang="en-US" altLang="zh-TW" sz="540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r>
              <a:rPr lang="zh-TW" altLang="en-US" sz="5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林彥凱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7BF8282-2639-4D31-92DD-066B27130C2F}"/>
              </a:ext>
            </a:extLst>
          </p:cNvPr>
          <p:cNvSpPr/>
          <p:nvPr/>
        </p:nvSpPr>
        <p:spPr>
          <a:xfrm>
            <a:off x="2791826" y="1669245"/>
            <a:ext cx="572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zh-TW" altLang="en-US" sz="72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highlight>
                  <a:srgbClr val="00FF00"/>
                </a:highlight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我所認識的武安宮</a:t>
            </a:r>
            <a:endParaRPr lang="zh-TW" altLang="en-US" sz="7200" b="1" cap="none" spc="0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highlight>
                <a:srgbClr val="00FF00"/>
              </a:highlight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166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5292C3-BC4D-47DF-A9EC-5296002E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/>
              <a:t>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7E88879-D384-479E-AE6E-FB78A5402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318"/>
            <a:ext cx="12192000" cy="5406702"/>
          </a:xfrm>
        </p:spPr>
      </p:pic>
    </p:spTree>
    <p:extLst>
      <p:ext uri="{BB962C8B-B14F-4D97-AF65-F5344CB8AC3E}">
        <p14:creationId xmlns:p14="http://schemas.microsoft.com/office/powerpoint/2010/main" val="129294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ACB794-237E-4F09-98A9-223ED451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221FD0-84BF-435E-A750-775F3831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zh-TW" altLang="en-US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武安宮</a:t>
            </a:r>
            <a:r>
              <a:rPr lang="zh-TW" alt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，原稱「大使公廟」，</a:t>
            </a:r>
            <a:endParaRPr lang="en-US" altLang="zh-TW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00FF00"/>
              </a:highlight>
              <a:latin typeface="Arial" panose="020B0604020202020204" pitchFamily="34" charset="0"/>
            </a:endParaRPr>
          </a:p>
          <a:p>
            <a:pPr algn="l"/>
            <a:r>
              <a:rPr lang="zh-TW" alt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是主祀大使爺</a:t>
            </a:r>
            <a:r>
              <a:rPr lang="zh-TW" altLang="en-US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  <a:hlinkClick r:id="rId2" tooltip="張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張巡</a:t>
            </a:r>
            <a:r>
              <a:rPr lang="zh-TW" alt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（武安尊王）、</a:t>
            </a:r>
            <a:endParaRPr lang="en-US" altLang="zh-TW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00FF00"/>
              </a:highlight>
              <a:latin typeface="Arial" panose="020B0604020202020204" pitchFamily="34" charset="0"/>
            </a:endParaRPr>
          </a:p>
          <a:p>
            <a:pPr algn="l"/>
            <a:r>
              <a:rPr lang="zh-TW" alt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二使爺</a:t>
            </a:r>
            <a:r>
              <a:rPr lang="zh-TW" altLang="en-US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  <a:hlinkClick r:id="rId3" tooltip="許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許遠</a:t>
            </a:r>
            <a:r>
              <a:rPr lang="zh-TW" alt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（文安尊王）、</a:t>
            </a:r>
            <a:endParaRPr lang="en-US" altLang="zh-TW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00FF00"/>
              </a:highlight>
              <a:latin typeface="Arial" panose="020B0604020202020204" pitchFamily="34" charset="0"/>
            </a:endParaRPr>
          </a:p>
          <a:p>
            <a:pPr algn="l"/>
            <a:r>
              <a:rPr lang="zh-TW" alt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三使爺</a:t>
            </a:r>
            <a:r>
              <a:rPr lang="zh-TW" altLang="en-US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  <a:hlinkClick r:id="rId4" tooltip="南霽雲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南霽雲</a:t>
            </a:r>
            <a:r>
              <a:rPr lang="zh-TW" alt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的廟宇。</a:t>
            </a:r>
            <a:endParaRPr lang="en-US" altLang="zh-TW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00FF00"/>
              </a:highlight>
              <a:latin typeface="Arial" panose="020B0604020202020204" pitchFamily="34" charset="0"/>
            </a:endParaRPr>
          </a:p>
          <a:p>
            <a:pPr algn="l"/>
            <a:r>
              <a:rPr lang="zh-TW" alt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該廟為大目降八保七廟之一</a:t>
            </a:r>
            <a:endParaRPr lang="en-US" altLang="zh-TW" b="0" i="0" baseline="3000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00FF00"/>
              </a:highlight>
              <a:latin typeface="Arial" panose="020B0604020202020204" pitchFamily="34" charset="0"/>
            </a:endParaRPr>
          </a:p>
          <a:p>
            <a:pPr algn="l"/>
            <a:endParaRPr lang="zh-TW" altLang="en-US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00FF00"/>
              </a:highlight>
              <a:latin typeface="Arial" panose="020B0604020202020204" pitchFamily="34" charset="0"/>
            </a:endParaRPr>
          </a:p>
          <a:p>
            <a:pPr algn="l"/>
            <a:r>
              <a:rPr lang="zh-TW" alt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廟前過去曾有大埤，稱作「大使埤」或「月眉埤」 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6E64934-4A57-4C85-8C09-BE62AF8A6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62" y="1459846"/>
            <a:ext cx="3571875" cy="2790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49A0648F-9EF9-4CD4-B114-2ACBE9F3F2C7}"/>
              </a:ext>
            </a:extLst>
          </p:cNvPr>
          <p:cNvSpPr txBox="1"/>
          <p:nvPr/>
        </p:nvSpPr>
        <p:spPr>
          <a:xfrm>
            <a:off x="8812306" y="45083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highlight>
                  <a:srgbClr val="00FF00"/>
                </a:highlight>
              </a:rPr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369513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457D5D-52AD-4F64-B5B8-FABB608C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3059"/>
            <a:ext cx="10515600" cy="1197629"/>
          </a:xfrm>
        </p:spPr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27E946-8B64-4B57-9A0F-099A071E5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ighlight>
                  <a:srgbClr val="00FF00"/>
                </a:highlight>
              </a:rPr>
              <a:t>1.</a:t>
            </a:r>
            <a:r>
              <a:rPr lang="zh-TW" altLang="en-US" dirty="0">
                <a:highlight>
                  <a:srgbClr val="00FF00"/>
                </a:highlight>
              </a:rPr>
              <a:t>主祀大使爺張巡（武安尊王）</a:t>
            </a:r>
          </a:p>
          <a:p>
            <a:r>
              <a:rPr lang="en-US" altLang="zh-TW" dirty="0">
                <a:highlight>
                  <a:srgbClr val="00FF00"/>
                </a:highlight>
              </a:rPr>
              <a:t>2.</a:t>
            </a:r>
            <a:r>
              <a:rPr lang="zh-TW" altLang="en-US" dirty="0">
                <a:highlight>
                  <a:srgbClr val="00FF00"/>
                </a:highlight>
              </a:rPr>
              <a:t>二使爺許遠（文安尊王）</a:t>
            </a:r>
          </a:p>
          <a:p>
            <a:r>
              <a:rPr lang="en-US" altLang="zh-TW" dirty="0">
                <a:highlight>
                  <a:srgbClr val="00FF00"/>
                </a:highlight>
              </a:rPr>
              <a:t>3.</a:t>
            </a:r>
            <a:r>
              <a:rPr lang="zh-TW" altLang="en-US" dirty="0">
                <a:highlight>
                  <a:srgbClr val="00FF00"/>
                </a:highlight>
              </a:rPr>
              <a:t>三使爺南霽</a:t>
            </a:r>
            <a:r>
              <a:rPr lang="zh-TW" altLang="en-US" dirty="0"/>
              <a:t>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31D9C61-5B1A-418B-BD41-6EBF2B9D9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175" y="1521759"/>
            <a:ext cx="3143250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15EFD943-CA0F-4647-A1D4-5EAB68B1CFB8}"/>
              </a:ext>
            </a:extLst>
          </p:cNvPr>
          <p:cNvSpPr txBox="1"/>
          <p:nvPr/>
        </p:nvSpPr>
        <p:spPr>
          <a:xfrm>
            <a:off x="8086165" y="59425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highlight>
                  <a:srgbClr val="00FF00"/>
                </a:highlight>
              </a:rPr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28605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04D312-62CC-45C3-B101-BCBA0E9E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40D13C-F7D5-41B2-BFC1-DD4A7090C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altLang="zh-TW" sz="6000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altLang="zh-TW" sz="5100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CA9DB0D-4DAA-4A4A-A763-17DCEA2748B4}"/>
              </a:ext>
            </a:extLst>
          </p:cNvPr>
          <p:cNvSpPr txBox="1"/>
          <p:nvPr/>
        </p:nvSpPr>
        <p:spPr>
          <a:xfrm>
            <a:off x="1192305" y="1825625"/>
            <a:ext cx="887505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>
                <a:highlight>
                  <a:srgbClr val="00FF00"/>
                </a:highlight>
              </a:rPr>
              <a:t>1.</a:t>
            </a:r>
            <a:r>
              <a:rPr lang="zh-TW" altLang="en-US" sz="2800">
                <a:highlight>
                  <a:srgbClr val="00FF00"/>
                </a:highlight>
              </a:rPr>
              <a:t>新化虎頭山上住有虎神</a:t>
            </a:r>
          </a:p>
          <a:p>
            <a:r>
              <a:rPr lang="en-US" altLang="zh-TW" sz="2800">
                <a:highlight>
                  <a:srgbClr val="00FF00"/>
                </a:highlight>
              </a:rPr>
              <a:t>2.</a:t>
            </a:r>
            <a:r>
              <a:rPr lang="zh-TW" altLang="en-US" sz="2800">
                <a:highlight>
                  <a:srgbClr val="00FF00"/>
                </a:highlight>
              </a:rPr>
              <a:t>武安尊王為了解決百姓困擾，遂與虎神交戰</a:t>
            </a:r>
          </a:p>
          <a:p>
            <a:r>
              <a:rPr lang="en-US" altLang="zh-TW" sz="2800">
                <a:highlight>
                  <a:srgbClr val="00FF00"/>
                </a:highlight>
              </a:rPr>
              <a:t>3.</a:t>
            </a:r>
            <a:r>
              <a:rPr lang="zh-TW" altLang="en-US" sz="2800">
                <a:highlight>
                  <a:srgbClr val="00FF00"/>
                </a:highlight>
              </a:rPr>
              <a:t>向大目降北極殿玄天上帝借法寶「玄天面」</a:t>
            </a:r>
          </a:p>
          <a:p>
            <a:r>
              <a:rPr lang="en-US" altLang="zh-TW" sz="2800">
                <a:highlight>
                  <a:srgbClr val="00FF00"/>
                </a:highlight>
              </a:rPr>
              <a:t>4.</a:t>
            </a:r>
            <a:r>
              <a:rPr lang="zh-TW" altLang="en-US" sz="2800">
                <a:highlight>
                  <a:srgbClr val="00FF00"/>
                </a:highlight>
              </a:rPr>
              <a:t>武安尊王忘了規定，笑了出來，導致面具脫不下來</a:t>
            </a:r>
          </a:p>
          <a:p>
            <a:r>
              <a:rPr lang="en-US" altLang="zh-TW" sz="2800">
                <a:highlight>
                  <a:srgbClr val="00FF00"/>
                </a:highlight>
              </a:rPr>
              <a:t>5.</a:t>
            </a:r>
            <a:r>
              <a:rPr lang="zh-TW" altLang="en-US" sz="2800">
                <a:highlight>
                  <a:srgbClr val="00FF00"/>
                </a:highlight>
              </a:rPr>
              <a:t>武安尊王的樣貌較為兇惡</a:t>
            </a:r>
            <a:endParaRPr lang="zh-TW" altLang="en-US" sz="28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5166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CB3172-C466-4470-8C22-EEBF172A0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宋江陣的由來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2AA3A4-972A-45C2-83D0-9529D794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ighlight>
                  <a:srgbClr val="00FF00"/>
                </a:highlight>
              </a:rPr>
              <a:t>1.</a:t>
            </a:r>
            <a:r>
              <a:rPr lang="zh-TW" altLang="en-US" dirty="0">
                <a:highlight>
                  <a:srgbClr val="00FF00"/>
                </a:highlight>
              </a:rPr>
              <a:t>源自</a:t>
            </a:r>
            <a:r>
              <a:rPr lang="en-US" altLang="zh-TW" dirty="0">
                <a:highlight>
                  <a:srgbClr val="00FF00"/>
                </a:highlight>
              </a:rPr>
              <a:t>《</a:t>
            </a:r>
            <a:r>
              <a:rPr lang="zh-TW" altLang="en-US" dirty="0">
                <a:highlight>
                  <a:srgbClr val="00FF00"/>
                </a:highlight>
              </a:rPr>
              <a:t>水滸傳</a:t>
            </a:r>
            <a:r>
              <a:rPr lang="en-US" altLang="zh-TW" dirty="0">
                <a:highlight>
                  <a:srgbClr val="00FF00"/>
                </a:highlight>
              </a:rPr>
              <a:t>》</a:t>
            </a:r>
            <a:r>
              <a:rPr lang="zh-TW" altLang="en-US" dirty="0">
                <a:highlight>
                  <a:srgbClr val="00FF00"/>
                </a:highlight>
              </a:rPr>
              <a:t>、是少林武學實拳派的一支、來自戚繼光鴛鴦陣</a:t>
            </a:r>
          </a:p>
          <a:p>
            <a:r>
              <a:rPr lang="en-US" altLang="zh-TW" dirty="0">
                <a:highlight>
                  <a:srgbClr val="00FF00"/>
                </a:highlight>
              </a:rPr>
              <a:t>2.</a:t>
            </a:r>
            <a:r>
              <a:rPr lang="zh-TW" altLang="en-US" dirty="0">
                <a:highlight>
                  <a:srgbClr val="00FF00"/>
                </a:highlight>
              </a:rPr>
              <a:t>源自鄭成功的藤牌兵</a:t>
            </a:r>
          </a:p>
          <a:p>
            <a:r>
              <a:rPr lang="en-US" altLang="zh-TW" dirty="0">
                <a:highlight>
                  <a:srgbClr val="00FF00"/>
                </a:highlight>
              </a:rPr>
              <a:t>3.</a:t>
            </a:r>
            <a:r>
              <a:rPr lang="zh-TW" altLang="en-US" dirty="0">
                <a:highlight>
                  <a:srgbClr val="00FF00"/>
                </a:highlight>
              </a:rPr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352304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F7F5A9-ADAF-4249-ACF5-FA7412BB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2047E6-87B7-4774-8BA2-60DF4E9EE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9481"/>
            <a:ext cx="9525000" cy="4267481"/>
          </a:xfrm>
        </p:spPr>
        <p:txBody>
          <a:bodyPr/>
          <a:lstStyle/>
          <a:p>
            <a:pPr lvl="2"/>
            <a:r>
              <a:rPr lang="zh-TW" altLang="en-US" dirty="0">
                <a:highlight>
                  <a:srgbClr val="00FF00"/>
                </a:highlight>
              </a:rPr>
              <a:t>頭旗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雙斧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斬馬 </a:t>
            </a:r>
            <a:r>
              <a:rPr lang="en-US" altLang="zh-TW" dirty="0">
                <a:highlight>
                  <a:srgbClr val="00FF00"/>
                </a:highlight>
              </a:rPr>
              <a:t>; </a:t>
            </a:r>
            <a:r>
              <a:rPr lang="zh-TW" altLang="en-US" dirty="0">
                <a:highlight>
                  <a:srgbClr val="00FF00"/>
                </a:highlight>
              </a:rPr>
              <a:t>大刀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耙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三叉 </a:t>
            </a:r>
            <a:r>
              <a:rPr lang="en-US" altLang="zh-TW" dirty="0">
                <a:highlight>
                  <a:srgbClr val="00FF00"/>
                </a:highlight>
              </a:rPr>
              <a:t>; </a:t>
            </a:r>
            <a:r>
              <a:rPr lang="zh-TW" altLang="en-US" dirty="0">
                <a:highlight>
                  <a:srgbClr val="00FF00"/>
                </a:highlight>
              </a:rPr>
              <a:t>板尖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躂仔（躂刀）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刨仔（割馬腳用） </a:t>
            </a:r>
            <a:r>
              <a:rPr lang="en-US" altLang="zh-TW" dirty="0">
                <a:highlight>
                  <a:srgbClr val="00FF00"/>
                </a:highlight>
              </a:rPr>
              <a:t>; </a:t>
            </a:r>
            <a:r>
              <a:rPr lang="zh-TW" altLang="en-US" dirty="0">
                <a:highlight>
                  <a:srgbClr val="00FF00"/>
                </a:highlight>
              </a:rPr>
              <a:t>官刀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雨傘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短棍（齊眉） </a:t>
            </a:r>
            <a:r>
              <a:rPr lang="en-US" altLang="zh-TW" dirty="0">
                <a:highlight>
                  <a:srgbClr val="00FF00"/>
                </a:highlight>
              </a:rPr>
              <a:t>; </a:t>
            </a:r>
            <a:r>
              <a:rPr lang="zh-TW" altLang="en-US" dirty="0">
                <a:highlight>
                  <a:srgbClr val="00FF00"/>
                </a:highlight>
              </a:rPr>
              <a:t>長槌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鐵尺</a:t>
            </a:r>
            <a:r>
              <a:rPr lang="en-US" altLang="zh-TW" dirty="0">
                <a:highlight>
                  <a:srgbClr val="00FF00"/>
                </a:highlight>
              </a:rPr>
              <a:t>. </a:t>
            </a:r>
            <a:r>
              <a:rPr lang="zh-TW" altLang="en-US" dirty="0">
                <a:highlight>
                  <a:srgbClr val="00FF00"/>
                </a:highlight>
              </a:rPr>
              <a:t>雙鐧</a:t>
            </a:r>
            <a:r>
              <a:rPr lang="en-US" altLang="zh-TW" dirty="0">
                <a:highlight>
                  <a:srgbClr val="00FF00"/>
                </a:highlight>
              </a:rPr>
              <a:t>.</a:t>
            </a:r>
            <a:endParaRPr lang="zh-TW" alt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1371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325</Words>
  <Application>Microsoft Office PowerPoint</Application>
  <PresentationFormat>寬螢幕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微軟正黑體</vt:lpstr>
      <vt:lpstr>微軟正黑體 Light</vt:lpstr>
      <vt:lpstr>Arial</vt:lpstr>
      <vt:lpstr>Calibri</vt:lpstr>
      <vt:lpstr>Office 佈景主題</vt:lpstr>
      <vt:lpstr>PowerPoint 簡報</vt:lpstr>
      <vt:lpstr>地理位置</vt:lpstr>
      <vt:lpstr>武安宮的歷史</vt:lpstr>
      <vt:lpstr>神明</vt:lpstr>
      <vt:lpstr>傳說故事</vt:lpstr>
      <vt:lpstr>宋江陣的由來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15</cp:revision>
  <dcterms:created xsi:type="dcterms:W3CDTF">2023-12-13T03:49:29Z</dcterms:created>
  <dcterms:modified xsi:type="dcterms:W3CDTF">2024-01-10T03:49:41Z</dcterms:modified>
</cp:coreProperties>
</file>