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5C7"/>
    <a:srgbClr val="F8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6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BF0B3D-8326-4CDF-9FE4-09BB2B7C9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270019B-CB16-414C-9415-2B5420BC3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F96E8D-6842-48F3-A55A-32C61F46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574C62-6FD9-4FA1-8817-9D6338BB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9E0950-9D43-4041-90AD-1169D980E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12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24DD29-E4DF-46BE-92CA-65112D89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9825C4E-DD0C-45FF-97F9-B4EED444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FE2DFA-2391-40B7-90D9-693DF9A9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F5625E-C04E-4342-BC63-5E01A592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72E592-5908-43AC-B06F-FA3A6C0A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38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63763AD-E38B-4DD5-B212-960FB7437E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B6A526D-467D-4CE9-A2FD-0889FD513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AAB298-981E-4C78-9B7E-B635B1699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7EAE409-6C7F-4FD4-BF0F-9A7D2C03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7607835-136C-418E-8D17-415D7F22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0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A114E8-1631-4F8A-A006-B4AC7E721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4871D8-87A2-411D-840D-AE3E97989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56433F-AA92-401C-8389-2FDCD34C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F67D2F-6F1D-46EF-A75B-E309ACC9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570D56-1D12-42A9-9310-9FF2DB92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29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F7668C-9888-4758-BA99-F108768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B3A6548-2F54-4866-AD02-FDE8FFF1C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E629A8-F529-4D56-B01B-B730D354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9DFFBA-CDB6-4D2B-8858-BAC5A814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7947DA-9FFA-4FFE-8184-4C3F749A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68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67789D-A9D9-4590-BF2E-521584ED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94A420-ADE7-4B09-833E-ACC93D5E7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E177E5B-0850-4B59-AE62-59DC4AD45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379E015-77A5-4D33-AEFB-15D69A5A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DB1A04-F3AF-4860-B4C0-5188EC1B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A2325F-F33B-4B1A-914F-7DEB4B7C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94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90C587-5147-4939-84CE-D40B2C99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7FFB90-7740-40CC-8311-2D6F74ECD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1C6503-D170-403B-8CCC-75CA542E9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A5AD0A4-BBDC-41F1-B536-F943B10AE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2A65B07-0DF0-4427-A2E1-61DE29612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BDE72C4-D894-4763-B5C8-A2401581E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F989C6-4DCF-4D69-AC5F-EFA403D3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E165C74-2199-47EE-8D53-2A050E28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7FFC5C-9FC6-4164-854A-4BD89036A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7A6E9A9-4452-4CE9-A483-39389AD9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0B5DACF-15D7-433E-A7EF-6EFA000FE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C3BCC26-2D92-426A-B3EA-4F5D65C6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70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7841D45-E9A4-448C-9F06-B728F69E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B7B958B-BE3C-4D12-8977-49D1D54E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A8C15B-E899-449A-B17D-4ACE7DAE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79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A0BB6-86C7-4C1E-9368-24A7F765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207BAB-1865-4972-A886-027AC82C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7FAD0D-B1A8-4C34-979D-547A9BF36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D3201FE-74A4-44B9-A82A-03EF3531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4F69FC1-5182-4565-9879-E75D3BB2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BD096D-9348-4F08-9A75-44B58F25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08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1366D6-F265-4AC6-AE89-2E55B24A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063EA6D-D72D-4043-AC5F-520D2628C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168D59C-A4FF-426C-AB87-51FF046C2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9010EE-5CC9-4E86-9ECD-F8443E4C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52097B-67EB-454A-8D17-42C65AE8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796B30-3F50-4275-958C-2931E31F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54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日落時分在冰島的香草色天空和白雪皚皚的山">
            <a:extLst>
              <a:ext uri="{FF2B5EF4-FFF2-40B4-BE49-F238E27FC236}">
                <a16:creationId xmlns:a16="http://schemas.microsoft.com/office/drawing/2014/main" id="{C060B6CA-9138-48B1-B813-A8CD16EA495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034" y="-2078331"/>
            <a:ext cx="14909879" cy="9952053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2B7940A-BB9B-469A-B947-59FD2793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BAA034-F46E-4FE4-9E5B-ED8A9BF78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83F2A9-BCE3-4EBF-A7F9-E6F8881B8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CBE5-C8D8-4636-81DB-12447D58F20C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A510B3-1E12-43B1-A00F-7A52BE67F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C685FC-6FED-401D-B4B1-669F0AC2C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1CBA-9E8F-426F-9DD0-883174DB04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93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dist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Candara Light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E95AEA36-B11E-443F-9B81-92A9BBA0A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6628"/>
            <a:ext cx="9144000" cy="1655762"/>
          </a:xfrm>
        </p:spPr>
        <p:txBody>
          <a:bodyPr/>
          <a:lstStyle/>
          <a:p>
            <a:r>
              <a:rPr lang="zh-TW" alt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專題報導</a:t>
            </a:r>
            <a:endParaRPr lang="en-US" altLang="zh-TW" b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TW" altLang="en-US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沈暘睎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508B597-56FA-4381-A816-58342FB6F60E}"/>
              </a:ext>
            </a:extLst>
          </p:cNvPr>
          <p:cNvSpPr/>
          <p:nvPr/>
        </p:nvSpPr>
        <p:spPr>
          <a:xfrm>
            <a:off x="2310348" y="1471044"/>
            <a:ext cx="75713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zh-TW" altLang="en-US" sz="7200" b="1" dirty="0">
                <a:ln w="12700">
                  <a:solidFill>
                    <a:srgbClr val="E9A5C7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我所認識的武安宮</a:t>
            </a:r>
            <a:endParaRPr lang="zh-TW" altLang="en-US" sz="7200" b="1" cap="none" spc="0" dirty="0">
              <a:ln w="12700">
                <a:solidFill>
                  <a:srgbClr val="E9A5C7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955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698F33-C2B5-47C6-9878-42C12A77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dirty="0"/>
              <a:t>           武 安 宮 的 地 理 位 置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2EF5ED3-2DA4-4AD4-AC02-764D45BA9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231" y="1690688"/>
            <a:ext cx="889947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4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E474CC-DA0B-424D-A693-9A50563F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dirty="0"/>
              <a:t>                      武安宮的歷史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F991284-77CA-4D9E-B33D-D432BF39B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1.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新化武安宮位在臺灣臺南市新化區</a:t>
            </a:r>
            <a:endParaRPr lang="en-US" altLang="zh-TW" b="0" i="0" dirty="0">
              <a:solidFill>
                <a:srgbClr val="202020"/>
              </a:solidFill>
              <a:effectLst/>
              <a:latin typeface="-apple-system"/>
            </a:endParaRPr>
          </a:p>
          <a:p>
            <a:pPr marL="0" indent="0">
              <a:buNone/>
            </a:pPr>
            <a:br>
              <a:rPr lang="zh-TW" altLang="en-US" dirty="0"/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2.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 原稱「大使公廟」</a:t>
            </a:r>
            <a:endParaRPr lang="en-US" altLang="zh-TW" b="0" i="0" dirty="0">
              <a:solidFill>
                <a:srgbClr val="202020"/>
              </a:solidFill>
              <a:effectLst/>
              <a:latin typeface="-apple-system"/>
            </a:endParaRPr>
          </a:p>
          <a:p>
            <a:pPr marL="0" indent="0">
              <a:buNone/>
            </a:pPr>
            <a:br>
              <a:rPr lang="zh-TW" altLang="en-US" dirty="0"/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3.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為大目降八保七廟之一</a:t>
            </a:r>
            <a:endParaRPr lang="en-US" altLang="zh-TW" b="0" i="0" dirty="0">
              <a:solidFill>
                <a:srgbClr val="202020"/>
              </a:solidFill>
              <a:effectLst/>
              <a:latin typeface="-apple-system"/>
            </a:endParaRPr>
          </a:p>
          <a:p>
            <a:pPr marL="0" indent="0">
              <a:buNone/>
            </a:pPr>
            <a:br>
              <a:rPr lang="zh-TW" altLang="en-US" dirty="0"/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4.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建於清嘉慶年間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B069460-3ED8-4B03-9041-299D879D3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056" y="1863550"/>
            <a:ext cx="4007125" cy="3130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2CEB241A-E46A-4B34-881D-FAEB53B71AD3}"/>
              </a:ext>
            </a:extLst>
          </p:cNvPr>
          <p:cNvSpPr txBox="1"/>
          <p:nvPr/>
        </p:nvSpPr>
        <p:spPr>
          <a:xfrm>
            <a:off x="7627019" y="5488224"/>
            <a:ext cx="7453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照片來源    維基百科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363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D800B2-B7FD-44AD-9BC2-D64171EB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b="0" dirty="0">
                <a:solidFill>
                  <a:srgbClr val="202020"/>
                </a:solidFill>
                <a:latin typeface="-apple-system"/>
              </a:rPr>
              <a:t>                            神明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AB1D07-621F-4FA3-B268-C28C53C23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1.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主祀大使爺張巡（武安尊王）</a:t>
            </a:r>
            <a:endParaRPr lang="en-US" altLang="zh-TW" b="0" i="0" dirty="0">
              <a:solidFill>
                <a:srgbClr val="202020"/>
              </a:solidFill>
              <a:effectLst/>
              <a:latin typeface="-apple-system"/>
            </a:endParaRPr>
          </a:p>
          <a:p>
            <a:pPr marL="0" indent="0">
              <a:buNone/>
            </a:pPr>
            <a:br>
              <a:rPr lang="zh-TW" altLang="en-US" dirty="0"/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2.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二使爺許遠（文安尊王）</a:t>
            </a:r>
            <a:endParaRPr lang="en-US" altLang="zh-TW" b="0" i="0" dirty="0">
              <a:solidFill>
                <a:srgbClr val="202020"/>
              </a:solidFill>
              <a:effectLst/>
              <a:latin typeface="-apple-system"/>
            </a:endParaRPr>
          </a:p>
          <a:p>
            <a:pPr marL="0" indent="0">
              <a:buNone/>
            </a:pPr>
            <a:br>
              <a:rPr lang="zh-TW" altLang="en-US" dirty="0"/>
            </a:b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3.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三使爺南霽雲</a:t>
            </a:r>
            <a:endParaRPr lang="zh-TW" alt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1212395-4434-4CB5-8356-055BCBDE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174" y="859415"/>
            <a:ext cx="3263503" cy="4351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CC49320-98D7-4A4B-895B-E453581925E2}"/>
              </a:ext>
            </a:extLst>
          </p:cNvPr>
          <p:cNvSpPr txBox="1"/>
          <p:nvPr/>
        </p:nvSpPr>
        <p:spPr>
          <a:xfrm>
            <a:off x="7627019" y="5520376"/>
            <a:ext cx="7453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照片來源    維基百科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228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F127FA-7D1D-4A7A-8375-04438CBE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dirty="0"/>
              <a:t>              武安尊王的傳說故事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E792A3-34F2-41EF-A689-7E46332EF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b="0" i="0" dirty="0">
                <a:solidFill>
                  <a:srgbClr val="202020"/>
                </a:solidFill>
                <a:effectLst/>
                <a:latin typeface="-apple-system"/>
              </a:rPr>
              <a:t>1.</a:t>
            </a:r>
            <a:r>
              <a:rPr lang="zh-TW" altLang="en-US" sz="3200" b="0" i="0" dirty="0">
                <a:solidFill>
                  <a:srgbClr val="202020"/>
                </a:solidFill>
                <a:effectLst/>
                <a:latin typeface="-apple-system"/>
              </a:rPr>
              <a:t>新化虎頭山上住有虎神</a:t>
            </a:r>
            <a:br>
              <a:rPr lang="zh-TW" altLang="en-US" sz="3200" dirty="0"/>
            </a:br>
            <a:r>
              <a:rPr lang="en-US" altLang="zh-TW" sz="3200" b="0" i="0" dirty="0">
                <a:solidFill>
                  <a:srgbClr val="202020"/>
                </a:solidFill>
                <a:effectLst/>
                <a:latin typeface="-apple-system"/>
              </a:rPr>
              <a:t>2.</a:t>
            </a:r>
            <a:r>
              <a:rPr lang="zh-TW" altLang="en-US" sz="3200" b="0" i="0" dirty="0">
                <a:solidFill>
                  <a:srgbClr val="202020"/>
                </a:solidFill>
                <a:effectLst/>
                <a:latin typeface="-apple-system"/>
              </a:rPr>
              <a:t>武安尊王為了解決百姓困擾，遂與虎神交戰</a:t>
            </a:r>
            <a:br>
              <a:rPr lang="zh-TW" altLang="en-US" sz="3200" dirty="0"/>
            </a:br>
            <a:r>
              <a:rPr lang="en-US" altLang="zh-TW" sz="3200" b="0" i="0" dirty="0">
                <a:solidFill>
                  <a:srgbClr val="202020"/>
                </a:solidFill>
                <a:effectLst/>
                <a:latin typeface="-apple-system"/>
              </a:rPr>
              <a:t>3.</a:t>
            </a:r>
            <a:r>
              <a:rPr lang="zh-TW" altLang="en-US" sz="3200" b="0" i="0" dirty="0">
                <a:solidFill>
                  <a:srgbClr val="202020"/>
                </a:solidFill>
                <a:effectLst/>
                <a:latin typeface="-apple-system"/>
              </a:rPr>
              <a:t>向大目降北極殿玄天上帝借法寶「玄天面」</a:t>
            </a:r>
            <a:br>
              <a:rPr lang="zh-TW" altLang="en-US" sz="3200" dirty="0"/>
            </a:br>
            <a:r>
              <a:rPr lang="en-US" altLang="zh-TW" sz="3200" b="0" i="0" dirty="0">
                <a:solidFill>
                  <a:srgbClr val="202020"/>
                </a:solidFill>
                <a:effectLst/>
                <a:latin typeface="-apple-system"/>
              </a:rPr>
              <a:t>4.</a:t>
            </a:r>
            <a:r>
              <a:rPr lang="zh-TW" altLang="en-US" sz="3200" b="0" i="0" dirty="0">
                <a:solidFill>
                  <a:srgbClr val="202020"/>
                </a:solidFill>
                <a:effectLst/>
                <a:latin typeface="-apple-system"/>
              </a:rPr>
              <a:t>武安尊王忘了規定，笑了出來，導致面具脫不下來</a:t>
            </a:r>
            <a:br>
              <a:rPr lang="zh-TW" altLang="en-US" sz="3200" dirty="0"/>
            </a:br>
            <a:r>
              <a:rPr lang="en-US" altLang="zh-TW" sz="3200" b="0" i="0" dirty="0">
                <a:solidFill>
                  <a:srgbClr val="202020"/>
                </a:solidFill>
                <a:effectLst/>
                <a:latin typeface="-apple-system"/>
              </a:rPr>
              <a:t>5.</a:t>
            </a:r>
            <a:r>
              <a:rPr lang="zh-TW" altLang="en-US" sz="3200" b="0" i="0" dirty="0">
                <a:solidFill>
                  <a:srgbClr val="202020"/>
                </a:solidFill>
                <a:effectLst/>
                <a:latin typeface="-apple-system"/>
              </a:rPr>
              <a:t>武安尊王的樣貌較為兇惡</a:t>
            </a:r>
            <a:endParaRPr lang="en-US" altLang="zh-TW" sz="3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E30335-2852-4F4E-A8ED-87BBFABC0114}"/>
              </a:ext>
            </a:extLst>
          </p:cNvPr>
          <p:cNvSpPr/>
          <p:nvPr/>
        </p:nvSpPr>
        <p:spPr>
          <a:xfrm>
            <a:off x="6003635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66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7B88D0-FA4F-438B-80A2-2E75EACBC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dirty="0"/>
              <a:t>                   宋江陣的起源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924E396-15AF-4D2D-AEA2-CF4D23FD8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dirty="0">
                <a:solidFill>
                  <a:srgbClr val="202020"/>
                </a:solidFill>
                <a:effectLst/>
                <a:latin typeface="-apple-system"/>
              </a:rPr>
              <a:t>1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源自鄭成功的藤牌兵</a:t>
            </a:r>
            <a:endParaRPr lang="en-US" altLang="zh-TW" b="0" i="0" dirty="0">
              <a:solidFill>
                <a:srgbClr val="202020"/>
              </a:solidFill>
              <a:effectLst/>
              <a:latin typeface="-apple-system"/>
            </a:endParaRPr>
          </a:p>
          <a:p>
            <a:r>
              <a:rPr lang="en-US" altLang="zh-TW" b="0" dirty="0">
                <a:solidFill>
                  <a:srgbClr val="202020"/>
                </a:solidFill>
                <a:effectLst/>
                <a:latin typeface="-apple-system"/>
              </a:rPr>
              <a:t>2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中國福建漳泉地方自衛武力團練及清末臺南府城義民旗</a:t>
            </a:r>
            <a:endParaRPr lang="en-US" altLang="zh-TW" b="0" i="0" dirty="0">
              <a:solidFill>
                <a:srgbClr val="202020"/>
              </a:solidFill>
              <a:effectLst/>
              <a:latin typeface="-apple-system"/>
            </a:endParaRPr>
          </a:p>
          <a:p>
            <a:r>
              <a:rPr lang="en-US" altLang="zh-TW" b="0" dirty="0">
                <a:solidFill>
                  <a:srgbClr val="202020"/>
                </a:solidFill>
                <a:effectLst/>
                <a:latin typeface="-apple-system"/>
              </a:rPr>
              <a:t>3.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源自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《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水滸傳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》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、是少林武學實拳派的一支、來自戚繼光</a:t>
            </a:r>
            <a:endParaRPr lang="en-US" altLang="zh-TW" b="0" i="0" dirty="0">
              <a:solidFill>
                <a:srgbClr val="202020"/>
              </a:solidFill>
              <a:effectLst/>
              <a:latin typeface="-apple-system"/>
            </a:endParaRPr>
          </a:p>
          <a:p>
            <a:endParaRPr lang="en-US" altLang="zh-TW" dirty="0"/>
          </a:p>
          <a:p>
            <a:pPr marL="0" indent="0">
              <a:buNone/>
            </a:pPr>
            <a:br>
              <a:rPr lang="zh-TW" altLang="en-US" dirty="0"/>
            </a:b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493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AB1CAE-1D72-475B-9A7E-B9D17477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zh-TW" altLang="en-US" dirty="0"/>
              <a:t>                    宋江陣的兵器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E02163-1382-4718-A0D3-C4D1AA9DD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頭旗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雙斧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斬馬 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;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大刀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耙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三叉 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;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板尖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躂仔（躂刀）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刨仔（割馬腳用） 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;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官刀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雨傘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短棍（齊眉） 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;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長槌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鐵尺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 </a:t>
            </a:r>
            <a:r>
              <a:rPr lang="zh-TW" altLang="en-US" b="0" i="0" dirty="0">
                <a:solidFill>
                  <a:srgbClr val="202020"/>
                </a:solidFill>
                <a:effectLst/>
                <a:latin typeface="-apple-system"/>
              </a:rPr>
              <a:t>雙鐧</a:t>
            </a:r>
            <a:r>
              <a:rPr lang="en-US" altLang="zh-TW" b="0" i="0" dirty="0">
                <a:solidFill>
                  <a:srgbClr val="202020"/>
                </a:solidFill>
                <a:effectLst/>
                <a:latin typeface="-apple-system"/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075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318</Words>
  <Application>Microsoft Office PowerPoint</Application>
  <PresentationFormat>寬螢幕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-apple-system</vt:lpstr>
      <vt:lpstr>微軟正黑體</vt:lpstr>
      <vt:lpstr>新細明體</vt:lpstr>
      <vt:lpstr>Arial</vt:lpstr>
      <vt:lpstr>Calibri</vt:lpstr>
      <vt:lpstr>Candara Light</vt:lpstr>
      <vt:lpstr>Office 佈景主題</vt:lpstr>
      <vt:lpstr>PowerPoint 簡報</vt:lpstr>
      <vt:lpstr>           武 安 宮 的 地 理 位 置</vt:lpstr>
      <vt:lpstr>                      武安宮的歷史</vt:lpstr>
      <vt:lpstr>                            神明</vt:lpstr>
      <vt:lpstr>              武安尊王的傳說故事</vt:lpstr>
      <vt:lpstr>                   宋江陣的起源</vt:lpstr>
      <vt:lpstr>                    宋江陣的兵器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16</cp:revision>
  <dcterms:created xsi:type="dcterms:W3CDTF">2023-12-13T03:44:59Z</dcterms:created>
  <dcterms:modified xsi:type="dcterms:W3CDTF">2024-01-10T03:50:45Z</dcterms:modified>
</cp:coreProperties>
</file>