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27895D"/>
    <a:srgbClr val="BFD0EB"/>
    <a:srgbClr val="F4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B26EA75-9C32-4616-95DA-92CBC7E385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A23E55B-1E23-4811-B8C3-6A7CA5727E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19B783B-09FC-4FF0-AE68-88AFA9D1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EE3A96-21AE-45CB-ABB7-0BC329834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EEF32FE-A1D3-40D6-AAAC-3118C6076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0417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526824-4519-45D8-B62B-CAD58D1B8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E4610B3-9749-4AF3-BD20-ABAF18B0F4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3492D88-D858-4D2C-B23A-45169D886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A350F6D-3C91-445A-99C8-6F857E7E5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CBCAAA-5208-4D61-86D6-3AFD20234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068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96356DB-7BA1-4B3F-B5EE-6DB9B91004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3F4F691-25C2-42A5-A2CD-9DA693325B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64A0FC-EF89-4811-9EDF-BECB89F0D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8B20012-CFFF-4749-B070-3274B8986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FF19068-B7E1-41E5-8B63-79CB36FDF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602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9B425A-5BF8-47B1-A9CF-6D00282BD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5DFA438-2843-4958-9252-008474554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8B5E85-AADB-48A8-971D-1D13093AD6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4D5E5A-23DB-4E22-B323-D6AE64037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F294C13-8F44-48B3-88F9-F799A8E02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64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6EE115-0FC5-4171-B147-C7E1F8009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0DD4CCF-9D0F-4587-A54C-6E5865CAB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530ABC3-3EB3-4DBC-BD66-3CE745DD9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3614011-DC4D-4A68-8FE7-AA54CCC12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BDB19BE-D175-4B29-AEFC-836840A52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677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10AA14-D235-485E-8DF6-48BB9AC72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9142DB-B51A-4BF4-8088-60D96FB05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D6D44BF5-3AE1-4D3B-8053-0071949B0D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3EB8ACA-082A-4B49-AF46-0C89F919D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D1CF9B9-24C7-40B2-941F-F507CD51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0014A99-01CD-4B21-9954-4498E3291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709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E45ABC-BB7B-4DED-9093-B324175AC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E99BF5F-D103-40D6-BE39-30AB6F5A4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9834306-60A2-4186-8980-3D29B238A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4C985AA-7E4A-4666-B114-A005F36AB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39B3044-E0B9-4DCA-B040-E0A48817F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1BB21619-95F8-463F-BD0C-35DC83052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A66C4D9-4BA8-4565-AC93-DF32B749F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69EECDA-B3B0-442B-9728-02C671DE3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030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F88C6BE-CC58-4FA9-8773-DA519672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BE778B7-DE01-42BD-811D-03DA226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71B7107-10DE-41EE-9A40-FA4033953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0C116AC-5E2D-4654-81F5-D7A80E33D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29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29C24C2-BACE-4BD8-A709-2FC06F339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A661C2B7-AA2D-48E0-B814-9C6636874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2A17CDE-A19A-41A2-81D2-45A78D77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4671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7F7DFE4-73D1-46F2-BEF8-60ED411BD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17ADCF7-9B22-490D-A331-2F787CD8E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B2178C1-6BD1-4286-9DDA-895AF2243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A405A26-4D4E-43B3-9239-38FFE9040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FF2EEA9-5FD4-4D9A-AC2D-7A81188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0B015BF-E6F2-409C-AE25-F403527DD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619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2AE0C5A-4097-4B96-ADF6-B992BD36A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ECAE7E82-9F4A-4F68-8B45-8093745CD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D6A473E-7552-4280-A696-9098E9626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5DB7A16-28D7-4F55-A26C-52004B29B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758A0FB-9B84-41E7-B348-9EAB5AD2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4CA9501-82A9-450D-9BDB-A014D4965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762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1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0616D53D-0FD3-451C-B315-19C9687EF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F09A8CD-D68F-49E2-9E8C-06B6A18AF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D393336-B1B8-4146-A59F-D51C2AD50F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1FCC-1ED8-4CCD-8BA0-71E444FF2216}" type="datetimeFigureOut">
              <a:rPr lang="zh-TW" altLang="en-US" smtClean="0"/>
              <a:t>2024/1/10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9E22B0A-13F6-4B98-A275-FF65146D4D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4BF5F54-03BD-47DC-B78B-C52B3EB2F4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2C880-453D-4DDC-AC7E-B158D1333DC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19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B0F0"/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B0F0"/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B0F0"/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B0F0"/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B0F0"/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B0F0"/>
          </a:solidFill>
          <a:latin typeface="微軟正黑體 Light" panose="020B0304030504040204" pitchFamily="34" charset="-120"/>
          <a:ea typeface="微軟正黑體 Light" panose="020B03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CFE65BA-B0D4-4F82-B2C4-A103262F684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專題報導</a:t>
            </a:r>
            <a:endParaRPr lang="en-US" altLang="zh-TW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zh-TW" altLang="en-US" b="1" dirty="0">
                <a:solidFill>
                  <a:schemeClr val="accent6">
                    <a:lumMod val="75000"/>
                  </a:schemeClr>
                </a:solidFill>
              </a:rPr>
              <a:t>姚 雨彤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07279953-D78E-43CE-B4D9-BD3567157BC1}"/>
              </a:ext>
            </a:extLst>
          </p:cNvPr>
          <p:cNvSpPr/>
          <p:nvPr/>
        </p:nvSpPr>
        <p:spPr>
          <a:xfrm>
            <a:off x="3233681" y="1600200"/>
            <a:ext cx="5724645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zh-TW" alt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我所認識的武安宮</a:t>
            </a:r>
          </a:p>
        </p:txBody>
      </p:sp>
    </p:spTree>
    <p:extLst>
      <p:ext uri="{BB962C8B-B14F-4D97-AF65-F5344CB8AC3E}">
        <p14:creationId xmlns:p14="http://schemas.microsoft.com/office/powerpoint/2010/main" val="1254913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8C351F-9038-424F-8A56-32D2FC4C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武安宮的地理位置</a:t>
            </a:r>
          </a:p>
        </p:txBody>
      </p:sp>
      <p:pic>
        <p:nvPicPr>
          <p:cNvPr id="5" name="內容版面配置區 4">
            <a:extLst>
              <a:ext uri="{FF2B5EF4-FFF2-40B4-BE49-F238E27FC236}">
                <a16:creationId xmlns:a16="http://schemas.microsoft.com/office/drawing/2014/main" id="{32246849-06B1-4A04-8B08-FEC50ADDF7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760736"/>
            <a:ext cx="6581775" cy="3721695"/>
          </a:xfrm>
        </p:spPr>
      </p:pic>
    </p:spTree>
    <p:extLst>
      <p:ext uri="{BB962C8B-B14F-4D97-AF65-F5344CB8AC3E}">
        <p14:creationId xmlns:p14="http://schemas.microsoft.com/office/powerpoint/2010/main" val="2126966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1599AC-7631-46C8-8464-C06971819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武安宮的歷史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3D9A90C-52B2-414E-95C4-706ACD045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新化武安宮位在臺灣臺南市新化區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原稱「大使公廟」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為大目降八保七廟之一</a:t>
            </a:r>
          </a:p>
          <a:p>
            <a:r>
              <a:rPr lang="en-US" altLang="zh-TW" dirty="0"/>
              <a:t>4.</a:t>
            </a:r>
            <a:r>
              <a:rPr lang="zh-TW" altLang="en-US" dirty="0"/>
              <a:t>建於清嘉慶年間</a:t>
            </a: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CD67580-314B-435E-B936-5BD73107DA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4956" y="2185987"/>
            <a:ext cx="3571875" cy="279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A1848381-AE32-4BA1-8775-D27E671FB283}"/>
              </a:ext>
            </a:extLst>
          </p:cNvPr>
          <p:cNvSpPr txBox="1"/>
          <p:nvPr/>
        </p:nvSpPr>
        <p:spPr>
          <a:xfrm>
            <a:off x="7736541" y="502288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3787193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DAD813-0D84-4BC9-A69C-E7670019C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神明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84261A-DAE4-4696-86D3-FE607FCE0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主祀大使爺張巡（武安尊王）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二使爺許遠（文安尊王）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三使爺南霽雲</a:t>
            </a:r>
          </a:p>
          <a:p>
            <a:endParaRPr lang="zh-TW" altLang="en-US" dirty="0"/>
          </a:p>
          <a:p>
            <a:endParaRPr lang="en-US" altLang="zh-TW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70A2DE1-54BF-4FDE-B3A5-96597A80C1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658" y="2120900"/>
            <a:ext cx="3143250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8565FFFF-E423-4514-9FB3-C7081E9AFC1C}"/>
              </a:ext>
            </a:extLst>
          </p:cNvPr>
          <p:cNvSpPr txBox="1"/>
          <p:nvPr/>
        </p:nvSpPr>
        <p:spPr>
          <a:xfrm>
            <a:off x="7500658" y="6287572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dirty="0"/>
              <a:t>照片來源    維基百科</a:t>
            </a:r>
          </a:p>
        </p:txBody>
      </p:sp>
    </p:spTree>
    <p:extLst>
      <p:ext uri="{BB962C8B-B14F-4D97-AF65-F5344CB8AC3E}">
        <p14:creationId xmlns:p14="http://schemas.microsoft.com/office/powerpoint/2010/main" val="2987242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9A4AFC-194B-4549-8E70-C556ABAC7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solidFill>
                  <a:schemeClr val="accent6">
                    <a:lumMod val="75000"/>
                  </a:schemeClr>
                </a:solidFill>
              </a:rPr>
              <a:t>武安尊王的傳說故事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E31DB96-1632-4084-B399-F76ACA32A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9929" y="159254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highlight>
                  <a:srgbClr val="FFFF00"/>
                </a:highlight>
              </a:rPr>
              <a:t>1</a:t>
            </a:r>
            <a:r>
              <a:rPr lang="en-US" altLang="zh-TW" dirty="0">
                <a:highlight>
                  <a:srgbClr val="00FF00"/>
                </a:highlight>
              </a:rPr>
              <a:t>:</a:t>
            </a:r>
            <a:r>
              <a:rPr lang="zh-TW" altLang="en-US" dirty="0"/>
              <a:t>武安尊王向玄天上帝借面具的同時玄天上帝提醒說獲勝後，要過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了「大使碑」才能說笑</a:t>
            </a:r>
            <a:r>
              <a:rPr lang="en-US" altLang="zh-TW" dirty="0"/>
              <a:t>,</a:t>
            </a:r>
            <a:r>
              <a:rPr lang="zh-TW" altLang="en-US" dirty="0"/>
              <a:t>武安尊王打敗虎神之後</a:t>
            </a:r>
            <a:r>
              <a:rPr lang="en-US" altLang="zh-TW" dirty="0"/>
              <a:t>,</a:t>
            </a:r>
            <a:r>
              <a:rPr lang="zh-TW" altLang="en-US" dirty="0"/>
              <a:t>忘了規定</a:t>
            </a:r>
            <a:r>
              <a:rPr lang="en-US" altLang="zh-TW" dirty="0"/>
              <a:t>,</a:t>
            </a:r>
            <a:r>
              <a:rPr lang="zh-TW" altLang="en-US" dirty="0"/>
              <a:t>笑了出來</a:t>
            </a:r>
            <a:r>
              <a:rPr lang="en-US" altLang="zh-TW" dirty="0"/>
              <a:t>,</a:t>
            </a:r>
          </a:p>
          <a:p>
            <a:pPr marL="0" indent="0">
              <a:buNone/>
            </a:pPr>
            <a:r>
              <a:rPr lang="zh-TW" altLang="en-US" dirty="0"/>
              <a:t>導致面具脫不下來。所以武安尊王的面貌較為兇惡。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>
                <a:solidFill>
                  <a:srgbClr val="00B050"/>
                </a:solidFill>
                <a:highlight>
                  <a:srgbClr val="FFFF00"/>
                </a:highlight>
              </a:rPr>
              <a:t>2</a:t>
            </a:r>
            <a:r>
              <a:rPr lang="en-US" altLang="zh-TW" dirty="0">
                <a:solidFill>
                  <a:schemeClr val="accent6">
                    <a:lumMod val="75000"/>
                  </a:schemeClr>
                </a:solidFill>
                <a:highlight>
                  <a:srgbClr val="00FF00"/>
                </a:highlight>
              </a:rPr>
              <a:t>:</a:t>
            </a:r>
            <a:r>
              <a:rPr lang="zh-TW" altLang="en-US" dirty="0"/>
              <a:t>唐朝安史之亂時，奉命守護睢陽城，</a:t>
            </a:r>
            <a:r>
              <a:rPr lang="en-US" altLang="zh-TW" dirty="0"/>
              <a:t>10</a:t>
            </a:r>
            <a:r>
              <a:rPr lang="zh-TW" altLang="en-US" dirty="0"/>
              <a:t>個月的死守得不到兵力援助，最終張巡、許遠、等人殉國，之後朝廷追封，逐漸成為民間信仰的主要神明。</a:t>
            </a:r>
          </a:p>
        </p:txBody>
      </p:sp>
    </p:spTree>
    <p:extLst>
      <p:ext uri="{BB962C8B-B14F-4D97-AF65-F5344CB8AC3E}">
        <p14:creationId xmlns:p14="http://schemas.microsoft.com/office/powerpoint/2010/main" val="438703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98E781-4C56-4CC8-A1D2-4D3ADD5A8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宋江陣的起源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8AD0527-4CAC-4A95-B24E-0CC21A1AE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源自</a:t>
            </a:r>
            <a:r>
              <a:rPr lang="en-US" altLang="zh-TW" dirty="0"/>
              <a:t>《</a:t>
            </a:r>
            <a:r>
              <a:rPr lang="zh-TW" altLang="en-US" dirty="0"/>
              <a:t>水滸傳</a:t>
            </a:r>
            <a:r>
              <a:rPr lang="en-US" altLang="zh-TW" dirty="0"/>
              <a:t>》</a:t>
            </a:r>
            <a:r>
              <a:rPr lang="zh-TW" altLang="en-US" dirty="0"/>
              <a:t>、是少林武學實拳派的一支、來自戚繼光鴛鴦陣</a:t>
            </a:r>
          </a:p>
          <a:p>
            <a:r>
              <a:rPr lang="en-US" altLang="zh-TW" dirty="0"/>
              <a:t>2.</a:t>
            </a:r>
            <a:r>
              <a:rPr lang="zh-TW" altLang="en-US" dirty="0"/>
              <a:t>源自鄭成功的藤牌兵</a:t>
            </a:r>
          </a:p>
          <a:p>
            <a:r>
              <a:rPr lang="en-US" altLang="zh-TW" dirty="0"/>
              <a:t>3.</a:t>
            </a:r>
            <a:r>
              <a:rPr lang="zh-TW" altLang="en-US" dirty="0"/>
              <a:t>中國福建漳泉地方自衛武力團練及清末臺南府城義民旗</a:t>
            </a:r>
          </a:p>
        </p:txBody>
      </p:sp>
    </p:spTree>
    <p:extLst>
      <p:ext uri="{BB962C8B-B14F-4D97-AF65-F5344CB8AC3E}">
        <p14:creationId xmlns:p14="http://schemas.microsoft.com/office/powerpoint/2010/main" val="131696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5FA4440-2BC2-42A5-8F6A-66B134DD6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宋江陣的兵器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552B483-38BC-41F7-A190-F8CD65699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頭旗</a:t>
            </a:r>
            <a:r>
              <a:rPr lang="en-US" altLang="zh-TW" dirty="0"/>
              <a:t>. </a:t>
            </a:r>
            <a:r>
              <a:rPr lang="zh-TW" altLang="en-US" dirty="0"/>
              <a:t>雙斧</a:t>
            </a:r>
            <a:r>
              <a:rPr lang="en-US" altLang="zh-TW" dirty="0"/>
              <a:t>. </a:t>
            </a:r>
            <a:r>
              <a:rPr lang="zh-TW" altLang="en-US" dirty="0"/>
              <a:t>斬馬 </a:t>
            </a:r>
            <a:r>
              <a:rPr lang="en-US" altLang="zh-TW" dirty="0"/>
              <a:t>; </a:t>
            </a:r>
            <a:r>
              <a:rPr lang="zh-TW" altLang="en-US" dirty="0"/>
              <a:t>大刀</a:t>
            </a:r>
            <a:r>
              <a:rPr lang="en-US" altLang="zh-TW" dirty="0"/>
              <a:t>. </a:t>
            </a:r>
            <a:r>
              <a:rPr lang="zh-TW" altLang="en-US" dirty="0"/>
              <a:t>耙</a:t>
            </a:r>
            <a:r>
              <a:rPr lang="en-US" altLang="zh-TW" dirty="0"/>
              <a:t>. </a:t>
            </a:r>
            <a:r>
              <a:rPr lang="zh-TW" altLang="en-US" dirty="0"/>
              <a:t>三叉 </a:t>
            </a:r>
            <a:r>
              <a:rPr lang="en-US" altLang="zh-TW" dirty="0"/>
              <a:t>; </a:t>
            </a:r>
            <a:r>
              <a:rPr lang="zh-TW" altLang="en-US" dirty="0"/>
              <a:t>板尖</a:t>
            </a:r>
            <a:r>
              <a:rPr lang="en-US" altLang="zh-TW" dirty="0"/>
              <a:t>. </a:t>
            </a:r>
            <a:r>
              <a:rPr lang="zh-TW" altLang="en-US" dirty="0"/>
              <a:t>躂仔（躂刀）</a:t>
            </a:r>
            <a:r>
              <a:rPr lang="en-US" altLang="zh-TW" dirty="0"/>
              <a:t>. </a:t>
            </a:r>
            <a:r>
              <a:rPr lang="zh-TW" altLang="en-US" dirty="0"/>
              <a:t>刨仔（割馬腳用） </a:t>
            </a:r>
            <a:r>
              <a:rPr lang="en-US" altLang="zh-TW" dirty="0"/>
              <a:t>; </a:t>
            </a:r>
            <a:r>
              <a:rPr lang="zh-TW" altLang="en-US" dirty="0"/>
              <a:t>官刀</a:t>
            </a:r>
            <a:r>
              <a:rPr lang="en-US" altLang="zh-TW" dirty="0"/>
              <a:t>. </a:t>
            </a:r>
            <a:r>
              <a:rPr lang="zh-TW" altLang="en-US" dirty="0"/>
              <a:t>雨傘</a:t>
            </a:r>
            <a:r>
              <a:rPr lang="en-US" altLang="zh-TW" dirty="0"/>
              <a:t>. </a:t>
            </a:r>
            <a:r>
              <a:rPr lang="zh-TW" altLang="en-US" dirty="0"/>
              <a:t>短棍（齊眉） </a:t>
            </a:r>
            <a:r>
              <a:rPr lang="en-US" altLang="zh-TW" dirty="0"/>
              <a:t>; </a:t>
            </a:r>
            <a:r>
              <a:rPr lang="zh-TW" altLang="en-US" dirty="0"/>
              <a:t>長槌</a:t>
            </a:r>
            <a:r>
              <a:rPr lang="en-US" altLang="zh-TW" dirty="0"/>
              <a:t>. </a:t>
            </a:r>
            <a:r>
              <a:rPr lang="zh-TW" altLang="en-US" dirty="0"/>
              <a:t>鐵尺</a:t>
            </a:r>
            <a:r>
              <a:rPr lang="en-US" altLang="zh-TW" dirty="0"/>
              <a:t>. </a:t>
            </a:r>
            <a:r>
              <a:rPr lang="zh-TW" altLang="en-US" dirty="0"/>
              <a:t>雙鐧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93071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339</Words>
  <Application>Microsoft Office PowerPoint</Application>
  <PresentationFormat>寬螢幕</PresentationFormat>
  <Paragraphs>26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1" baseType="lpstr">
      <vt:lpstr>微軟正黑體 Light</vt:lpstr>
      <vt:lpstr>Arial</vt:lpstr>
      <vt:lpstr>Calibri</vt:lpstr>
      <vt:lpstr>Office 佈景主題</vt:lpstr>
      <vt:lpstr>PowerPoint 簡報</vt:lpstr>
      <vt:lpstr>武安宮的地理位置</vt:lpstr>
      <vt:lpstr>武安宮的歷史</vt:lpstr>
      <vt:lpstr>神明</vt:lpstr>
      <vt:lpstr>武安尊王的傳說故事</vt:lpstr>
      <vt:lpstr>宋江陣的起源</vt:lpstr>
      <vt:lpstr>宋江陣的兵器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Roki</dc:creator>
  <cp:lastModifiedBy>Roki</cp:lastModifiedBy>
  <cp:revision>15</cp:revision>
  <dcterms:created xsi:type="dcterms:W3CDTF">2023-12-13T03:40:51Z</dcterms:created>
  <dcterms:modified xsi:type="dcterms:W3CDTF">2024-01-10T03:50:24Z</dcterms:modified>
</cp:coreProperties>
</file>