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B4CD06-D5C1-4C3D-AD53-91427EBACB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D652AAB-29CF-4AAA-A8F9-7D3BEB334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B3B4903-3401-4E2B-A008-87044FB7F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E2D1-53CA-49DC-B193-710D8AE88C70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7470EE6-C506-4E8A-A7BB-D040A9485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3E0F74F-5BCD-47DB-A2A5-9C05F0762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23CA-DFDE-4D36-B361-A26C6531DB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7723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1D5022-41BB-49E2-B143-9902A23F1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7C265A3-7AF6-483D-B073-D1C379DF4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3D10B8B-BA61-4742-B4DA-B460491E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E2D1-53CA-49DC-B193-710D8AE88C70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AE84218-1585-4752-8C20-3EA01BB4E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F81BCE7-33B2-42FC-AF31-AF9E2BDB4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23CA-DFDE-4D36-B361-A26C6531DB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6875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1654815-0539-4838-82AE-BF348C795A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06A7C9C-E1F4-4676-8E66-49C07B53EF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9375314-D83D-43F4-AB83-5D6B95763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E2D1-53CA-49DC-B193-710D8AE88C70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92011B6-9E87-493B-8A47-4873C748D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DB1D068-8B9F-4F67-A824-30F121FF1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23CA-DFDE-4D36-B361-A26C6531DB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6256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C5BA11-21FF-464D-9D85-B698000F3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E40734D-442E-4CC0-9DF1-66AEE1BFD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482A316-C4A9-42EE-9A32-7D64776B9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E2D1-53CA-49DC-B193-710D8AE88C70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07EE885-DACB-4681-BBB4-29FB4A35C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EAA9E09-51F3-4B47-96DA-4CEAF3C6C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23CA-DFDE-4D36-B361-A26C6531DB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1343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66A839-539A-403A-B7D8-35F0BFB88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1FC9053-199C-4279-BB84-281265C54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DC19468-B290-4CBD-A398-06AEE9AF7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E2D1-53CA-49DC-B193-710D8AE88C70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250AF11-B62D-4954-BCB4-EFAE3B490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F688113-412F-4855-8134-2C68F991D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23CA-DFDE-4D36-B361-A26C6531DB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0819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CEA3FDD-2668-42D5-87E1-6D170A177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AF14F96-7179-4B08-933E-EE2DFA1448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FBAF817-1385-44B1-B482-0257FB03A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CE636E8-D95F-48BD-8FA8-539F10F53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E2D1-53CA-49DC-B193-710D8AE88C70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87143EB-8864-41F7-A7EF-CA1CFCC7A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103A674-6034-4AF4-BA6B-2A461DB22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23CA-DFDE-4D36-B361-A26C6531DB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8327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486922-DB57-47DE-8C46-FC684BD79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F72ECC0-754F-4807-AC99-05B3E86AD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27F809E-69F5-460D-9CAE-8FD3B77AF3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31ADE72-7D60-441D-9CBD-DA1DE2426B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62B902D-18C9-4C14-931D-3EE0EC29F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9C7C5E24-6667-401B-82E8-D1B233977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E2D1-53CA-49DC-B193-710D8AE88C70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65E0847-E064-4CF8-8580-EF6119004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FE9AFC3-3826-422F-9A8D-2A020AFF3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23CA-DFDE-4D36-B361-A26C6531DB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4055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3F3091-1FF8-4238-A19E-0F3773C4B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97A5EA3-43B8-4B10-82A1-0B9DA98B4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E2D1-53CA-49DC-B193-710D8AE88C70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9E3E0F1-4214-44AC-A6E7-4886A1630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74A12E6-2328-4420-8D12-15D82183B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23CA-DFDE-4D36-B361-A26C6531DB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3233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94C2949B-02C5-4780-A182-1C62AB075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E2D1-53CA-49DC-B193-710D8AE88C70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CE7DD80-1699-4EB1-8F4F-1B46BF8AB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A8359F0-13FF-469A-8E37-9C638570E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23CA-DFDE-4D36-B361-A26C6531DB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0020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5BAACB-4707-42B8-8A4E-381AB4414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998BB0D-2F68-45AD-B47C-8DEDF4215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D05B5E4-969D-4A74-A42E-E7752AFEB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4585033-575F-4581-BE5E-0FAFB5B27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E2D1-53CA-49DC-B193-710D8AE88C70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E3843DE-81D8-4C42-8960-8B5953972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E3A4B05-F636-4B44-B930-4134B5363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23CA-DFDE-4D36-B361-A26C6531DB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452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CE8FAB-D1C5-4DD5-AA13-C1DF4C57B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89FB1DA-85EF-4E31-B2FC-F5DB4BC72E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A2CD5E0-B85F-45DF-9524-115255678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1E8E48B-4FB8-4B86-A64B-8466C44D5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E2D1-53CA-49DC-B193-710D8AE88C70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BCECFFC-ED5E-4EAC-AEFC-D4A00D913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C279B33-8D80-4FA8-A990-6AD85DFBE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23CA-DFDE-4D36-B361-A26C6531DB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3421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78250">
              <a:schemeClr val="accent6">
                <a:lumMod val="60000"/>
                <a:lumOff val="40000"/>
              </a:schemeClr>
            </a:gs>
            <a:gs pos="0">
              <a:schemeClr val="accent6">
                <a:lumMod val="75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36ADACD-5FCD-431A-AC53-CBD04841B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9A8784E-6CFC-4CFC-A9FB-C58B3361F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3"/>
            <a:r>
              <a:rPr lang="zh-TW" altLang="en-US" dirty="0"/>
              <a:t>按一下以編輯母片文字樣式</a:t>
            </a:r>
          </a:p>
          <a:p>
            <a:pPr lvl="4"/>
            <a:r>
              <a:rPr lang="zh-TW" altLang="en-US" dirty="0"/>
              <a:t>第二層</a:t>
            </a:r>
          </a:p>
          <a:p>
            <a:pPr lvl="5"/>
            <a:r>
              <a:rPr lang="zh-TW" altLang="en-US" dirty="0"/>
              <a:t>第三層</a:t>
            </a:r>
          </a:p>
          <a:p>
            <a:pPr lvl="6"/>
            <a:r>
              <a:rPr lang="zh-TW" altLang="en-US" dirty="0"/>
              <a:t>第四層</a:t>
            </a:r>
          </a:p>
          <a:p>
            <a:pPr lvl="7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1956C4-AED7-4FC1-B9D0-321C3AAAD1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CE2D1-53CA-49DC-B193-710D8AE88C70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828A937-DDAA-4D23-9240-1706A265F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0B0942D-3A49-4AD6-8B58-C0FA1EBEA5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E23CA-DFDE-4D36-B361-A26C6531DB7E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 descr="一顆褐色雞蛋與大量白色雞蛋">
            <a:extLst>
              <a:ext uri="{FF2B5EF4-FFF2-40B4-BE49-F238E27FC236}">
                <a16:creationId xmlns:a16="http://schemas.microsoft.com/office/drawing/2014/main" id="{38176A4A-A958-4FBB-A13B-A01CBB37F81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083979" y="5438775"/>
            <a:ext cx="216042" cy="161926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324646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4">
            <a:extLst>
              <a:ext uri="{FF2B5EF4-FFF2-40B4-BE49-F238E27FC236}">
                <a16:creationId xmlns:a16="http://schemas.microsoft.com/office/drawing/2014/main" id="{DD5AE7B3-1BA3-40B8-A6A1-37D1D144DA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6094" y="3844085"/>
            <a:ext cx="9144000" cy="1655762"/>
          </a:xfrm>
        </p:spPr>
        <p:txBody>
          <a:bodyPr/>
          <a:lstStyle/>
          <a:p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專題報導</a:t>
            </a:r>
            <a:endParaRPr lang="en-US" altLang="zh-TW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林     亮    岑</a:t>
            </a:r>
            <a:endParaRPr lang="en-US" altLang="zh-TW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B65DD1A-FAF2-490D-A5CE-B035078A716D}"/>
              </a:ext>
            </a:extLst>
          </p:cNvPr>
          <p:cNvSpPr/>
          <p:nvPr/>
        </p:nvSpPr>
        <p:spPr>
          <a:xfrm>
            <a:off x="3233684" y="1891553"/>
            <a:ext cx="5724645" cy="199911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/>
            </a:prstTxWarp>
            <a:spAutoFit/>
          </a:bodyPr>
          <a:lstStyle/>
          <a:p>
            <a:pPr algn="ctr"/>
            <a:r>
              <a:rPr lang="zh-TW" altLang="en-US" sz="96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細明體" panose="02020509000000000000" pitchFamily="49" charset="-120"/>
                <a:ea typeface="細明體" panose="02020509000000000000" pitchFamily="49" charset="-120"/>
              </a:rPr>
              <a:t>我所認識的武安宮</a:t>
            </a:r>
          </a:p>
        </p:txBody>
      </p:sp>
    </p:spTree>
    <p:extLst>
      <p:ext uri="{BB962C8B-B14F-4D97-AF65-F5344CB8AC3E}">
        <p14:creationId xmlns:p14="http://schemas.microsoft.com/office/powerpoint/2010/main" val="806193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C17CF1-1194-417A-B53F-FFDB10BCE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                          </a:t>
            </a:r>
            <a:r>
              <a:rPr lang="zh-TW" altLang="en-US" dirty="0"/>
              <a:t>地理位置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B1D838E-EE48-4709-984A-417A7CD4A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                                  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90F6571-2184-4F65-B10E-8ECF8983FD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129" y="1690688"/>
            <a:ext cx="8901953" cy="50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312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983146-EC44-4201-83DD-D22DC90B7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                   武安宮的歷史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A3FA456-752A-467D-9DEB-96F0696CA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dirty="0"/>
              <a:t>新化武安宮位在臺灣臺南市新化區</a:t>
            </a:r>
          </a:p>
          <a:p>
            <a:pPr marL="0" indent="0">
              <a:buNone/>
            </a:pPr>
            <a:r>
              <a:rPr lang="en-US" altLang="zh-TW" dirty="0"/>
              <a:t>2.</a:t>
            </a:r>
            <a:r>
              <a:rPr lang="zh-TW" altLang="en-US" dirty="0"/>
              <a:t>原稱「大使公廟」</a:t>
            </a:r>
          </a:p>
          <a:p>
            <a:pPr marL="0" indent="0">
              <a:buNone/>
            </a:pPr>
            <a:r>
              <a:rPr lang="en-US" altLang="zh-TW" dirty="0"/>
              <a:t>3.</a:t>
            </a:r>
            <a:r>
              <a:rPr lang="zh-TW" altLang="en-US" dirty="0"/>
              <a:t>為大目降八保七廟之一</a:t>
            </a:r>
          </a:p>
          <a:p>
            <a:pPr marL="0" indent="0">
              <a:buNone/>
            </a:pPr>
            <a:r>
              <a:rPr lang="en-US" altLang="zh-TW" dirty="0"/>
              <a:t>4.</a:t>
            </a:r>
            <a:r>
              <a:rPr lang="zh-TW" altLang="en-US" dirty="0"/>
              <a:t>建於清嘉慶年間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060B8A07-96F6-4508-A3DA-72BE7CC4E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085" y="2750763"/>
            <a:ext cx="3571875" cy="2790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16FC1AEC-8A9A-4CF2-9BB3-0F7E1F6AF767}"/>
              </a:ext>
            </a:extLst>
          </p:cNvPr>
          <p:cNvSpPr txBox="1"/>
          <p:nvPr/>
        </p:nvSpPr>
        <p:spPr>
          <a:xfrm>
            <a:off x="6745941" y="2313963"/>
            <a:ext cx="61766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照片來源    維基百科</a:t>
            </a:r>
          </a:p>
        </p:txBody>
      </p:sp>
    </p:spTree>
    <p:extLst>
      <p:ext uri="{BB962C8B-B14F-4D97-AF65-F5344CB8AC3E}">
        <p14:creationId xmlns:p14="http://schemas.microsoft.com/office/powerpoint/2010/main" val="3487734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042C97-C68A-446A-8839-131B4EA43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                     </a:t>
            </a:r>
            <a:r>
              <a:rPr lang="zh-TW" altLang="en-US" dirty="0"/>
              <a:t>         </a:t>
            </a:r>
            <a:r>
              <a:rPr lang="en-US" altLang="zh-TW" dirty="0"/>
              <a:t>  </a:t>
            </a:r>
            <a:r>
              <a:rPr lang="zh-TW" altLang="en-US" dirty="0"/>
              <a:t>神明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61EDB2C-4E5F-482C-89A5-F5CAB1A0C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主祀大使爺張巡（武安尊王）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二使爺許遠（文安尊王）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三使爺南霽雲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F1C76E95-6819-4320-8AA8-7C464E65C1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880" y="1825625"/>
            <a:ext cx="3143250" cy="419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99215795-0260-4791-8FFC-8B1D8FBC761B}"/>
              </a:ext>
            </a:extLst>
          </p:cNvPr>
          <p:cNvSpPr txBox="1"/>
          <p:nvPr/>
        </p:nvSpPr>
        <p:spPr>
          <a:xfrm>
            <a:off x="7140389" y="1401525"/>
            <a:ext cx="61766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照片來源    維基百科</a:t>
            </a:r>
          </a:p>
        </p:txBody>
      </p:sp>
    </p:spTree>
    <p:extLst>
      <p:ext uri="{BB962C8B-B14F-4D97-AF65-F5344CB8AC3E}">
        <p14:creationId xmlns:p14="http://schemas.microsoft.com/office/powerpoint/2010/main" val="187554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93BF9A1-E5DD-4E92-8DCC-F039F7DC0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                      傳說故事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B5D4D54-C0AD-4001-AB82-F861AD504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altLang="zh-TW" dirty="0">
                <a:ln w="12700">
                  <a:solidFill>
                    <a:schemeClr val="accent6">
                      <a:lumMod val="50000"/>
                    </a:schemeClr>
                  </a:solidFill>
                </a:ln>
                <a:latin typeface="新細明體-ExtB" panose="02020500000000000000" pitchFamily="18" charset="-120"/>
                <a:ea typeface="新細明體-ExtB" panose="02020500000000000000" pitchFamily="18" charset="-120"/>
              </a:rPr>
              <a:t>1.</a:t>
            </a:r>
            <a:r>
              <a:rPr lang="zh-TW" altLang="en-US" dirty="0">
                <a:ln w="12700">
                  <a:solidFill>
                    <a:schemeClr val="accent6">
                      <a:lumMod val="50000"/>
                    </a:schemeClr>
                  </a:solidFill>
                </a:ln>
                <a:latin typeface="新細明體-ExtB" panose="02020500000000000000" pitchFamily="18" charset="-120"/>
                <a:ea typeface="新細明體-ExtB" panose="02020500000000000000" pitchFamily="18" charset="-120"/>
              </a:rPr>
              <a:t>新化虎頭山上住有虎神</a:t>
            </a:r>
          </a:p>
          <a:p>
            <a:pPr algn="ctr"/>
            <a:r>
              <a:rPr lang="en-US" altLang="zh-TW" dirty="0">
                <a:ln w="12700">
                  <a:solidFill>
                    <a:schemeClr val="accent6">
                      <a:lumMod val="50000"/>
                    </a:schemeClr>
                  </a:solidFill>
                </a:ln>
                <a:latin typeface="新細明體-ExtB" panose="02020500000000000000" pitchFamily="18" charset="-120"/>
                <a:ea typeface="新細明體-ExtB" panose="02020500000000000000" pitchFamily="18" charset="-120"/>
              </a:rPr>
              <a:t>2.</a:t>
            </a:r>
            <a:r>
              <a:rPr lang="zh-TW" altLang="en-US" dirty="0">
                <a:ln w="12700">
                  <a:solidFill>
                    <a:schemeClr val="accent6">
                      <a:lumMod val="50000"/>
                    </a:schemeClr>
                  </a:solidFill>
                </a:ln>
                <a:latin typeface="新細明體-ExtB" panose="02020500000000000000" pitchFamily="18" charset="-120"/>
                <a:ea typeface="新細明體-ExtB" panose="02020500000000000000" pitchFamily="18" charset="-120"/>
              </a:rPr>
              <a:t>武安尊王為了解決百姓困擾，遂與虎神交戰</a:t>
            </a:r>
          </a:p>
          <a:p>
            <a:pPr algn="ctr"/>
            <a:r>
              <a:rPr lang="en-US" altLang="zh-TW" dirty="0">
                <a:ln w="12700">
                  <a:solidFill>
                    <a:schemeClr val="accent6">
                      <a:lumMod val="50000"/>
                    </a:schemeClr>
                  </a:solidFill>
                </a:ln>
                <a:latin typeface="新細明體-ExtB" panose="02020500000000000000" pitchFamily="18" charset="-120"/>
                <a:ea typeface="新細明體-ExtB" panose="02020500000000000000" pitchFamily="18" charset="-120"/>
              </a:rPr>
              <a:t>3.</a:t>
            </a:r>
            <a:r>
              <a:rPr lang="zh-TW" altLang="en-US" dirty="0">
                <a:ln w="12700">
                  <a:solidFill>
                    <a:schemeClr val="accent6">
                      <a:lumMod val="50000"/>
                    </a:schemeClr>
                  </a:solidFill>
                </a:ln>
                <a:latin typeface="新細明體-ExtB" panose="02020500000000000000" pitchFamily="18" charset="-120"/>
                <a:ea typeface="新細明體-ExtB" panose="02020500000000000000" pitchFamily="18" charset="-120"/>
              </a:rPr>
              <a:t>向大目降北極殿玄天上帝借法寶「玄天面」</a:t>
            </a:r>
          </a:p>
          <a:p>
            <a:pPr algn="ctr"/>
            <a:r>
              <a:rPr lang="en-US" altLang="zh-TW" dirty="0">
                <a:ln w="12700">
                  <a:solidFill>
                    <a:schemeClr val="accent6">
                      <a:lumMod val="50000"/>
                    </a:schemeClr>
                  </a:solidFill>
                </a:ln>
                <a:latin typeface="新細明體-ExtB" panose="02020500000000000000" pitchFamily="18" charset="-120"/>
                <a:ea typeface="新細明體-ExtB" panose="02020500000000000000" pitchFamily="18" charset="-120"/>
              </a:rPr>
              <a:t>4.</a:t>
            </a:r>
            <a:r>
              <a:rPr lang="zh-TW" altLang="en-US" dirty="0">
                <a:ln w="12700">
                  <a:solidFill>
                    <a:schemeClr val="accent6">
                      <a:lumMod val="50000"/>
                    </a:schemeClr>
                  </a:solidFill>
                </a:ln>
                <a:latin typeface="新細明體-ExtB" panose="02020500000000000000" pitchFamily="18" charset="-120"/>
                <a:ea typeface="新細明體-ExtB" panose="02020500000000000000" pitchFamily="18" charset="-120"/>
              </a:rPr>
              <a:t>武安尊王忘了規定，笑了出來，導致面具脫不下來</a:t>
            </a:r>
          </a:p>
          <a:p>
            <a:pPr algn="ctr"/>
            <a:r>
              <a:rPr lang="en-US" altLang="zh-TW" dirty="0">
                <a:ln w="12700">
                  <a:solidFill>
                    <a:schemeClr val="accent6">
                      <a:lumMod val="50000"/>
                    </a:schemeClr>
                  </a:solidFill>
                </a:ln>
                <a:latin typeface="新細明體-ExtB" panose="02020500000000000000" pitchFamily="18" charset="-120"/>
                <a:ea typeface="新細明體-ExtB" panose="02020500000000000000" pitchFamily="18" charset="-120"/>
              </a:rPr>
              <a:t>5.</a:t>
            </a:r>
            <a:r>
              <a:rPr lang="zh-TW" altLang="en-US" dirty="0">
                <a:ln w="12700">
                  <a:solidFill>
                    <a:schemeClr val="accent6">
                      <a:lumMod val="50000"/>
                    </a:schemeClr>
                  </a:solidFill>
                </a:ln>
                <a:latin typeface="新細明體-ExtB" panose="02020500000000000000" pitchFamily="18" charset="-120"/>
                <a:ea typeface="新細明體-ExtB" panose="02020500000000000000" pitchFamily="18" charset="-120"/>
              </a:rPr>
              <a:t>武安尊王的樣貌較為兇惡</a:t>
            </a:r>
            <a:endParaRPr lang="en-US" altLang="zh-TW" dirty="0">
              <a:ln w="12700">
                <a:solidFill>
                  <a:schemeClr val="accent6">
                    <a:lumMod val="50000"/>
                  </a:schemeClr>
                </a:solidFill>
              </a:ln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5776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787CCA-DFC9-4CF7-B72C-43415C54F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                 宋江陣的起源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E17457B-41D6-43FD-A6E0-B8F3297EE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dirty="0"/>
              <a:t>源自</a:t>
            </a:r>
            <a:r>
              <a:rPr lang="en-US" altLang="zh-TW" dirty="0"/>
              <a:t>《</a:t>
            </a:r>
            <a:r>
              <a:rPr lang="zh-TW" altLang="en-US" dirty="0"/>
              <a:t>水滸傳</a:t>
            </a:r>
            <a:r>
              <a:rPr lang="en-US" altLang="zh-TW" dirty="0"/>
              <a:t>》</a:t>
            </a:r>
            <a:r>
              <a:rPr lang="zh-TW" altLang="en-US" dirty="0"/>
              <a:t>、是少林武學實拳派的一支、來自戚繼光鴛鴦陣</a:t>
            </a:r>
          </a:p>
          <a:p>
            <a:pPr marL="0" indent="0">
              <a:buNone/>
            </a:pPr>
            <a:r>
              <a:rPr lang="en-US" altLang="zh-TW" dirty="0"/>
              <a:t>2.</a:t>
            </a:r>
            <a:r>
              <a:rPr lang="zh-TW" altLang="en-US" dirty="0"/>
              <a:t>源自鄭成功的藤牌兵</a:t>
            </a:r>
          </a:p>
          <a:p>
            <a:pPr marL="0" indent="0">
              <a:buNone/>
            </a:pPr>
            <a:r>
              <a:rPr lang="en-US" altLang="zh-TW" dirty="0"/>
              <a:t>3.</a:t>
            </a:r>
            <a:r>
              <a:rPr lang="zh-TW" altLang="en-US" dirty="0"/>
              <a:t>中國福建漳泉地方自衛武力團練及清末臺南府城義民旗</a:t>
            </a:r>
          </a:p>
        </p:txBody>
      </p:sp>
    </p:spTree>
    <p:extLst>
      <p:ext uri="{BB962C8B-B14F-4D97-AF65-F5344CB8AC3E}">
        <p14:creationId xmlns:p14="http://schemas.microsoft.com/office/powerpoint/2010/main" val="2211002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2B1A04-4E75-4A2C-9214-CE192BC58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                 宋江陣的兵器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4A0C789-4716-46DA-B36E-7B65C7526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頭旗</a:t>
            </a:r>
            <a:r>
              <a:rPr lang="en-US" altLang="zh-TW" dirty="0"/>
              <a:t>. </a:t>
            </a:r>
            <a:r>
              <a:rPr lang="zh-TW" altLang="en-US" dirty="0"/>
              <a:t>雙斧</a:t>
            </a:r>
            <a:r>
              <a:rPr lang="en-US" altLang="zh-TW" dirty="0"/>
              <a:t>. </a:t>
            </a:r>
            <a:r>
              <a:rPr lang="zh-TW" altLang="en-US" dirty="0"/>
              <a:t>斬馬 </a:t>
            </a:r>
            <a:r>
              <a:rPr lang="en-US" altLang="zh-TW" dirty="0"/>
              <a:t>; </a:t>
            </a:r>
            <a:r>
              <a:rPr lang="zh-TW" altLang="en-US" dirty="0"/>
              <a:t>大刀</a:t>
            </a:r>
            <a:r>
              <a:rPr lang="en-US" altLang="zh-TW" dirty="0"/>
              <a:t>. </a:t>
            </a:r>
            <a:r>
              <a:rPr lang="zh-TW" altLang="en-US" dirty="0"/>
              <a:t>耙</a:t>
            </a:r>
            <a:r>
              <a:rPr lang="en-US" altLang="zh-TW" dirty="0"/>
              <a:t>. </a:t>
            </a:r>
            <a:r>
              <a:rPr lang="zh-TW" altLang="en-US" dirty="0"/>
              <a:t>三叉 </a:t>
            </a:r>
            <a:r>
              <a:rPr lang="en-US" altLang="zh-TW" dirty="0"/>
              <a:t>; </a:t>
            </a:r>
            <a:r>
              <a:rPr lang="zh-TW" altLang="en-US" dirty="0"/>
              <a:t>板尖</a:t>
            </a:r>
            <a:r>
              <a:rPr lang="en-US" altLang="zh-TW" dirty="0"/>
              <a:t>. </a:t>
            </a:r>
            <a:r>
              <a:rPr lang="zh-TW" altLang="en-US" dirty="0"/>
              <a:t>躂仔（躂刀）</a:t>
            </a:r>
            <a:r>
              <a:rPr lang="en-US" altLang="zh-TW" dirty="0"/>
              <a:t>. </a:t>
            </a:r>
            <a:r>
              <a:rPr lang="zh-TW" altLang="en-US" dirty="0"/>
              <a:t>刨仔（割馬腳用） </a:t>
            </a:r>
            <a:r>
              <a:rPr lang="en-US" altLang="zh-TW" dirty="0"/>
              <a:t>; </a:t>
            </a:r>
            <a:r>
              <a:rPr lang="zh-TW" altLang="en-US" dirty="0"/>
              <a:t>官刀</a:t>
            </a:r>
            <a:r>
              <a:rPr lang="en-US" altLang="zh-TW" dirty="0"/>
              <a:t>. </a:t>
            </a:r>
            <a:r>
              <a:rPr lang="zh-TW" altLang="en-US" dirty="0"/>
              <a:t>雨傘</a:t>
            </a:r>
            <a:r>
              <a:rPr lang="en-US" altLang="zh-TW" dirty="0"/>
              <a:t>. </a:t>
            </a:r>
            <a:r>
              <a:rPr lang="zh-TW" altLang="en-US" dirty="0"/>
              <a:t>短棍（齊眉） </a:t>
            </a:r>
            <a:r>
              <a:rPr lang="en-US" altLang="zh-TW" dirty="0"/>
              <a:t>; </a:t>
            </a:r>
            <a:r>
              <a:rPr lang="zh-TW" altLang="en-US" dirty="0"/>
              <a:t>長槌</a:t>
            </a:r>
            <a:r>
              <a:rPr lang="en-US" altLang="zh-TW" dirty="0"/>
              <a:t>. </a:t>
            </a:r>
            <a:r>
              <a:rPr lang="zh-TW" altLang="en-US" dirty="0"/>
              <a:t>鐵尺</a:t>
            </a:r>
            <a:r>
              <a:rPr lang="en-US" altLang="zh-TW" dirty="0"/>
              <a:t>. </a:t>
            </a:r>
            <a:r>
              <a:rPr lang="zh-TW" altLang="en-US" dirty="0"/>
              <a:t>雙鐧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09320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暖調藍色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299</Words>
  <Application>Microsoft Office PowerPoint</Application>
  <PresentationFormat>寬螢幕</PresentationFormat>
  <Paragraphs>28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細明體</vt:lpstr>
      <vt:lpstr>微軟正黑體</vt:lpstr>
      <vt:lpstr>新細明體-ExtB</vt:lpstr>
      <vt:lpstr>Arial</vt:lpstr>
      <vt:lpstr>Calibri</vt:lpstr>
      <vt:lpstr>Office 佈景主題</vt:lpstr>
      <vt:lpstr>PowerPoint 簡報</vt:lpstr>
      <vt:lpstr>                          地理位置</vt:lpstr>
      <vt:lpstr>                          武安宮的歷史</vt:lpstr>
      <vt:lpstr>                                神明</vt:lpstr>
      <vt:lpstr>                             傳說故事</vt:lpstr>
      <vt:lpstr>                        宋江陣的起源</vt:lpstr>
      <vt:lpstr>                        宋江陣的兵器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16</cp:revision>
  <dcterms:created xsi:type="dcterms:W3CDTF">2023-12-13T03:33:32Z</dcterms:created>
  <dcterms:modified xsi:type="dcterms:W3CDTF">2024-01-10T03:50:21Z</dcterms:modified>
</cp:coreProperties>
</file>