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78" r:id="rId3"/>
    <p:sldId id="261" r:id="rId4"/>
    <p:sldId id="279" r:id="rId5"/>
    <p:sldId id="280" r:id="rId6"/>
  </p:sldIdLst>
  <p:sldSz cx="12188825" cy="6858000"/>
  <p:notesSz cx="6858000" cy="9144000"/>
  <p:custDataLst>
    <p:tags r:id="rId9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68" d="100"/>
          <a:sy n="68" d="100"/>
        </p:scale>
        <p:origin x="616" y="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11FCB3-78BC-4C0F-B106-8B08749C745B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2022/3/30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en-US" altLang="zh-TW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190FB85D-FE10-43F3-B64E-9566D03313F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/>
              <a:t>編輯</a:t>
            </a:r>
            <a:r>
              <a:rPr lang="zh-TW" altLang="en-US" dirty="0"/>
              <a:t>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FC3821A9-1C31-4760-BDBC-9A0BA471B1B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>
                <a:latin typeface="Mingliu" panose="02020509000000000000" pitchFamily="49" charset="-120"/>
                <a:ea typeface="Mingliu" panose="02020509000000000000" pitchFamily="49" charset="-120"/>
              </a:rPr>
              <a:t>注意：若要取代圖片，請直接選取該圖片並將它刪除。接著使用 [插入圖片] 圖示將它取代成您的圖片！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C3821A9-1C31-4760-BDBC-9A0BA471B1B7}" type="slidenum">
              <a:rPr 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1</a:t>
            </a:fld>
            <a:endParaRPr lang="en-US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0022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91926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13084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44400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Mingliu" panose="02020509000000000000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821A9-1C31-4760-BDBC-9A0BA471B1B7}" type="slidenum">
              <a:rPr lang="en-US" altLang="zh-TW" smtClean="0"/>
              <a:pPr/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96484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66A891-2AF2-411E-AE4F-731FCD3CA170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D70A9E4-487B-47FB-9136-8D66922A45AC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F8C5216-F814-422A-8DE7-055FA5948E7F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13" name="頁尾預留位置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2" name="日期預留位置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4E7345-34D4-4A01-8DA3-A15C1B29657F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14" name="投影片編號預留位置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C12785-3F27-4559-955D-2D20BE8AEB59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 hasCustomPrompt="1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/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0160582-565A-4D01-901A-698F5A3E90CB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7" name="矩形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2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9" name="矩形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3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lvl1pPr>
          </a:lstStyle>
          <a:p>
            <a:pPr rtl="0"/>
            <a:r>
              <a:rPr lang="zh-tw" altLang="zh-TW" dirty="0"/>
              <a:t>按一下圖示以新增</a:t>
            </a:r>
            <a:br>
              <a:rPr lang="en-US" altLang="zh-TW" dirty="0"/>
            </a:br>
            <a:r>
              <a:rPr lang="zh-tw" altLang="zh-TW" dirty="0"/>
              <a:t>圖片</a:t>
            </a:r>
          </a:p>
          <a:p>
            <a:pPr rtl="0"/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62F8F8-28F1-41FD-A44E-8D881180134C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替代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  <p:sp>
        <p:nvSpPr>
          <p:cNvPr id="11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 rtl="0">
              <a:buNone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zh-TW" dirty="0"/>
          </a:p>
        </p:txBody>
      </p:sp>
      <p:sp>
        <p:nvSpPr>
          <p:cNvPr id="12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 rtl="0">
              <a:buNone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zh-TW" dirty="0"/>
          </a:p>
        </p:txBody>
      </p:sp>
      <p:sp>
        <p:nvSpPr>
          <p:cNvPr id="13" name="圖片預留位置 10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69078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45720" marR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935F84-04B1-48F7-AFC1-9326B87E122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A553C1-3DA2-4D56-98FF-1F0F01FF307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圖片的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4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cxnSp>
        <p:nvCxnSpPr>
          <p:cNvPr id="8" name="直線接點​​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05C49-BA51-4097-9079-193BC8D4D477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1D2FC5-2D97-4799-989B-7C357E69FFE8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C3AB68-BBBE-41A7-BDC3-75E63C770DB5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1138EB4-67AA-466F-A488-92FA6EEC159E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5ACEEB7-7423-42F6-BBD1-F7BC82CC5E54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cxnSp>
        <p:nvCxnSpPr>
          <p:cNvPr id="8" name="直線接點​​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直線接點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C168F51F-3692-4665-BE78-1B5FB9A16ED2}" type="datetime1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F25A965E-3C11-4F28-82DC-E30D63FAC43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17/06/relationships/model3d" Target="../media/model3d2.glb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11" Type="http://schemas.microsoft.com/office/2017/06/relationships/model3d" Target="../media/model3d3.glb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17/06/relationships/model3d" Target="../media/model3d1.glb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1125860" y="4365104"/>
            <a:ext cx="9144002" cy="947736"/>
          </a:xfr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zh-TW" altLang="en-US" dirty="0">
                <a:highlight>
                  <a:srgbClr val="FFFF00"/>
                </a:highlight>
                <a:latin typeface="Oz焦糖下午茶" panose="02000600000000000000" pitchFamily="2" charset="-120"/>
                <a:ea typeface="Oz焦糖下午茶" panose="02000600000000000000" pitchFamily="2" charset="-120"/>
                <a:sym typeface="Arial" panose="020B0604020202020204" pitchFamily="34" charset="0"/>
              </a:rPr>
              <a:t>新化美食地圖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ea typeface="Mingliu" panose="02020509000000000000" pitchFamily="49" charset="-120"/>
                <a:sym typeface="Arial" panose="020B0604020202020204" pitchFamily="34" charset="0"/>
              </a:rPr>
              <a:t>副標題</a:t>
            </a:r>
          </a:p>
        </p:txBody>
      </p:sp>
      <p:pic>
        <p:nvPicPr>
          <p:cNvPr id="7" name="圖片預留位置 6" descr="裝滿蘋果的籃子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圖片預留位置 7" descr="放在桌上一疊盤子和叉子旁肉桂棒與蘋果的近照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圖片預留位置 8" descr="盛在盤中的一塊蘋果派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心形 9">
            <a:extLst>
              <a:ext uri="{FF2B5EF4-FFF2-40B4-BE49-F238E27FC236}">
                <a16:creationId xmlns:a16="http://schemas.microsoft.com/office/drawing/2014/main" id="{D721AA6D-BE80-4093-A154-35380A6A7320}"/>
              </a:ext>
            </a:extLst>
          </p:cNvPr>
          <p:cNvSpPr/>
          <p:nvPr/>
        </p:nvSpPr>
        <p:spPr>
          <a:xfrm>
            <a:off x="7030327" y="4509120"/>
            <a:ext cx="432048" cy="43204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DDD325D-20D1-47BB-807C-B0F134873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92" y="259301"/>
            <a:ext cx="10862204" cy="6360665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模型 2" descr="Thumbs Up Emoji">
                <a:extLst>
                  <a:ext uri="{FF2B5EF4-FFF2-40B4-BE49-F238E27FC236}">
                    <a16:creationId xmlns:a16="http://schemas.microsoft.com/office/drawing/2014/main" id="{2216D221-394A-43B7-9587-922CEFB14F9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06297918"/>
                  </p:ext>
                </p:extLst>
              </p:nvPr>
            </p:nvGraphicFramePr>
            <p:xfrm>
              <a:off x="5235221" y="4092167"/>
              <a:ext cx="1032605" cy="108216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032605" cy="1082167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824025" dy="-17929067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4641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模型 2" descr="Thumbs Up Emoji">
                <a:extLst>
                  <a:ext uri="{FF2B5EF4-FFF2-40B4-BE49-F238E27FC236}">
                    <a16:creationId xmlns:a16="http://schemas.microsoft.com/office/drawing/2014/main" id="{2216D221-394A-43B7-9587-922CEFB14F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5221" y="4092167"/>
                <a:ext cx="1032605" cy="1082167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圖片 8">
            <a:extLst>
              <a:ext uri="{FF2B5EF4-FFF2-40B4-BE49-F238E27FC236}">
                <a16:creationId xmlns:a16="http://schemas.microsoft.com/office/drawing/2014/main" id="{9A2C383C-980D-4648-80AF-71B71A70E2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5779" y="3954888"/>
            <a:ext cx="2389096" cy="75404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F4C6C09-B05D-4167-9617-6802614AA4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4329" y="1908465"/>
            <a:ext cx="2389095" cy="815037"/>
          </a:xfrm>
          <a:prstGeom prst="rect">
            <a:avLst/>
          </a:prstGeom>
        </p:spPr>
      </p:pic>
      <p:sp>
        <p:nvSpPr>
          <p:cNvPr id="12" name="橢圓 11">
            <a:extLst>
              <a:ext uri="{FF2B5EF4-FFF2-40B4-BE49-F238E27FC236}">
                <a16:creationId xmlns:a16="http://schemas.microsoft.com/office/drawing/2014/main" id="{92BC102E-EBE0-465E-9C56-5CD8A717BB00}"/>
              </a:ext>
            </a:extLst>
          </p:cNvPr>
          <p:cNvSpPr/>
          <p:nvPr/>
        </p:nvSpPr>
        <p:spPr>
          <a:xfrm>
            <a:off x="5014292" y="2492896"/>
            <a:ext cx="504056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3" name="3D 模型 12" descr="Rainbow heart">
                <a:extLst>
                  <a:ext uri="{FF2B5EF4-FFF2-40B4-BE49-F238E27FC236}">
                    <a16:creationId xmlns:a16="http://schemas.microsoft.com/office/drawing/2014/main" id="{16A259E6-BC31-4CFE-A8DB-4FF5D00221C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28881481"/>
                  </p:ext>
                </p:extLst>
              </p:nvPr>
            </p:nvGraphicFramePr>
            <p:xfrm rot="10422098">
              <a:off x="6699121" y="2425031"/>
              <a:ext cx="1052949" cy="933580"/>
            </p:xfrm>
            <a:graphic>
              <a:graphicData uri="http://schemas.microsoft.com/office/drawing/2017/model3d">
                <am3d:model3d r:embed="rId8">
                  <am3d:spPr>
                    <a:xfrm rot="10422098">
                      <a:off x="0" y="0"/>
                      <a:ext cx="1052949" cy="933580"/>
                    </a:xfrm>
                    <a:prstGeom prst="rect">
                      <a:avLst/>
                    </a:prstGeom>
                  </am3d:spPr>
                  <am3d:camera>
                    <am3d:pos x="0" y="0" z="6644562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55022928" d="1000000"/>
                    <am3d:preTrans dx="0" dy="-16175479" dz="1"/>
                    <am3d:scale>
                      <am3d:sx n="1000000" d="1000000"/>
                      <am3d:sy n="1000000" d="1000000"/>
                      <am3d:sz n="1000000" d="1000000"/>
                    </am3d:scale>
                    <am3d:rot ax="664785" ay="1149221" az="-10579418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144482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3" name="3D 模型 12" descr="Rainbow heart">
                <a:extLst>
                  <a:ext uri="{FF2B5EF4-FFF2-40B4-BE49-F238E27FC236}">
                    <a16:creationId xmlns:a16="http://schemas.microsoft.com/office/drawing/2014/main" id="{16A259E6-BC31-4CFE-A8DB-4FF5D00221C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10422098">
                <a:off x="6699121" y="2425031"/>
                <a:ext cx="1052949" cy="93358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橢圓 13">
            <a:extLst>
              <a:ext uri="{FF2B5EF4-FFF2-40B4-BE49-F238E27FC236}">
                <a16:creationId xmlns:a16="http://schemas.microsoft.com/office/drawing/2014/main" id="{60A667C0-99BD-4429-9D8D-48AA9F66FA45}"/>
              </a:ext>
            </a:extLst>
          </p:cNvPr>
          <p:cNvSpPr/>
          <p:nvPr/>
        </p:nvSpPr>
        <p:spPr>
          <a:xfrm>
            <a:off x="4222204" y="2672916"/>
            <a:ext cx="504056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1ED1C427-06AB-4551-9C02-20E5AFF69A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9318" y="3108848"/>
            <a:ext cx="2268252" cy="661573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6" name="3D 模型 15" descr="Star Struck Emoji">
                <a:extLst>
                  <a:ext uri="{FF2B5EF4-FFF2-40B4-BE49-F238E27FC236}">
                    <a16:creationId xmlns:a16="http://schemas.microsoft.com/office/drawing/2014/main" id="{CA88501E-A908-40F5-A7E6-915DB05B53E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05903219"/>
                  </p:ext>
                </p:extLst>
              </p:nvPr>
            </p:nvGraphicFramePr>
            <p:xfrm>
              <a:off x="2501850" y="2016138"/>
              <a:ext cx="1262873" cy="1262873"/>
            </p:xfrm>
            <a:graphic>
              <a:graphicData uri="http://schemas.microsoft.com/office/drawing/2017/model3d">
                <am3d:model3d r:embed="rId11">
                  <am3d:spPr>
                    <a:xfrm>
                      <a:off x="0" y="0"/>
                      <a:ext cx="1262873" cy="1262873"/>
                    </a:xfrm>
                    <a:prstGeom prst="rect">
                      <a:avLst/>
                    </a:prstGeom>
                  </am3d:spPr>
                  <am3d:camera>
                    <am3d:pos x="0" y="0" z="8052648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3610" d="1000000"/>
                    <am3d:preTrans dx="1" dy="-17693233" dz="-355396"/>
                    <am3d:scale>
                      <am3d:sx n="1000000" d="1000000"/>
                      <am3d:sy n="1000000" d="1000000"/>
                      <am3d:sz n="1000000" d="1000000"/>
                    </am3d:scale>
                    <am3d:rot ax="623963" ay="226136" az="41500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217442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6" name="3D 模型 15" descr="Star Struck Emoji">
                <a:extLst>
                  <a:ext uri="{FF2B5EF4-FFF2-40B4-BE49-F238E27FC236}">
                    <a16:creationId xmlns:a16="http://schemas.microsoft.com/office/drawing/2014/main" id="{CA88501E-A908-40F5-A7E6-915DB05B53E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01850" y="2016138"/>
                <a:ext cx="1262873" cy="1262873"/>
              </a:xfrm>
              <a:prstGeom prst="rect">
                <a:avLst/>
              </a:prstGeom>
            </p:spPr>
          </p:pic>
        </mc:Fallback>
      </mc:AlternateContent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FFB00345-CA78-4D4B-AF54-4CBD8995CF9B}"/>
              </a:ext>
            </a:extLst>
          </p:cNvPr>
          <p:cNvCxnSpPr>
            <a:endCxn id="14" idx="3"/>
          </p:cNvCxnSpPr>
          <p:nvPr/>
        </p:nvCxnSpPr>
        <p:spPr>
          <a:xfrm flipV="1">
            <a:off x="4059763" y="2980229"/>
            <a:ext cx="236258" cy="3170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2C14824B-5EF1-4A62-824B-3304F682F91F}"/>
              </a:ext>
            </a:extLst>
          </p:cNvPr>
          <p:cNvCxnSpPr/>
          <p:nvPr/>
        </p:nvCxnSpPr>
        <p:spPr>
          <a:xfrm flipH="1" flipV="1">
            <a:off x="5777637" y="3639661"/>
            <a:ext cx="316775" cy="4829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230EC900-7A04-4C99-82B6-FF60AA179EDB}"/>
              </a:ext>
            </a:extLst>
          </p:cNvPr>
          <p:cNvCxnSpPr/>
          <p:nvPr/>
        </p:nvCxnSpPr>
        <p:spPr>
          <a:xfrm flipH="1">
            <a:off x="5626360" y="2492896"/>
            <a:ext cx="612068" cy="2306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50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43224" y="0"/>
            <a:ext cx="7740354" cy="1526431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solidFill>
                  <a:schemeClr val="accent5">
                    <a:lumMod val="40000"/>
                    <a:lumOff val="60000"/>
                  </a:schemeClr>
                </a:solidFill>
                <a:sym typeface="Arial" panose="020B0604020202020204" pitchFamily="34" charset="0"/>
              </a:rPr>
              <a:t>悟饕池上飯包</a:t>
            </a:r>
            <a:r>
              <a:rPr lang="en-US" altLang="zh-TW" sz="4800" dirty="0">
                <a:solidFill>
                  <a:schemeClr val="accent5">
                    <a:lumMod val="40000"/>
                    <a:lumOff val="60000"/>
                  </a:schemeClr>
                </a:solidFill>
                <a:sym typeface="Arial" panose="020B0604020202020204" pitchFamily="34" charset="0"/>
              </a:rPr>
              <a:t>(</a:t>
            </a:r>
            <a:r>
              <a:rPr lang="zh-TW" altLang="en-US" sz="4800" dirty="0">
                <a:solidFill>
                  <a:schemeClr val="accent5">
                    <a:lumMod val="40000"/>
                    <a:lumOff val="60000"/>
                  </a:schemeClr>
                </a:solidFill>
                <a:sym typeface="Arial" panose="020B0604020202020204" pitchFamily="34" charset="0"/>
              </a:rPr>
              <a:t>台南新化店</a:t>
            </a:r>
            <a:r>
              <a:rPr lang="en-US" altLang="zh-TW" sz="4800" dirty="0">
                <a:solidFill>
                  <a:schemeClr val="accent5">
                    <a:lumMod val="40000"/>
                    <a:lumOff val="60000"/>
                  </a:schemeClr>
                </a:solidFill>
                <a:sym typeface="Arial" panose="020B0604020202020204" pitchFamily="34" charset="0"/>
              </a:rPr>
              <a:t>)</a:t>
            </a:r>
            <a:endParaRPr lang="zh-TW" altLang="en-US" sz="4800" dirty="0">
              <a:solidFill>
                <a:schemeClr val="accent5">
                  <a:lumMod val="40000"/>
                  <a:lumOff val="60000"/>
                </a:schemeClr>
              </a:solidFill>
              <a:sym typeface="Arial" panose="020B0604020202020204" pitchFamily="34" charset="0"/>
            </a:endParaRPr>
          </a:p>
        </p:txBody>
      </p:sp>
      <p:pic>
        <p:nvPicPr>
          <p:cNvPr id="5" name="圖片預留位置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244338" y="234306"/>
            <a:ext cx="1800982" cy="2132998"/>
          </a:xfrm>
        </p:spPr>
      </p:pic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ea typeface="Mingliu" panose="02020509000000000000" pitchFamily="49" charset="-120"/>
                <a:sym typeface="Arial" panose="020B0604020202020204" pitchFamily="34" charset="0"/>
              </a:rPr>
              <a:t>地址</a:t>
            </a:r>
            <a:r>
              <a:rPr lang="en-US" altLang="zh-TW" sz="3600" dirty="0">
                <a:solidFill>
                  <a:schemeClr val="accent5">
                    <a:lumMod val="60000"/>
                    <a:lumOff val="40000"/>
                  </a:schemeClr>
                </a:solidFill>
                <a:sym typeface="Arial" panose="020B0604020202020204" pitchFamily="34" charset="0"/>
              </a:rPr>
              <a:t>:712</a:t>
            </a:r>
            <a:r>
              <a:rPr lang="zh-TW" alt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sym typeface="Arial" panose="020B0604020202020204" pitchFamily="34" charset="0"/>
              </a:rPr>
              <a:t>台南市新化區忠孝路</a:t>
            </a:r>
            <a:r>
              <a:rPr lang="en-US" altLang="zh-TW" sz="3600" dirty="0">
                <a:solidFill>
                  <a:schemeClr val="accent5">
                    <a:lumMod val="60000"/>
                    <a:lumOff val="40000"/>
                  </a:schemeClr>
                </a:solidFill>
                <a:sym typeface="Arial" panose="020B0604020202020204" pitchFamily="34" charset="0"/>
              </a:rPr>
              <a:t>68</a:t>
            </a:r>
            <a:r>
              <a:rPr lang="zh-TW" alt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sym typeface="Arial" panose="020B0604020202020204" pitchFamily="34" charset="0"/>
              </a:rPr>
              <a:t>號</a:t>
            </a:r>
            <a:endParaRPr lang="en-US" altLang="zh-TW" sz="3600" dirty="0">
              <a:solidFill>
                <a:schemeClr val="accent5">
                  <a:lumMod val="60000"/>
                  <a:lumOff val="40000"/>
                </a:schemeClr>
              </a:solidFill>
              <a:sym typeface="Arial" panose="020B0604020202020204" pitchFamily="34" charset="0"/>
            </a:endParaRPr>
          </a:p>
          <a:p>
            <a:pPr rtl="0"/>
            <a:r>
              <a:rPr lang="zh-TW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sym typeface="Arial" panose="020B0604020202020204" pitchFamily="34" charset="0"/>
              </a:rPr>
              <a:t>特色</a:t>
            </a:r>
            <a:r>
              <a:rPr lang="en-US" altLang="zh-TW" sz="3600" dirty="0">
                <a:solidFill>
                  <a:schemeClr val="accent4">
                    <a:lumMod val="60000"/>
                    <a:lumOff val="40000"/>
                  </a:schemeClr>
                </a:solidFill>
                <a:sym typeface="Arial" panose="020B0604020202020204" pitchFamily="34" charset="0"/>
              </a:rPr>
              <a:t>:</a:t>
            </a:r>
            <a:r>
              <a:rPr lang="zh-TW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a typeface="Mingliu" panose="02020509000000000000" pitchFamily="49" charset="-120"/>
                <a:sym typeface="Arial" panose="020B0604020202020204" pitchFamily="34" charset="0"/>
              </a:rPr>
              <a:t>吃起來的感覺</a:t>
            </a:r>
            <a:r>
              <a:rPr lang="en-US" altLang="zh-TW" sz="3600" dirty="0">
                <a:solidFill>
                  <a:schemeClr val="accent4">
                    <a:lumMod val="60000"/>
                    <a:lumOff val="40000"/>
                  </a:schemeClr>
                </a:solidFill>
                <a:sym typeface="Arial" panose="020B0604020202020204" pitchFamily="34" charset="0"/>
              </a:rPr>
              <a:t>:</a:t>
            </a:r>
            <a:r>
              <a:rPr lang="zh-TW" alt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sym typeface="Arial" panose="020B0604020202020204" pitchFamily="34" charset="0"/>
              </a:rPr>
              <a:t>飯很軟，肉炸得很脆</a:t>
            </a:r>
            <a:endParaRPr lang="en-US" altLang="zh-TW" sz="3600" dirty="0">
              <a:solidFill>
                <a:schemeClr val="accent4">
                  <a:lumMod val="60000"/>
                  <a:lumOff val="40000"/>
                </a:schemeClr>
              </a:solidFill>
              <a:sym typeface="Arial" panose="020B0604020202020204" pitchFamily="34" charset="0"/>
            </a:endParaRPr>
          </a:p>
          <a:p>
            <a:r>
              <a:rPr lang="zh-TW" altLang="en-US" sz="3600" dirty="0">
                <a:solidFill>
                  <a:srgbClr val="00B050"/>
                </a:solidFill>
                <a:sym typeface="Arial" panose="020B0604020202020204" pitchFamily="34" charset="0"/>
              </a:rPr>
              <a:t>照片來源</a:t>
            </a:r>
            <a:r>
              <a:rPr lang="en-US" altLang="zh-TW" sz="1400" dirty="0">
                <a:solidFill>
                  <a:srgbClr val="00B050"/>
                </a:solidFill>
                <a:sym typeface="Arial" panose="020B0604020202020204" pitchFamily="34" charset="0"/>
              </a:rPr>
              <a:t>https://www.google.com/search?q=%E6%82%9F%E9%A5%95%E6%96%B0%E5%8C%96%E5%BA%97&amp;source=lmns&amp;bih=610&amp;biw=1280&amp;hl=zh-TW&amp;sa=X&amp;ved=2ahUKEwj5harB87f2AhUOVJQKHXHUDMoQ_AUoAHoECAEQAA</a:t>
            </a:r>
            <a:endParaRPr lang="zh-TW" altLang="en-US" sz="1400" dirty="0">
              <a:solidFill>
                <a:srgbClr val="00B050"/>
              </a:solidFill>
              <a:sym typeface="Arial" panose="020B0604020202020204" pitchFamily="34" charset="0"/>
            </a:endParaRPr>
          </a:p>
        </p:txBody>
      </p:sp>
      <p:pic>
        <p:nvPicPr>
          <p:cNvPr id="6" name="圖片預留位置 4">
            <a:extLst>
              <a:ext uri="{FF2B5EF4-FFF2-40B4-BE49-F238E27FC236}">
                <a16:creationId xmlns:a16="http://schemas.microsoft.com/office/drawing/2014/main" id="{D4806D51-3327-4A73-8B1A-C16AFF9E57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80000">
            <a:off x="151463" y="2570090"/>
            <a:ext cx="1812592" cy="201105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pic>
        <p:nvPicPr>
          <p:cNvPr id="7" name="圖片預留位置 4">
            <a:extLst>
              <a:ext uri="{FF2B5EF4-FFF2-40B4-BE49-F238E27FC236}">
                <a16:creationId xmlns:a16="http://schemas.microsoft.com/office/drawing/2014/main" id="{E60532E5-F859-45AC-BDF3-ACA4371FD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80000">
            <a:off x="200267" y="4690633"/>
            <a:ext cx="1816876" cy="1954957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134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14092" y="139017"/>
            <a:ext cx="7740354" cy="1627327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solidFill>
                  <a:schemeClr val="accent4">
                    <a:lumMod val="60000"/>
                    <a:lumOff val="40000"/>
                  </a:schemeClr>
                </a:solidFill>
                <a:sym typeface="Arial" panose="020B0604020202020204" pitchFamily="34" charset="0"/>
              </a:rPr>
              <a:t>新化煎粿攤</a:t>
            </a:r>
            <a:r>
              <a:rPr lang="en-US" altLang="zh-TW" sz="6600" dirty="0">
                <a:solidFill>
                  <a:schemeClr val="accent4">
                    <a:lumMod val="60000"/>
                    <a:lumOff val="40000"/>
                  </a:schemeClr>
                </a:solidFill>
                <a:sym typeface="Arial" panose="020B0604020202020204" pitchFamily="34" charset="0"/>
              </a:rPr>
              <a:t>!</a:t>
            </a:r>
            <a:endParaRPr lang="zh-TW" altLang="en-US" sz="6600" dirty="0">
              <a:solidFill>
                <a:schemeClr val="accent4">
                  <a:lumMod val="60000"/>
                  <a:lumOff val="40000"/>
                </a:schemeClr>
              </a:solidFill>
              <a:sym typeface="Arial" panose="020B0604020202020204" pitchFamily="34" charset="0"/>
            </a:endParaRPr>
          </a:p>
        </p:txBody>
      </p:sp>
      <p:pic>
        <p:nvPicPr>
          <p:cNvPr id="5" name="圖片預留位置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9" y="323307"/>
            <a:ext cx="2437079" cy="1625511"/>
          </a:xfrm>
        </p:spPr>
      </p:pic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2710036" y="1772816"/>
            <a:ext cx="7670802" cy="4529137"/>
          </a:xfrm>
        </p:spPr>
        <p:txBody>
          <a:bodyPr rtlCol="0">
            <a:normAutofit/>
          </a:bodyPr>
          <a:lstStyle/>
          <a:p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特色</a:t>
            </a:r>
            <a:r>
              <a:rPr lang="zh-TW" altLang="en-US" sz="2400" dirty="0">
                <a:solidFill>
                  <a:srgbClr val="00B050"/>
                </a:solidFill>
                <a:sym typeface="Arial" panose="020B0604020202020204" pitchFamily="34" charset="0"/>
              </a:rPr>
              <a:t> 價格實在，另一點就是香菜吃到飽，搭配上獨家的羹根本絕配，讓人一口接一口停不下來，即使不點湯都沒關係！</a:t>
            </a:r>
            <a:endParaRPr lang="en-US" altLang="zh-TW" sz="2400" dirty="0">
              <a:solidFill>
                <a:srgbClr val="00B050"/>
              </a:solidFill>
              <a:sym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吃起來的感覺 </a:t>
            </a:r>
            <a:r>
              <a:rPr lang="zh-TW" altLang="en-US" sz="2400" dirty="0">
                <a:solidFill>
                  <a:srgbClr val="00B050"/>
                </a:solidFill>
                <a:sym typeface="Arial" panose="020B0604020202020204" pitchFamily="34" charset="0"/>
              </a:rPr>
              <a:t>他們粿仔很</a:t>
            </a:r>
            <a:r>
              <a:rPr lang="en-US" altLang="zh-TW" sz="2400" dirty="0">
                <a:solidFill>
                  <a:srgbClr val="00B050"/>
                </a:solidFill>
                <a:sym typeface="Arial" panose="020B0604020202020204" pitchFamily="34" charset="0"/>
              </a:rPr>
              <a:t>Q</a:t>
            </a:r>
            <a:r>
              <a:rPr lang="zh-TW" altLang="en-US" sz="2400" dirty="0">
                <a:solidFill>
                  <a:srgbClr val="00B050"/>
                </a:solidFill>
                <a:sym typeface="Arial" panose="020B0604020202020204" pitchFamily="34" charset="0"/>
              </a:rPr>
              <a:t>很綿密</a:t>
            </a:r>
            <a:endParaRPr lang="en-US" altLang="zh-TW" sz="2400" dirty="0">
              <a:solidFill>
                <a:srgbClr val="00B050"/>
              </a:solidFill>
              <a:sym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地址 </a:t>
            </a:r>
            <a:r>
              <a:rPr lang="zh-TW" altLang="en-US" sz="2400" dirty="0">
                <a:solidFill>
                  <a:srgbClr val="00B050"/>
                </a:solidFill>
                <a:sym typeface="Arial" panose="020B0604020202020204" pitchFamily="34" charset="0"/>
              </a:rPr>
              <a:t>台南市新化區信義路</a:t>
            </a:r>
            <a:r>
              <a:rPr lang="en-US" altLang="zh-TW" sz="2400" dirty="0">
                <a:solidFill>
                  <a:srgbClr val="00B050"/>
                </a:solidFill>
                <a:sym typeface="Arial" panose="020B0604020202020204" pitchFamily="34" charset="0"/>
              </a:rPr>
              <a:t>199</a:t>
            </a:r>
            <a:r>
              <a:rPr lang="zh-TW" altLang="en-US" sz="2400" dirty="0">
                <a:solidFill>
                  <a:srgbClr val="00B050"/>
                </a:solidFill>
                <a:sym typeface="Arial" panose="020B0604020202020204" pitchFamily="34" charset="0"/>
              </a:rPr>
              <a:t>號</a:t>
            </a:r>
          </a:p>
          <a:p>
            <a:r>
              <a:rPr lang="zh-TW" altLang="en-US" sz="2400" dirty="0">
                <a:solidFill>
                  <a:srgbClr val="00B050"/>
                </a:solidFill>
                <a:sym typeface="Arial" panose="020B0604020202020204" pitchFamily="34" charset="0"/>
              </a:rPr>
              <a:t>營業時間：早上</a:t>
            </a:r>
            <a:r>
              <a:rPr lang="en-US" altLang="zh-TW" sz="2400" dirty="0">
                <a:solidFill>
                  <a:srgbClr val="00B050"/>
                </a:solidFill>
                <a:sym typeface="Arial" panose="020B0604020202020204" pitchFamily="34" charset="0"/>
              </a:rPr>
              <a:t>5</a:t>
            </a:r>
            <a:r>
              <a:rPr lang="zh-TW" altLang="en-US" sz="2400" dirty="0">
                <a:solidFill>
                  <a:srgbClr val="00B050"/>
                </a:solidFill>
                <a:sym typeface="Arial" panose="020B0604020202020204" pitchFamily="34" charset="0"/>
              </a:rPr>
              <a:t>點</a:t>
            </a:r>
            <a:r>
              <a:rPr lang="en-US" altLang="zh-TW" sz="2400" dirty="0">
                <a:solidFill>
                  <a:srgbClr val="00B050"/>
                </a:solidFill>
                <a:sym typeface="Arial" panose="020B0604020202020204" pitchFamily="34" charset="0"/>
              </a:rPr>
              <a:t>~</a:t>
            </a:r>
            <a:r>
              <a:rPr lang="zh-TW" altLang="en-US" sz="2400" dirty="0">
                <a:solidFill>
                  <a:srgbClr val="00B050"/>
                </a:solidFill>
                <a:sym typeface="Arial" panose="020B0604020202020204" pitchFamily="34" charset="0"/>
              </a:rPr>
              <a:t>早上</a:t>
            </a:r>
            <a:r>
              <a:rPr lang="en-US" altLang="zh-TW" sz="2400" dirty="0">
                <a:solidFill>
                  <a:srgbClr val="00B050"/>
                </a:solidFill>
                <a:sym typeface="Arial" panose="020B0604020202020204" pitchFamily="34" charset="0"/>
              </a:rPr>
              <a:t>10</a:t>
            </a:r>
            <a:r>
              <a:rPr lang="zh-TW" altLang="en-US" sz="2400" dirty="0">
                <a:solidFill>
                  <a:srgbClr val="00B050"/>
                </a:solidFill>
                <a:sym typeface="Arial" panose="020B0604020202020204" pitchFamily="34" charset="0"/>
              </a:rPr>
              <a:t>點半</a:t>
            </a:r>
            <a:endParaRPr lang="en-US" altLang="zh-TW" sz="2400" dirty="0">
              <a:solidFill>
                <a:srgbClr val="00B050"/>
              </a:solidFill>
              <a:sym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照片來源 </a:t>
            </a:r>
            <a:r>
              <a:rPr lang="en-US" altLang="zh-TW" sz="2400" dirty="0">
                <a:solidFill>
                  <a:schemeClr val="accent6">
                    <a:lumMod val="60000"/>
                    <a:lumOff val="40000"/>
                  </a:schemeClr>
                </a:solidFill>
                <a:sym typeface="Arial" panose="020B0604020202020204" pitchFamily="34" charset="0"/>
              </a:rPr>
              <a:t>https://decing.tw/tainan-hsihuaeat/</a:t>
            </a:r>
            <a:endParaRPr lang="zh-TW" altLang="en-US" sz="2400" dirty="0">
              <a:solidFill>
                <a:schemeClr val="accent6">
                  <a:lumMod val="60000"/>
                  <a:lumOff val="40000"/>
                </a:schemeClr>
              </a:solidFill>
              <a:sym typeface="Arial" panose="020B0604020202020204" pitchFamily="34" charset="0"/>
            </a:endParaRPr>
          </a:p>
        </p:txBody>
      </p:sp>
      <p:pic>
        <p:nvPicPr>
          <p:cNvPr id="6" name="圖片預留位置 4">
            <a:extLst>
              <a:ext uri="{FF2B5EF4-FFF2-40B4-BE49-F238E27FC236}">
                <a16:creationId xmlns:a16="http://schemas.microsoft.com/office/drawing/2014/main" id="{D4806D51-3327-4A73-8B1A-C16AFF9E57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80000">
            <a:off x="240824" y="2014514"/>
            <a:ext cx="1871932" cy="2000583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pic>
        <p:nvPicPr>
          <p:cNvPr id="7" name="圖片預留位置 4">
            <a:extLst>
              <a:ext uri="{FF2B5EF4-FFF2-40B4-BE49-F238E27FC236}">
                <a16:creationId xmlns:a16="http://schemas.microsoft.com/office/drawing/2014/main" id="{E60532E5-F859-45AC-BDF3-ACA4371FD5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80000">
            <a:off x="53469" y="4198274"/>
            <a:ext cx="1929871" cy="19080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112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26060" y="116632"/>
            <a:ext cx="7740354" cy="1627327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力都鐵板燒</a:t>
            </a:r>
          </a:p>
        </p:txBody>
      </p:sp>
      <p:pic>
        <p:nvPicPr>
          <p:cNvPr id="5" name="圖片預留位置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1" y="147305"/>
            <a:ext cx="2338864" cy="1625511"/>
          </a:xfrm>
        </p:spPr>
      </p:pic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2710036" y="1772816"/>
            <a:ext cx="7670802" cy="4529137"/>
          </a:xfrm>
        </p:spPr>
        <p:txBody>
          <a:bodyPr rtlCol="0">
            <a:normAutofit/>
          </a:bodyPr>
          <a:lstStyle/>
          <a:p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特色 </a:t>
            </a:r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  <a:sym typeface="Arial" panose="020B0604020202020204" pitchFamily="34" charset="0"/>
              </a:rPr>
              <a:t>蛋裡面有加上起司。很平價的一道料理</a:t>
            </a:r>
            <a:endParaRPr lang="en-US" altLang="zh-TW" sz="2400" dirty="0">
              <a:solidFill>
                <a:schemeClr val="accent3">
                  <a:lumMod val="75000"/>
                </a:schemeClr>
              </a:solidFill>
              <a:sym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吃起來的感覺 </a:t>
            </a:r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  <a:sym typeface="Arial" panose="020B0604020202020204" pitchFamily="34" charset="0"/>
              </a:rPr>
              <a:t>雞肉嫩嫩的。菜脆脆的，起司會牽絲</a:t>
            </a:r>
            <a:endParaRPr lang="en-US" altLang="zh-TW" sz="2400" dirty="0">
              <a:solidFill>
                <a:schemeClr val="accent3">
                  <a:lumMod val="75000"/>
                </a:schemeClr>
              </a:solidFill>
              <a:sym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地址 </a:t>
            </a:r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  <a:sym typeface="Arial" panose="020B0604020202020204" pitchFamily="34" charset="0"/>
              </a:rPr>
              <a:t>南市新化區忠孝路</a:t>
            </a:r>
            <a:r>
              <a:rPr lang="en-US" altLang="zh-TW" sz="2400" dirty="0">
                <a:solidFill>
                  <a:schemeClr val="accent3">
                    <a:lumMod val="75000"/>
                  </a:schemeClr>
                </a:solidFill>
                <a:sym typeface="Arial" panose="020B0604020202020204" pitchFamily="34" charset="0"/>
              </a:rPr>
              <a:t>43-1</a:t>
            </a:r>
            <a:r>
              <a:rPr lang="zh-TW" altLang="en-US" sz="2400" dirty="0">
                <a:solidFill>
                  <a:schemeClr val="accent3">
                    <a:lumMod val="75000"/>
                  </a:schemeClr>
                </a:solidFill>
                <a:sym typeface="Arial" panose="020B0604020202020204" pitchFamily="34" charset="0"/>
              </a:rPr>
              <a:t>號</a:t>
            </a:r>
            <a:endParaRPr lang="en-US" altLang="zh-TW" sz="2400" dirty="0">
              <a:solidFill>
                <a:schemeClr val="accent3">
                  <a:lumMod val="75000"/>
                </a:schemeClr>
              </a:solidFill>
              <a:sym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sym typeface="Arial" panose="020B0604020202020204" pitchFamily="34" charset="0"/>
              </a:rPr>
              <a:t>照片 </a:t>
            </a:r>
            <a:r>
              <a:rPr lang="en-US" altLang="zh-TW" sz="2400" dirty="0">
                <a:solidFill>
                  <a:schemeClr val="accent3">
                    <a:lumMod val="75000"/>
                  </a:schemeClr>
                </a:solidFill>
                <a:sym typeface="Arial" panose="020B0604020202020204" pitchFamily="34" charset="0"/>
              </a:rPr>
              <a:t>https://decing.tw/tainan-lidoshinha/</a:t>
            </a:r>
            <a:endParaRPr lang="zh-TW" altLang="en-US" sz="2400" dirty="0">
              <a:solidFill>
                <a:schemeClr val="accent3">
                  <a:lumMod val="75000"/>
                </a:schemeClr>
              </a:solidFill>
              <a:sym typeface="Arial" panose="020B0604020202020204" pitchFamily="34" charset="0"/>
            </a:endParaRPr>
          </a:p>
        </p:txBody>
      </p:sp>
      <p:pic>
        <p:nvPicPr>
          <p:cNvPr id="6" name="圖片預留位置 4">
            <a:extLst>
              <a:ext uri="{FF2B5EF4-FFF2-40B4-BE49-F238E27FC236}">
                <a16:creationId xmlns:a16="http://schemas.microsoft.com/office/drawing/2014/main" id="{D4806D51-3327-4A73-8B1A-C16AFF9E57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6029" y="1946537"/>
            <a:ext cx="2366736" cy="1779429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pic>
        <p:nvPicPr>
          <p:cNvPr id="7" name="圖片預留位置 4">
            <a:extLst>
              <a:ext uri="{FF2B5EF4-FFF2-40B4-BE49-F238E27FC236}">
                <a16:creationId xmlns:a16="http://schemas.microsoft.com/office/drawing/2014/main" id="{E60532E5-F859-45AC-BDF3-ACA4371FD5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9115" y="4962436"/>
            <a:ext cx="1983691" cy="146133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88A75053-3FF3-48C7-8D96-4BE75EE09B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5" y="3747135"/>
            <a:ext cx="2088436" cy="121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5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食物美食 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35_TF02901023_TF02901023.potx" id="{E8FF83F4-7CE2-4E9A-837F-E5C0C7D1D278}" vid="{EAA90777-DD63-4753-8CC1-2B175EDC8EFA}"/>
    </a:ext>
  </a:extLst>
</a:theme>
</file>

<file path=ppt/theme/theme2.xml><?xml version="1.0" encoding="utf-8"?>
<a:theme xmlns:a="http://schemas.openxmlformats.org/drawingml/2006/main" name="Office 佈景主題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食物 - 從備料到上桌 (寬螢幕)</Template>
  <TotalTime>128</TotalTime>
  <Words>261</Words>
  <Application>Microsoft Office PowerPoint</Application>
  <PresentationFormat>自訂</PresentationFormat>
  <Paragraphs>23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Mingliu</vt:lpstr>
      <vt:lpstr>Oz焦糖下午茶</vt:lpstr>
      <vt:lpstr>微軟正黑體</vt:lpstr>
      <vt:lpstr>Arial</vt:lpstr>
      <vt:lpstr>Cambria</vt:lpstr>
      <vt:lpstr>食物美食 16x9</vt:lpstr>
      <vt:lpstr>新化美食地圖</vt:lpstr>
      <vt:lpstr>PowerPoint 簡報</vt:lpstr>
      <vt:lpstr>悟饕池上飯包(台南新化店)</vt:lpstr>
      <vt:lpstr>新化煎粿攤!</vt:lpstr>
      <vt:lpstr>力都鐵板燒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含圖片的標題版面配置</dc:title>
  <dc:creator>5A88</dc:creator>
  <cp:lastModifiedBy>5A88</cp:lastModifiedBy>
  <cp:revision>19</cp:revision>
  <dcterms:created xsi:type="dcterms:W3CDTF">2022-02-23T01:47:58Z</dcterms:created>
  <dcterms:modified xsi:type="dcterms:W3CDTF">2022-03-30T01:51:33Z</dcterms:modified>
</cp:coreProperties>
</file>