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278" r:id="rId3"/>
    <p:sldId id="261" r:id="rId4"/>
    <p:sldId id="279" r:id="rId5"/>
    <p:sldId id="280" r:id="rId6"/>
  </p:sldIdLst>
  <p:sldSz cx="12188825" cy="6858000"/>
  <p:notesSz cx="6858000" cy="9144000"/>
  <p:custDataLst>
    <p:tags r:id="rId9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900"/>
    <a:srgbClr val="E7A452"/>
    <a:srgbClr val="E5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67" d="100"/>
          <a:sy n="67" d="100"/>
        </p:scale>
        <p:origin x="80" y="6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11FCB3-78BC-4C0F-B106-8B08749C745B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2022/3/30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en-US" altLang="zh-TW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190FB85D-FE10-43F3-B64E-9566D03313F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C3821A9-1C31-4760-BDBC-9A0BA471B1B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>
                <a:latin typeface="Mingliu" panose="02020509000000000000" pitchFamily="49" charset="-120"/>
                <a:ea typeface="Mingliu" panose="02020509000000000000" pitchFamily="49" charset="-120"/>
              </a:rPr>
              <a:t>注意：若要取代圖片，請直接選取該圖片並將它刪除。接著使用 [插入圖片] 圖示將它取代成您的圖片！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1</a:t>
            </a:fld>
            <a:endParaRPr lang="en-US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92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308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2920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9885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66A891-2AF2-411E-AE4F-731FCD3CA170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70A9E4-487B-47FB-9136-8D66922A45AC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8C5216-F814-422A-8DE7-055FA5948E7F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13" name="頁尾預留位置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2" name="日期預留位置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4E7345-34D4-4A01-8DA3-A15C1B29657F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14" name="投影片編號預留位置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BC12785-3F27-4559-955D-2D20BE8AEB59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 hasCustomPrompt="1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/>
          <a:p>
            <a:pPr rtl="0"/>
            <a:r>
              <a:rPr lang="zh-TW" altLang="en-US" dirty="0"/>
              <a:t>按一下以編輯母片標題</a:t>
            </a:r>
            <a:br>
              <a:rPr lang="en-US" altLang="zh-TW" dirty="0"/>
            </a:br>
            <a:r>
              <a:rPr lang="zh-TW" altLang="en-US" dirty="0"/>
              <a:t>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160582-565A-4D01-901A-698F5A3E90CB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7" name="矩形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9" name="矩形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62F8F8-28F1-41FD-A44E-8D881180134C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替代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69078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935F84-04B1-48F7-AFC1-9326B87E122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A553C1-3DA2-4D56-98FF-1F0F01FF307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4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cxnSp>
        <p:nvCxnSpPr>
          <p:cNvPr id="8" name="直線接點​​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05C49-BA51-4097-9079-193BC8D4D477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1D2FC5-2D97-4799-989B-7C357E69FFE8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3AB68-BBBE-41A7-BDC3-75E63C770DB5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138EB4-67AA-466F-A488-92FA6EEC159E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5ACEEB7-7423-42F6-BBD1-F7BC82CC5E54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8" name="直線接點​​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C168F51F-3692-4665-BE78-1B5FB9A16ED2}" type="datetime1">
              <a:rPr lang="zh-TW" altLang="en-US" smtClean="0"/>
              <a:pPr/>
              <a:t>2022/3/30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17/06/relationships/model3d" Target="../media/model3d3.glb"/><Relationship Id="rId4" Type="http://schemas.microsoft.com/office/2017/06/relationships/model3d" Target="../media/model3d1.glb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solidFill>
                  <a:srgbClr val="FF0000"/>
                </a:solidFill>
                <a:latin typeface="Oz焦糖下午茶" panose="02000600000000000000" pitchFamily="2" charset="-120"/>
                <a:ea typeface="Oz焦糖下午茶" panose="02000600000000000000" pitchFamily="2" charset="-120"/>
                <a:sym typeface="Arial" panose="020B0604020202020204" pitchFamily="34" charset="0"/>
              </a:rPr>
              <a:t>新化美食地圖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副標題</a:t>
            </a:r>
          </a:p>
        </p:txBody>
      </p:sp>
      <p:pic>
        <p:nvPicPr>
          <p:cNvPr id="7" name="圖片預留位置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05" y="1220966"/>
            <a:ext cx="3184684" cy="3042205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48" y="1673710"/>
            <a:ext cx="3001369" cy="2136716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195">
            <a:off x="7929799" y="836712"/>
            <a:ext cx="2471044" cy="3704758"/>
          </a:xfrm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56AA155-3534-40D8-A3B6-50B1BF78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4" y="164625"/>
            <a:ext cx="11979552" cy="6453336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B11822BE-B7CC-4234-995C-C07E0392C1F6}"/>
              </a:ext>
            </a:extLst>
          </p:cNvPr>
          <p:cNvSpPr/>
          <p:nvPr/>
        </p:nvSpPr>
        <p:spPr>
          <a:xfrm>
            <a:off x="6094412" y="2997357"/>
            <a:ext cx="1800200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63D7AB6-BE39-4E0C-99BA-389231457CF5}"/>
              </a:ext>
            </a:extLst>
          </p:cNvPr>
          <p:cNvSpPr/>
          <p:nvPr/>
        </p:nvSpPr>
        <p:spPr>
          <a:xfrm>
            <a:off x="7066520" y="1196752"/>
            <a:ext cx="180020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5856FA0-74FF-4837-97BD-2CF3B6BDADCF}"/>
              </a:ext>
            </a:extLst>
          </p:cNvPr>
          <p:cNvSpPr/>
          <p:nvPr/>
        </p:nvSpPr>
        <p:spPr>
          <a:xfrm>
            <a:off x="7174532" y="1444134"/>
            <a:ext cx="169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Oz焦糖下午茶"/>
                <a:sym typeface="Arial" panose="020B0604020202020204" pitchFamily="34" charset="0"/>
              </a:rPr>
              <a:t>新化悟饕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58516B0-9F1E-4759-8AF3-E92CCAFE91DE}"/>
              </a:ext>
            </a:extLst>
          </p:cNvPr>
          <p:cNvSpPr/>
          <p:nvPr/>
        </p:nvSpPr>
        <p:spPr>
          <a:xfrm>
            <a:off x="4490185" y="4365104"/>
            <a:ext cx="1440160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90C953-5EE0-4D8B-B31F-0D76DF4A662A}"/>
              </a:ext>
            </a:extLst>
          </p:cNvPr>
          <p:cNvSpPr/>
          <p:nvPr/>
        </p:nvSpPr>
        <p:spPr>
          <a:xfrm>
            <a:off x="4586147" y="4375024"/>
            <a:ext cx="1462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/>
              <a:t>金花點心攤</a:t>
            </a:r>
            <a:br>
              <a:rPr lang="zh-TW" altLang="en-US" b="1" dirty="0"/>
            </a:br>
            <a:endParaRPr lang="zh-TW" alt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2" name="3D 模型 11" descr="Flapjack octopus">
                <a:extLst>
                  <a:ext uri="{FF2B5EF4-FFF2-40B4-BE49-F238E27FC236}">
                    <a16:creationId xmlns:a16="http://schemas.microsoft.com/office/drawing/2014/main" id="{20D8C80B-0D29-4AC5-9BB3-A9B17F21EB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5210021"/>
                  </p:ext>
                </p:extLst>
              </p:nvPr>
            </p:nvGraphicFramePr>
            <p:xfrm>
              <a:off x="3538243" y="4593618"/>
              <a:ext cx="1655487" cy="87531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55487" cy="875314"/>
                    </a:xfrm>
                    <a:prstGeom prst="rect">
                      <a:avLst/>
                    </a:prstGeom>
                  </am3d:spPr>
                  <am3d:camera>
                    <am3d:pos x="0" y="0" z="6989313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791550" d="1000000"/>
                    <am3d:preTrans dx="868" dy="-8330218" dz="-83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51769" ay="1605147" az="-6834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3975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2" name="3D 模型 11" descr="Flapjack octopus">
                <a:extLst>
                  <a:ext uri="{FF2B5EF4-FFF2-40B4-BE49-F238E27FC236}">
                    <a16:creationId xmlns:a16="http://schemas.microsoft.com/office/drawing/2014/main" id="{20D8C80B-0D29-4AC5-9BB3-A9B17F21EB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8243" y="4593618"/>
                <a:ext cx="1655487" cy="875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模型 12" descr="Mobula rays">
                <a:extLst>
                  <a:ext uri="{FF2B5EF4-FFF2-40B4-BE49-F238E27FC236}">
                    <a16:creationId xmlns:a16="http://schemas.microsoft.com/office/drawing/2014/main" id="{65D3BADF-03F5-429A-BE7C-A22CD426A1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1523533"/>
                  </p:ext>
                </p:extLst>
              </p:nvPr>
            </p:nvGraphicFramePr>
            <p:xfrm>
              <a:off x="4900315" y="3066121"/>
              <a:ext cx="2060059" cy="127527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060059" cy="1275275"/>
                    </a:xfrm>
                    <a:prstGeom prst="rect">
                      <a:avLst/>
                    </a:prstGeom>
                  </am3d:spPr>
                  <am3d:camera>
                    <am3d:pos x="0" y="0" z="561718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684" d="1000000"/>
                    <am3d:preTrans dx="-1687" dy="-4763523" dz="6457661"/>
                    <am3d:scale>
                      <am3d:sx n="1000000" d="1000000"/>
                      <am3d:sy n="1000000" d="1000000"/>
                      <am3d:sz n="1000000" d="1000000"/>
                    </am3d:scale>
                    <am3d:rot ax="2564801" ay="2789645" az="203020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6355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模型 12" descr="Mobula rays">
                <a:extLst>
                  <a:ext uri="{FF2B5EF4-FFF2-40B4-BE49-F238E27FC236}">
                    <a16:creationId xmlns:a16="http://schemas.microsoft.com/office/drawing/2014/main" id="{65D3BADF-03F5-429A-BE7C-A22CD426A1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0315" y="3066121"/>
                <a:ext cx="2060059" cy="12752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模型 13" descr="Jellyfish">
                <a:extLst>
                  <a:ext uri="{FF2B5EF4-FFF2-40B4-BE49-F238E27FC236}">
                    <a16:creationId xmlns:a16="http://schemas.microsoft.com/office/drawing/2014/main" id="{CF24DAA5-0825-4ACE-A236-BC81EF702C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358558"/>
                  </p:ext>
                </p:extLst>
              </p:nvPr>
            </p:nvGraphicFramePr>
            <p:xfrm>
              <a:off x="8224019" y="962974"/>
              <a:ext cx="750713" cy="170098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750713" cy="1700983"/>
                    </a:xfrm>
                    <a:prstGeom prst="rect">
                      <a:avLst/>
                    </a:prstGeom>
                  </am3d:spPr>
                  <am3d:camera>
                    <am3d:pos x="0" y="0" z="59230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827" d="1000000"/>
                    <am3d:preTrans dx="0" dy="-17997510" dz="988462"/>
                    <am3d:scale>
                      <am3d:sx n="1000000" d="1000000"/>
                      <am3d:sy n="1000000" d="1000000"/>
                      <am3d:sz n="1000000" d="1000000"/>
                    </am3d:scale>
                    <am3d:rot ax="8875613" ay="1356426" az="998733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9670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模型 13" descr="Jellyfish">
                <a:extLst>
                  <a:ext uri="{FF2B5EF4-FFF2-40B4-BE49-F238E27FC236}">
                    <a16:creationId xmlns:a16="http://schemas.microsoft.com/office/drawing/2014/main" id="{CF24DAA5-0825-4ACE-A236-BC81EF702C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24019" y="962974"/>
                <a:ext cx="750713" cy="170098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FD0BD17B-80AE-48D7-BAD4-D88503799CB6}"/>
              </a:ext>
            </a:extLst>
          </p:cNvPr>
          <p:cNvSpPr/>
          <p:nvPr/>
        </p:nvSpPr>
        <p:spPr>
          <a:xfrm>
            <a:off x="6114392" y="2973649"/>
            <a:ext cx="2326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4D0511">
                    <a:lumMod val="75000"/>
                    <a:lumOff val="25000"/>
                  </a:srgb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rPr>
              <a:t>葉麥克炸雞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370500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30316" y="288162"/>
            <a:ext cx="7670802" cy="1143000"/>
          </a:xfrm>
        </p:spPr>
        <p:txBody>
          <a:bodyPr rtlCol="0"/>
          <a:lstStyle/>
          <a:p>
            <a:pPr rtl="0"/>
            <a:r>
              <a:rPr lang="zh-TW" altLang="en-US" dirty="0">
                <a:solidFill>
                  <a:srgbClr val="E58890"/>
                </a:solidFill>
                <a:latin typeface="Oz焦糖下午茶"/>
                <a:sym typeface="Arial" panose="020B0604020202020204" pitchFamily="34" charset="0"/>
              </a:rPr>
              <a:t>新化悟饕</a:t>
            </a: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8939" y="2626404"/>
            <a:ext cx="2242721" cy="1605192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469260" y="2568816"/>
            <a:ext cx="7670802" cy="3740504"/>
          </a:xfrm>
        </p:spPr>
        <p:txBody>
          <a:bodyPr rtlCol="0">
            <a:normAutofit fontScale="85000" lnSpcReduction="20000"/>
          </a:bodyPr>
          <a:lstStyle/>
          <a:p>
            <a:r>
              <a:rPr lang="zh-TW" altLang="en-US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地址</a:t>
            </a:r>
            <a:r>
              <a:rPr lang="en-US" altLang="zh-TW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en-US" altLang="zh-TW" dirty="0"/>
              <a:t>712</a:t>
            </a:r>
            <a:r>
              <a:rPr lang="zh-TW" altLang="en-US" dirty="0"/>
              <a:t>台南市新化區忠孝路</a:t>
            </a:r>
            <a:r>
              <a:rPr lang="en-US" altLang="zh-TW" dirty="0"/>
              <a:t>68</a:t>
            </a:r>
            <a:r>
              <a:rPr lang="zh-TW" altLang="en-US" dirty="0"/>
              <a:t>號</a:t>
            </a:r>
            <a:endParaRPr lang="en-US" altLang="zh-TW" sz="3000" dirty="0">
              <a:solidFill>
                <a:srgbClr val="E7A452"/>
              </a:solidFill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sz="3200" dirty="0">
                <a:solidFill>
                  <a:srgbClr val="E7A452"/>
                </a:solidFill>
              </a:rPr>
              <a:t>評論</a:t>
            </a:r>
            <a:r>
              <a:rPr lang="en-US" altLang="zh-TW" sz="3200" dirty="0">
                <a:solidFill>
                  <a:srgbClr val="E7A452"/>
                </a:solidFill>
              </a:rPr>
              <a:t>:</a:t>
            </a:r>
            <a:r>
              <a:rPr lang="zh-TW" altLang="en-US" dirty="0"/>
              <a:t>菜乾淨美味，重點是肉炸的不油膩份量又多</a:t>
            </a:r>
            <a:endParaRPr lang="en-US" altLang="zh-TW" sz="3200" dirty="0">
              <a:solidFill>
                <a:srgbClr val="E7A452"/>
              </a:solidFill>
              <a:sym typeface="Arial" panose="020B0604020202020204" pitchFamily="34" charset="0"/>
            </a:endParaRPr>
          </a:p>
          <a:p>
            <a:r>
              <a:rPr lang="zh-TW" altLang="en-US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口感</a:t>
            </a:r>
            <a:r>
              <a:rPr lang="en-US" altLang="zh-TW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dirty="0"/>
              <a:t>米飯軟硬適中</a:t>
            </a:r>
            <a:endParaRPr lang="en-US" altLang="zh-TW" dirty="0">
              <a:solidFill>
                <a:srgbClr val="E7A452"/>
              </a:solidFill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sz="3000" dirty="0">
                <a:solidFill>
                  <a:srgbClr val="E7A452"/>
                </a:solidFill>
                <a:sym typeface="Arial" panose="020B0604020202020204" pitchFamily="34" charset="0"/>
              </a:rPr>
              <a:t>照片來源新化悟饕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&amp;</a:t>
            </a:r>
            <a:r>
              <a:rPr lang="en-US" altLang="zh-TW" sz="3000" dirty="0" err="1">
                <a:solidFill>
                  <a:srgbClr val="E7A452"/>
                </a:solidFill>
                <a:sym typeface="Arial" panose="020B0604020202020204" pitchFamily="34" charset="0"/>
              </a:rPr>
              <a:t>bih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=610&amp;biw=1280&amp;hl=</a:t>
            </a:r>
            <a:r>
              <a:rPr lang="en-US" altLang="zh-TW" sz="3000" dirty="0" err="1">
                <a:solidFill>
                  <a:srgbClr val="E7A452"/>
                </a:solidFill>
                <a:sym typeface="Arial" panose="020B0604020202020204" pitchFamily="34" charset="0"/>
              </a:rPr>
              <a:t>zh-TW&amp;ei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=IQgoYqzgO82n2roPpZSZoAw&amp;ved=0ahUKEwjs9OGw9bf2AhXNk1YBHSVKBsQQ4dUDCA4&amp;oq=</a:t>
            </a:r>
            <a:r>
              <a:rPr lang="zh-TW" altLang="en-US" sz="3000" dirty="0">
                <a:solidFill>
                  <a:srgbClr val="E7A452"/>
                </a:solidFill>
                <a:sym typeface="Arial" panose="020B0604020202020204" pitchFamily="34" charset="0"/>
              </a:rPr>
              <a:t>新化悟饕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&amp;</a:t>
            </a:r>
            <a:r>
              <a:rPr lang="en-US" altLang="zh-TW" sz="3000" dirty="0" err="1">
                <a:solidFill>
                  <a:srgbClr val="E7A452"/>
                </a:solidFill>
                <a:sym typeface="Arial" panose="020B0604020202020204" pitchFamily="34" charset="0"/>
              </a:rPr>
              <a:t>gs_lcp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=Cgdnd3Mtd2l6EAwyCwguEIAEEMcBEK8BMgUIABCABDIFCAAQgAQyAggmOgcIABBHELADOgUIABCiBEoECEEYAEoECEYYAFDoCFiFDGDuJ2gBcAF4AIABUogBlwGSAQEymAEAoAEByAEKwAEB&amp;sclient=</a:t>
            </a:r>
            <a:r>
              <a:rPr lang="en-US" altLang="zh-TW" sz="3000" dirty="0" err="1">
                <a:solidFill>
                  <a:srgbClr val="E7A452"/>
                </a:solidFill>
                <a:sym typeface="Arial" panose="020B0604020202020204" pitchFamily="34" charset="0"/>
              </a:rPr>
              <a:t>gws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-wiz</a:t>
            </a:r>
          </a:p>
        </p:txBody>
      </p:sp>
      <p:pic>
        <p:nvPicPr>
          <p:cNvPr id="6" name="圖片預留位置 4">
            <a:extLst>
              <a:ext uri="{FF2B5EF4-FFF2-40B4-BE49-F238E27FC236}">
                <a16:creationId xmlns:a16="http://schemas.microsoft.com/office/drawing/2014/main" id="{89B807DF-7862-4AF4-8731-616FE7121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386746" y="313908"/>
            <a:ext cx="1507108" cy="1913973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預留位置 4">
            <a:extLst>
              <a:ext uri="{FF2B5EF4-FFF2-40B4-BE49-F238E27FC236}">
                <a16:creationId xmlns:a16="http://schemas.microsoft.com/office/drawing/2014/main" id="{7B2570A0-CA24-4F2E-8938-8E0382025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-103635" y="4744186"/>
            <a:ext cx="2538907" cy="136530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綵帶: 向上傾斜 7">
            <a:extLst>
              <a:ext uri="{FF2B5EF4-FFF2-40B4-BE49-F238E27FC236}">
                <a16:creationId xmlns:a16="http://schemas.microsoft.com/office/drawing/2014/main" id="{74F3E343-EF17-4E69-AA44-4A669F798B0A}"/>
              </a:ext>
            </a:extLst>
          </p:cNvPr>
          <p:cNvSpPr/>
          <p:nvPr/>
        </p:nvSpPr>
        <p:spPr>
          <a:xfrm>
            <a:off x="4216429" y="652268"/>
            <a:ext cx="4176464" cy="1237252"/>
          </a:xfrm>
          <a:prstGeom prst="ribbon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1346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2324" y="503814"/>
            <a:ext cx="3096344" cy="1237252"/>
          </a:xfrm>
        </p:spPr>
        <p:txBody>
          <a:bodyPr rtlCol="0"/>
          <a:lstStyle/>
          <a:p>
            <a:r>
              <a:rPr lang="zh-TW" altLang="en-US" b="1" dirty="0"/>
              <a:t>金花點心攤</a:t>
            </a:r>
            <a:br>
              <a:rPr lang="zh-TW" altLang="en-US" b="1" dirty="0"/>
            </a:br>
            <a:endParaRPr lang="zh-TW" altLang="en-US" dirty="0">
              <a:solidFill>
                <a:srgbClr val="E58890"/>
              </a:solidFill>
              <a:latin typeface="Oz焦糖下午茶"/>
              <a:sym typeface="Arial" panose="020B0604020202020204" pitchFamily="34" charset="0"/>
            </a:endParaRP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70171" y="2626404"/>
            <a:ext cx="2140256" cy="1605192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296286" y="2613682"/>
            <a:ext cx="7670802" cy="3740504"/>
          </a:xfrm>
        </p:spPr>
        <p:txBody>
          <a:bodyPr rtlCol="0">
            <a:normAutofit/>
          </a:bodyPr>
          <a:lstStyle/>
          <a:p>
            <a:r>
              <a:rPr lang="zh-TW" altLang="en-US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地址</a:t>
            </a:r>
            <a:r>
              <a:rPr lang="en-US" altLang="zh-TW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b="1" dirty="0"/>
              <a:t>台南市新化區新化菜市場內第 </a:t>
            </a:r>
            <a:r>
              <a:rPr lang="en-US" altLang="zh-TW" b="1" dirty="0"/>
              <a:t>74 </a:t>
            </a:r>
            <a:r>
              <a:rPr lang="zh-TW" altLang="en-US" b="1" dirty="0"/>
              <a:t>攤</a:t>
            </a:r>
            <a:endParaRPr lang="en-US" altLang="zh-TW" sz="3000" dirty="0">
              <a:solidFill>
                <a:srgbClr val="E7A452"/>
              </a:solidFill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sz="3200" dirty="0">
                <a:solidFill>
                  <a:srgbClr val="E7A452"/>
                </a:solidFill>
              </a:rPr>
              <a:t>評論</a:t>
            </a:r>
            <a:r>
              <a:rPr lang="en-US" altLang="zh-TW" sz="3200" dirty="0">
                <a:solidFill>
                  <a:srgbClr val="E7A452"/>
                </a:solidFill>
              </a:rPr>
              <a:t>:</a:t>
            </a:r>
            <a:r>
              <a:rPr lang="zh-TW" altLang="en-US" sz="1800" dirty="0"/>
              <a:t>金花點心攤最著名的只要</a:t>
            </a:r>
            <a:r>
              <a:rPr lang="en-US" altLang="zh-TW" sz="1800" dirty="0"/>
              <a:t>50</a:t>
            </a:r>
            <a:r>
              <a:rPr lang="zh-TW" altLang="en-US" sz="1800" dirty="0"/>
              <a:t>元</a:t>
            </a:r>
            <a:r>
              <a:rPr lang="zh-TW" altLang="en-US" dirty="0"/>
              <a:t>超多的內臟類和魚丸、米血、蘿蔔等料，根本就是不手軟的在放料，湯頭很濃很鮮很好喝</a:t>
            </a:r>
            <a:endParaRPr lang="en-US" altLang="zh-TW" sz="2800" dirty="0">
              <a:solidFill>
                <a:srgbClr val="E7A452"/>
              </a:solidFill>
            </a:endParaRPr>
          </a:p>
          <a:p>
            <a:r>
              <a:rPr lang="zh-TW" altLang="en-US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口感</a:t>
            </a:r>
            <a:r>
              <a:rPr lang="en-US" altLang="zh-TW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dirty="0"/>
              <a:t>米粉</a:t>
            </a:r>
            <a:r>
              <a:rPr lang="en-US" altLang="zh-TW" dirty="0"/>
              <a:t>Q</a:t>
            </a:r>
            <a:r>
              <a:rPr lang="zh-TW" altLang="en-US" dirty="0"/>
              <a:t>而不爛，又不像新竹太</a:t>
            </a:r>
            <a:r>
              <a:rPr lang="en-US" altLang="zh-TW" dirty="0"/>
              <a:t>Q</a:t>
            </a:r>
            <a:r>
              <a:rPr lang="zh-TW" altLang="en-US" dirty="0"/>
              <a:t>嚼不爛，粉腸乍看恐怖吃起來卻超好吃</a:t>
            </a:r>
            <a:endParaRPr lang="en-US" altLang="zh-TW" sz="3000" dirty="0">
              <a:solidFill>
                <a:srgbClr val="E7A452"/>
              </a:solidFill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sz="3000" dirty="0">
                <a:solidFill>
                  <a:srgbClr val="E7A452"/>
                </a:solidFill>
                <a:sym typeface="Arial" panose="020B0604020202020204" pitchFamily="34" charset="0"/>
              </a:rPr>
              <a:t>照片來源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https://decing.tw/tainan-kingflower/</a:t>
            </a:r>
          </a:p>
        </p:txBody>
      </p:sp>
      <p:pic>
        <p:nvPicPr>
          <p:cNvPr id="6" name="圖片預留位置 4">
            <a:extLst>
              <a:ext uri="{FF2B5EF4-FFF2-40B4-BE49-F238E27FC236}">
                <a16:creationId xmlns:a16="http://schemas.microsoft.com/office/drawing/2014/main" id="{89B807DF-7862-4AF4-8731-616FE7121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134122" y="618427"/>
            <a:ext cx="2012353" cy="15092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預留位置 4">
            <a:extLst>
              <a:ext uri="{FF2B5EF4-FFF2-40B4-BE49-F238E27FC236}">
                <a16:creationId xmlns:a16="http://schemas.microsoft.com/office/drawing/2014/main" id="{7B2570A0-CA24-4F2E-8938-8E0382025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206921" y="4744186"/>
            <a:ext cx="1917794" cy="136530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綵帶: 向上傾斜 7">
            <a:extLst>
              <a:ext uri="{FF2B5EF4-FFF2-40B4-BE49-F238E27FC236}">
                <a16:creationId xmlns:a16="http://schemas.microsoft.com/office/drawing/2014/main" id="{74F3E343-EF17-4E69-AA44-4A669F798B0A}"/>
              </a:ext>
            </a:extLst>
          </p:cNvPr>
          <p:cNvSpPr/>
          <p:nvPr/>
        </p:nvSpPr>
        <p:spPr>
          <a:xfrm>
            <a:off x="4078188" y="652268"/>
            <a:ext cx="4902319" cy="1237252"/>
          </a:xfrm>
          <a:prstGeom prst="ribbon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6546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2324" y="332656"/>
            <a:ext cx="3096344" cy="1237252"/>
          </a:xfrm>
        </p:spPr>
        <p:txBody>
          <a:bodyPr rtlCol="0"/>
          <a:lstStyle/>
          <a:p>
            <a:r>
              <a:rPr lang="zh-TW" altLang="en-US" b="1" dirty="0"/>
              <a:t>葉麥克炸雞</a:t>
            </a:r>
            <a:endParaRPr lang="zh-TW" altLang="en-US" dirty="0">
              <a:solidFill>
                <a:srgbClr val="E58890"/>
              </a:solidFill>
              <a:latin typeface="Oz焦糖下午茶"/>
              <a:sym typeface="Arial" panose="020B0604020202020204" pitchFamily="34" charset="0"/>
            </a:endParaRPr>
          </a:p>
        </p:txBody>
      </p:sp>
      <p:pic>
        <p:nvPicPr>
          <p:cNvPr id="5" name="圖片預留位置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70171" y="2626404"/>
            <a:ext cx="2140256" cy="1605192"/>
          </a:xfrm>
        </p:spPr>
      </p:pic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296286" y="2613682"/>
            <a:ext cx="7670802" cy="3740504"/>
          </a:xfrm>
        </p:spPr>
        <p:txBody>
          <a:bodyPr rtlCol="0">
            <a:normAutofit/>
          </a:bodyPr>
          <a:lstStyle/>
          <a:p>
            <a:r>
              <a:rPr lang="zh-TW" altLang="en-US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地址</a:t>
            </a:r>
            <a:r>
              <a:rPr lang="en-US" altLang="zh-TW" sz="3000" dirty="0">
                <a:solidFill>
                  <a:srgbClr val="E7A452"/>
                </a:solidFill>
                <a:ea typeface="Mingliu" panose="02020509000000000000" pitchFamily="49" charset="-120"/>
                <a:sym typeface="Arial" panose="020B0604020202020204" pitchFamily="34" charset="0"/>
              </a:rPr>
              <a:t>:</a:t>
            </a:r>
            <a:r>
              <a:rPr lang="zh-TW" altLang="en-US" b="1" dirty="0"/>
              <a:t>台南市新化區忠孝路</a:t>
            </a:r>
            <a:r>
              <a:rPr lang="en-US" altLang="zh-TW" b="1" dirty="0"/>
              <a:t>116-1</a:t>
            </a:r>
            <a:r>
              <a:rPr lang="zh-TW" altLang="en-US" b="1" dirty="0"/>
              <a:t>號</a:t>
            </a:r>
            <a:endParaRPr lang="en-US" altLang="zh-TW" sz="3000" dirty="0">
              <a:solidFill>
                <a:srgbClr val="E7A452"/>
              </a:solidFill>
              <a:ea typeface="Mingliu" panose="02020509000000000000" pitchFamily="49" charset="-120"/>
              <a:sym typeface="Arial" panose="020B0604020202020204" pitchFamily="34" charset="0"/>
            </a:endParaRPr>
          </a:p>
          <a:p>
            <a:r>
              <a:rPr lang="zh-TW" altLang="en-US" sz="3200" dirty="0">
                <a:solidFill>
                  <a:srgbClr val="E7A452"/>
                </a:solidFill>
              </a:rPr>
              <a:t>評論</a:t>
            </a:r>
            <a:r>
              <a:rPr lang="en-US" altLang="zh-TW" sz="3200" dirty="0">
                <a:solidFill>
                  <a:srgbClr val="E7A452"/>
                </a:solidFill>
              </a:rPr>
              <a:t>:</a:t>
            </a:r>
            <a:r>
              <a:rPr lang="zh-TW" altLang="en-US" dirty="0"/>
              <a:t>覺得真的超級划算耶！</a:t>
            </a:r>
            <a:r>
              <a:rPr lang="en-US" altLang="zh-TW" dirty="0"/>
              <a:t>3</a:t>
            </a:r>
            <a:r>
              <a:rPr lang="zh-TW" altLang="en-US" dirty="0"/>
              <a:t>個雞翅、小包地瓜薯條、小包鹽酥雞、雞塊，共</a:t>
            </a:r>
            <a:r>
              <a:rPr lang="en-US" altLang="zh-TW" dirty="0"/>
              <a:t>160</a:t>
            </a:r>
            <a:r>
              <a:rPr lang="zh-TW" altLang="en-US" dirty="0"/>
              <a:t>元</a:t>
            </a:r>
            <a:endParaRPr lang="en-US" altLang="zh-TW" sz="2800" dirty="0">
              <a:solidFill>
                <a:srgbClr val="E7A452"/>
              </a:solidFill>
            </a:endParaRPr>
          </a:p>
          <a:p>
            <a:r>
              <a:rPr lang="zh-TW" altLang="en-US" sz="3000" dirty="0">
                <a:solidFill>
                  <a:srgbClr val="E7A452"/>
                </a:solidFill>
                <a:sym typeface="Arial" panose="020B0604020202020204" pitchFamily="34" charset="0"/>
              </a:rPr>
              <a:t>口感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:</a:t>
            </a:r>
            <a:r>
              <a:rPr lang="zh-TW" altLang="en-US" dirty="0"/>
              <a:t>鹽酥雞好吃，很嫩，外皮酥脆有顆粒感。雞腿雞翅的中藥味淡淡有點微微微微的辛辣，特別不錯</a:t>
            </a:r>
            <a:endParaRPr lang="en-US" altLang="zh-TW" sz="3000" dirty="0">
              <a:solidFill>
                <a:srgbClr val="E7A452"/>
              </a:solidFill>
              <a:sym typeface="Arial" panose="020B0604020202020204" pitchFamily="34" charset="0"/>
            </a:endParaRPr>
          </a:p>
          <a:p>
            <a:r>
              <a:rPr lang="zh-TW" altLang="en-US" sz="3000" dirty="0">
                <a:solidFill>
                  <a:srgbClr val="E7A452"/>
                </a:solidFill>
                <a:sym typeface="Arial" panose="020B0604020202020204" pitchFamily="34" charset="0"/>
              </a:rPr>
              <a:t>照片來源</a:t>
            </a:r>
            <a:r>
              <a:rPr lang="en-US" altLang="zh-TW" sz="3000" dirty="0">
                <a:solidFill>
                  <a:srgbClr val="E7A452"/>
                </a:solidFill>
                <a:sym typeface="Arial" panose="020B0604020202020204" pitchFamily="34" charset="0"/>
              </a:rPr>
              <a:t>:https://decing.tw/2016-12-21-52/</a:t>
            </a:r>
          </a:p>
        </p:txBody>
      </p:sp>
      <p:pic>
        <p:nvPicPr>
          <p:cNvPr id="6" name="圖片預留位置 4">
            <a:extLst>
              <a:ext uri="{FF2B5EF4-FFF2-40B4-BE49-F238E27FC236}">
                <a16:creationId xmlns:a16="http://schemas.microsoft.com/office/drawing/2014/main" id="{89B807DF-7862-4AF4-8731-616FE7121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134122" y="618427"/>
            <a:ext cx="2012353" cy="15092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預留位置 4">
            <a:extLst>
              <a:ext uri="{FF2B5EF4-FFF2-40B4-BE49-F238E27FC236}">
                <a16:creationId xmlns:a16="http://schemas.microsoft.com/office/drawing/2014/main" id="{7B2570A0-CA24-4F2E-8938-8E0382025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80000">
            <a:off x="206921" y="4744186"/>
            <a:ext cx="1917794" cy="136530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綵帶: 向上傾斜 7">
            <a:extLst>
              <a:ext uri="{FF2B5EF4-FFF2-40B4-BE49-F238E27FC236}">
                <a16:creationId xmlns:a16="http://schemas.microsoft.com/office/drawing/2014/main" id="{74F3E343-EF17-4E69-AA44-4A669F798B0A}"/>
              </a:ext>
            </a:extLst>
          </p:cNvPr>
          <p:cNvSpPr/>
          <p:nvPr/>
        </p:nvSpPr>
        <p:spPr>
          <a:xfrm>
            <a:off x="4078188" y="754433"/>
            <a:ext cx="4902319" cy="1237252"/>
          </a:xfrm>
          <a:prstGeom prst="ribbon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7829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食物美食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35_TF02901023_TF02901023.potx" id="{E8FF83F4-7CE2-4E9A-837F-E5C0C7D1D278}" vid="{EAA90777-DD63-4753-8CC1-2B175EDC8EFA}"/>
    </a:ext>
  </a:extLst>
</a:theme>
</file>

<file path=ppt/theme/theme2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食物 - 從備料到上桌 (寬螢幕)</Template>
  <TotalTime>134</TotalTime>
  <Words>298</Words>
  <Application>Microsoft Office PowerPoint</Application>
  <PresentationFormat>自訂</PresentationFormat>
  <Paragraphs>26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Mingliu</vt:lpstr>
      <vt:lpstr>Oz焦糖下午茶</vt:lpstr>
      <vt:lpstr>微軟正黑體</vt:lpstr>
      <vt:lpstr>Arial</vt:lpstr>
      <vt:lpstr>Cambria</vt:lpstr>
      <vt:lpstr>食物美食 16x9</vt:lpstr>
      <vt:lpstr>新化美食地圖</vt:lpstr>
      <vt:lpstr>PowerPoint 簡報</vt:lpstr>
      <vt:lpstr>新化悟饕</vt:lpstr>
      <vt:lpstr>金花點心攤 </vt:lpstr>
      <vt:lpstr>葉麥克炸雞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含圖片的標題版面配置</dc:title>
  <dc:creator>5A88</dc:creator>
  <cp:lastModifiedBy>5A88</cp:lastModifiedBy>
  <cp:revision>20</cp:revision>
  <dcterms:created xsi:type="dcterms:W3CDTF">2022-02-23T01:48:38Z</dcterms:created>
  <dcterms:modified xsi:type="dcterms:W3CDTF">2022-03-30T01:53:19Z</dcterms:modified>
</cp:coreProperties>
</file>