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78" r:id="rId3"/>
    <p:sldId id="261" r:id="rId4"/>
    <p:sldId id="281" r:id="rId5"/>
    <p:sldId id="282" r:id="rId6"/>
  </p:sldIdLst>
  <p:sldSz cx="12188825" cy="6858000"/>
  <p:notesSz cx="6858000" cy="9144000"/>
  <p:custDataLst>
    <p:tags r:id="rId9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>
        <p:scale>
          <a:sx n="70" d="100"/>
          <a:sy n="70" d="100"/>
        </p:scale>
        <p:origin x="536" y="8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11FCB3-78BC-4C0F-B106-8B08749C745B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2022/3/30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en-US" altLang="zh-TW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190FB85D-FE10-43F3-B64E-9566D03313F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</a:t>
            </a:r>
            <a:r>
              <a:rPr lang="zh-TW" altLang="en-US" dirty="0"/>
              <a:t>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C3821A9-1C31-4760-BDBC-9A0BA471B1B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>
                <a:latin typeface="Mingliu" panose="02020509000000000000" pitchFamily="49" charset="-120"/>
                <a:ea typeface="Mingliu" panose="02020509000000000000" pitchFamily="49" charset="-120"/>
              </a:rPr>
              <a:t>注意：若要取代圖片，請直接選取該圖片並將它刪除。接著使用 [插入圖片] 圖示將它取代成您的圖片！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fld>
            <a:endParaRPr lang="en-US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192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1308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32301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6728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66A891-2AF2-411E-AE4F-731FCD3CA170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70A9E4-487B-47FB-9136-8D66922A45AC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8C5216-F814-422A-8DE7-055FA5948E7F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3" name="頁尾預留位置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2" name="日期預留位置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4E7345-34D4-4A01-8DA3-A15C1B29657F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14" name="投影片編號預留位置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C12785-3F27-4559-955D-2D20BE8AEB59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/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160582-565A-4D01-901A-698F5A3E90CB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7" name="矩形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9" name="矩形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62F8F8-28F1-41FD-A44E-8D881180134C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替代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zh-TW" dirty="0"/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zh-TW" dirty="0"/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69078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935F84-04B1-48F7-AFC1-9326B87E122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A553C1-3DA2-4D56-98FF-1F0F01FF307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4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cxnSp>
        <p:nvCxnSpPr>
          <p:cNvPr id="8" name="直線接點​​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05C49-BA51-4097-9079-193BC8D4D477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1D2FC5-2D97-4799-989B-7C357E69FFE8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C3AB68-BBBE-41A7-BDC3-75E63C770DB5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38EB4-67AA-466F-A488-92FA6EEC159E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ACEEB7-7423-42F6-BBD1-F7BC82CC5E5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8" name="直線接點​​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C168F51F-3692-4665-BE78-1B5FB9A16ED2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17/06/relationships/model3d" Target="../media/model3d2.glb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microsoft.com/office/2017/06/relationships/model3d" Target="../media/model3d1.glb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17/06/relationships/model3d" Target="../media/model3d3.glb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  <a:sym typeface="Arial" panose="020B0604020202020204" pitchFamily="34" charset="0"/>
              </a:rPr>
              <a:t>新化美食地圖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副標題</a:t>
            </a:r>
          </a:p>
        </p:txBody>
      </p:sp>
      <p:pic>
        <p:nvPicPr>
          <p:cNvPr id="7" name="圖片預留位置 6" descr="裝滿蘋果的籃子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圖片預留位置 7" descr="放在桌上一疊盤子和叉子旁肉桂棒與蘋果的近照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圖片預留位置 8" descr="盛在盤中的一塊蘋果派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38E66C27-C820-4B7C-BA31-4DB64536960C}"/>
              </a:ext>
            </a:extLst>
          </p:cNvPr>
          <p:cNvSpPr txBox="1">
            <a:spLocks/>
          </p:cNvSpPr>
          <p:nvPr/>
        </p:nvSpPr>
        <p:spPr>
          <a:xfrm>
            <a:off x="2995612" y="319088"/>
            <a:ext cx="7670802" cy="1143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endParaRPr lang="zh-TW" altLang="en-US" sz="2000" dirty="0">
              <a:sym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3CAFEAD-11F6-4862-BFE0-A3B8B5B38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2" y="1245669"/>
            <a:ext cx="9388330" cy="473599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CCAA88B-E68A-4EA5-9FFB-A6225FB3B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320" y="3658353"/>
            <a:ext cx="2690183" cy="691136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模型 6" descr="Rainbow heart">
                <a:extLst>
                  <a:ext uri="{FF2B5EF4-FFF2-40B4-BE49-F238E27FC236}">
                    <a16:creationId xmlns:a16="http://schemas.microsoft.com/office/drawing/2014/main" id="{AB759C7E-9C21-494F-B133-A9CE53149D0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83016976"/>
                  </p:ext>
                </p:extLst>
              </p:nvPr>
            </p:nvGraphicFramePr>
            <p:xfrm>
              <a:off x="3893693" y="3298639"/>
              <a:ext cx="1211277" cy="1056942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1211277" cy="1056942"/>
                    </a:xfrm>
                    <a:prstGeom prst="rect">
                      <a:avLst/>
                    </a:prstGeom>
                  </am3d:spPr>
                  <am3d:camera>
                    <am3d:pos x="0" y="0" z="6644562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55022928" d="1000000"/>
                    <am3d:preTrans dx="0" dy="-16175479" dz="1"/>
                    <am3d:scale>
                      <am3d:sx n="1000000" d="1000000"/>
                      <am3d:sy n="1000000" d="1000000"/>
                      <am3d:sz n="1000000" d="1000000"/>
                    </am3d:scale>
                    <am3d:rot ax="726352" ay="1081595" az="227835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66628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模型 6" descr="Rainbow heart">
                <a:extLst>
                  <a:ext uri="{FF2B5EF4-FFF2-40B4-BE49-F238E27FC236}">
                    <a16:creationId xmlns:a16="http://schemas.microsoft.com/office/drawing/2014/main" id="{AB759C7E-9C21-494F-B133-A9CE53149D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3693" y="3298639"/>
                <a:ext cx="1211277" cy="105694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68114B08-1191-4224-AF7B-582BCC7C02D5}"/>
              </a:ext>
            </a:extLst>
          </p:cNvPr>
          <p:cNvSpPr/>
          <p:nvPr/>
        </p:nvSpPr>
        <p:spPr>
          <a:xfrm>
            <a:off x="3358108" y="18819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新化市場口阿婆雞蛋糕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模型 2" descr="Sparkle heart">
                <a:extLst>
                  <a:ext uri="{FF2B5EF4-FFF2-40B4-BE49-F238E27FC236}">
                    <a16:creationId xmlns:a16="http://schemas.microsoft.com/office/drawing/2014/main" id="{146B0DE3-A402-4D2E-B7C0-90D2EA017B6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7184296"/>
                  </p:ext>
                </p:extLst>
              </p:nvPr>
            </p:nvGraphicFramePr>
            <p:xfrm>
              <a:off x="2389987" y="1598038"/>
              <a:ext cx="988668" cy="894857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988668" cy="894857"/>
                    </a:xfrm>
                    <a:prstGeom prst="rect">
                      <a:avLst/>
                    </a:prstGeom>
                  </am3d:spPr>
                  <am3d:camera>
                    <am3d:pos x="0" y="0" z="6690434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55022928" d="1000000"/>
                    <am3d:preTrans dx="0" dy="-16175479" dz="-554199"/>
                    <am3d:scale>
                      <am3d:sx n="1000000" d="1000000"/>
                      <am3d:sy n="1000000" d="1000000"/>
                      <am3d:sz n="1000000" d="1000000"/>
                    </am3d:scale>
                    <am3d:rot ax="289628" ay="293456" az="24767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36892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模型 2" descr="Sparkle heart">
                <a:extLst>
                  <a:ext uri="{FF2B5EF4-FFF2-40B4-BE49-F238E27FC236}">
                    <a16:creationId xmlns:a16="http://schemas.microsoft.com/office/drawing/2014/main" id="{146B0DE3-A402-4D2E-B7C0-90D2EA017B6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89987" y="1598038"/>
                <a:ext cx="988668" cy="894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模型 7" descr="Trophy">
                <a:extLst>
                  <a:ext uri="{FF2B5EF4-FFF2-40B4-BE49-F238E27FC236}">
                    <a16:creationId xmlns:a16="http://schemas.microsoft.com/office/drawing/2014/main" id="{4F06DE25-D163-4FF3-9739-06844235229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9692047"/>
                  </p:ext>
                </p:extLst>
              </p:nvPr>
            </p:nvGraphicFramePr>
            <p:xfrm>
              <a:off x="5421086" y="2388669"/>
              <a:ext cx="892312" cy="977243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892312" cy="977243"/>
                    </a:xfrm>
                    <a:prstGeom prst="rect">
                      <a:avLst/>
                    </a:prstGeom>
                  </am3d:spPr>
                  <am3d:camera>
                    <am3d:pos x="0" y="0" z="725912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481211" d="1000000"/>
                    <am3d:preTrans dx="0" dy="-17921674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867211" ay="678433" az="173578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129982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模型 7" descr="Trophy">
                <a:extLst>
                  <a:ext uri="{FF2B5EF4-FFF2-40B4-BE49-F238E27FC236}">
                    <a16:creationId xmlns:a16="http://schemas.microsoft.com/office/drawing/2014/main" id="{4F06DE25-D163-4FF3-9739-0684423522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21086" y="2388669"/>
                <a:ext cx="892312" cy="977243"/>
              </a:xfrm>
              <a:prstGeom prst="rect">
                <a:avLst/>
              </a:prstGeom>
            </p:spPr>
          </p:pic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87E4B923-7572-41EB-B13B-84278EE175C4}"/>
              </a:ext>
            </a:extLst>
          </p:cNvPr>
          <p:cNvSpPr/>
          <p:nvPr/>
        </p:nvSpPr>
        <p:spPr>
          <a:xfrm>
            <a:off x="5078750" y="324433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新化古早味番薯糖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E63BA4F-B6DA-4D3D-81ED-F0CA04583DAE}"/>
              </a:ext>
            </a:extLst>
          </p:cNvPr>
          <p:cNvSpPr/>
          <p:nvPr/>
        </p:nvSpPr>
        <p:spPr>
          <a:xfrm>
            <a:off x="5078750" y="324433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新化古</a:t>
            </a:r>
            <a:r>
              <a:rPr lang="zh-TW" altLang="en-US" dirty="0"/>
              <a:t>早味番薯糖</a:t>
            </a:r>
          </a:p>
        </p:txBody>
      </p:sp>
    </p:spTree>
    <p:extLst>
      <p:ext uri="{BB962C8B-B14F-4D97-AF65-F5344CB8AC3E}">
        <p14:creationId xmlns:p14="http://schemas.microsoft.com/office/powerpoint/2010/main" val="337050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b="1" dirty="0"/>
              <a:t>吉野村現烤蛋糕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r>
              <a:rPr lang="zh-TW" altLang="en-US" dirty="0">
                <a:sym typeface="Arial" panose="020B0604020202020204" pitchFamily="34" charset="0"/>
              </a:rPr>
              <a:t>地址</a:t>
            </a:r>
            <a:r>
              <a:rPr lang="en-US" altLang="zh-TW" dirty="0"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台南市新化區中正路</a:t>
            </a:r>
            <a:r>
              <a:rPr lang="en-US" altLang="zh-TW" dirty="0">
                <a:sym typeface="Arial" panose="020B0604020202020204" pitchFamily="34" charset="0"/>
              </a:rPr>
              <a:t>350</a:t>
            </a:r>
            <a:r>
              <a:rPr lang="zh-TW" altLang="en-US" dirty="0">
                <a:sym typeface="Arial" panose="020B0604020202020204" pitchFamily="34" charset="0"/>
              </a:rPr>
              <a:t>號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r>
              <a:rPr lang="zh-TW" altLang="en-US" dirty="0">
                <a:sym typeface="Arial" panose="020B0604020202020204" pitchFamily="34" charset="0"/>
              </a:rPr>
              <a:t>特色</a:t>
            </a:r>
            <a:r>
              <a:rPr lang="en-US" altLang="zh-TW" dirty="0">
                <a:sym typeface="Arial" panose="020B0604020202020204" pitchFamily="34" charset="0"/>
              </a:rPr>
              <a:t>:</a:t>
            </a:r>
            <a:endParaRPr lang="zh-TW" altLang="en-US" dirty="0">
              <a:sym typeface="Arial" panose="020B0604020202020204" pitchFamily="34" charset="0"/>
            </a:endParaRPr>
          </a:p>
          <a:p>
            <a:r>
              <a:rPr lang="zh-TW" altLang="en-US" dirty="0">
                <a:sym typeface="Arial" panose="020B0604020202020204" pitchFamily="34" charset="0"/>
              </a:rPr>
              <a:t>同時在烘烤著各種不同的口味，現烤出爐的蛋糕香氣濃郁，經過切段後就以壓克力蓋蓋著，雖然人潮很多，但店家完全是不慌不忙的節奏。</a:t>
            </a:r>
          </a:p>
          <a:p>
            <a:endParaRPr lang="zh-TW" altLang="en-US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r>
              <a:rPr lang="zh-TW" altLang="en-US" dirty="0">
                <a:sym typeface="Arial" panose="020B0604020202020204" pitchFamily="34" charset="0"/>
              </a:rPr>
              <a:t>吃起來的感覺</a:t>
            </a:r>
            <a:r>
              <a:rPr lang="en-US" altLang="zh-TW" dirty="0"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鬆軟濕潤的蛋糕體，微鹹的口感好好吃</a:t>
            </a:r>
            <a:r>
              <a:rPr lang="en-US" altLang="zh-TW" dirty="0">
                <a:sym typeface="Arial" panose="020B0604020202020204" pitchFamily="34" charset="0"/>
              </a:rPr>
              <a:t>~</a:t>
            </a:r>
            <a:r>
              <a:rPr lang="zh-TW" altLang="en-US" dirty="0">
                <a:sym typeface="Arial" panose="020B0604020202020204" pitchFamily="34" charset="0"/>
              </a:rPr>
              <a:t>看起來樸實的外表，吃起來雞蛋香氣非常香濃，搭配上頭的南瓜子也多了幾分口感，實在是不錯吃！</a:t>
            </a:r>
          </a:p>
          <a:p>
            <a:endParaRPr lang="zh-TW" altLang="en-US" dirty="0">
              <a:sym typeface="Arial" panose="020B0604020202020204" pitchFamily="34" charset="0"/>
            </a:endParaRPr>
          </a:p>
          <a:p>
            <a:pPr marL="45720" indent="0">
              <a:buNone/>
            </a:pPr>
            <a:endParaRPr lang="zh-TW" altLang="en-US" dirty="0">
              <a:sym typeface="Arial" panose="020B0604020202020204" pitchFamily="34" charset="0"/>
            </a:endParaRPr>
          </a:p>
          <a:p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照片來源</a:t>
            </a:r>
            <a:r>
              <a:rPr lang="en-US" altLang="zh-TW" dirty="0"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 </a:t>
            </a:r>
            <a:r>
              <a:rPr lang="en-US" altLang="zh-TW" dirty="0">
                <a:sym typeface="Arial" panose="020B0604020202020204" pitchFamily="34" charset="0"/>
              </a:rPr>
              <a:t>https://decing.tw/tainan-giya/#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8057CEF4-4040-491C-95B5-1258F06BCD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1" y="4005064"/>
            <a:ext cx="2160240" cy="187220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0C0FD37-7F27-4E7E-BEED-B315E3060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1" y="542215"/>
            <a:ext cx="2450804" cy="17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4132" y="434718"/>
            <a:ext cx="7670802" cy="1143000"/>
          </a:xfrm>
        </p:spPr>
        <p:txBody>
          <a:bodyPr rtlCol="0"/>
          <a:lstStyle/>
          <a:p>
            <a:r>
              <a:rPr lang="zh-TW" altLang="en-US" b="1" dirty="0"/>
              <a:t>新化市場口阿婆雞蛋糕</a:t>
            </a:r>
            <a:br>
              <a:rPr lang="zh-TW" altLang="en-US" dirty="0"/>
            </a:b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rtl="0"/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r>
              <a:rPr lang="zh-TW" altLang="en-US" sz="8600" dirty="0">
                <a:sym typeface="Arial" panose="020B0604020202020204" pitchFamily="34" charset="0"/>
              </a:rPr>
              <a:t>地址</a:t>
            </a:r>
            <a:r>
              <a:rPr lang="en-US" altLang="zh-TW" sz="8600" dirty="0">
                <a:sym typeface="Arial" panose="020B0604020202020204" pitchFamily="34" charset="0"/>
              </a:rPr>
              <a:t>:</a:t>
            </a:r>
            <a:endParaRPr lang="zh-TW" altLang="en-US" sz="8600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pPr marL="45720" indent="0">
              <a:buNone/>
            </a:pPr>
            <a:r>
              <a:rPr lang="zh-TW" altLang="en-US" sz="8600" dirty="0">
                <a:sym typeface="Arial" panose="020B0604020202020204" pitchFamily="34" charset="0"/>
              </a:rPr>
              <a:t>台南市新化區中正路</a:t>
            </a:r>
            <a:r>
              <a:rPr lang="en-US" altLang="zh-TW" sz="8600" dirty="0">
                <a:sym typeface="Arial" panose="020B0604020202020204" pitchFamily="34" charset="0"/>
              </a:rPr>
              <a:t>371-393</a:t>
            </a:r>
            <a:r>
              <a:rPr lang="zh-TW" altLang="en-US" sz="8600" dirty="0">
                <a:sym typeface="Arial" panose="020B0604020202020204" pitchFamily="34" charset="0"/>
              </a:rPr>
              <a:t>號</a:t>
            </a:r>
          </a:p>
          <a:p>
            <a:endParaRPr lang="zh-TW" altLang="en-US" sz="2500" dirty="0">
              <a:sym typeface="Arial" panose="020B0604020202020204" pitchFamily="34" charset="0"/>
            </a:endParaRPr>
          </a:p>
          <a:p>
            <a:pPr marL="45720" indent="0">
              <a:buNone/>
            </a:pPr>
            <a:endParaRPr lang="zh-TW" altLang="en-US" dirty="0">
              <a:sym typeface="Arial" panose="020B0604020202020204" pitchFamily="34" charset="0"/>
            </a:endParaRPr>
          </a:p>
          <a:p>
            <a:r>
              <a:rPr lang="zh-TW" altLang="en-US" sz="8000" dirty="0">
                <a:sym typeface="Arial" panose="020B0604020202020204" pitchFamily="34" charset="0"/>
              </a:rPr>
              <a:t>特色</a:t>
            </a:r>
            <a:r>
              <a:rPr lang="en-US" altLang="zh-TW" sz="8000" dirty="0">
                <a:sym typeface="Arial" panose="020B0604020202020204" pitchFamily="34" charset="0"/>
              </a:rPr>
              <a:t>:</a:t>
            </a:r>
            <a:r>
              <a:rPr lang="zh-TW" altLang="en-US" sz="8000" dirty="0">
                <a:sym typeface="Arial" panose="020B0604020202020204" pitchFamily="34" charset="0"/>
              </a:rPr>
              <a:t>是這金黃色香噴噴的雞蛋糕，持續的做著雞蛋糕，做著做著就把整個青春都奉獻給了雞蛋糕。</a:t>
            </a:r>
          </a:p>
          <a:p>
            <a:endParaRPr lang="zh-TW" altLang="en-US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r>
              <a:rPr lang="zh-TW" altLang="en-US" sz="8000" dirty="0">
                <a:sym typeface="Arial" panose="020B0604020202020204" pitchFamily="34" charset="0"/>
              </a:rPr>
              <a:t>吃起來的感覺</a:t>
            </a:r>
            <a:r>
              <a:rPr lang="en-US" altLang="zh-TW" sz="8000" dirty="0">
                <a:sym typeface="Arial" panose="020B0604020202020204" pitchFamily="34" charset="0"/>
              </a:rPr>
              <a:t>:</a:t>
            </a:r>
            <a:endParaRPr lang="zh-TW" altLang="en-US" sz="8000" dirty="0">
              <a:sym typeface="Arial" panose="020B0604020202020204" pitchFamily="34" charset="0"/>
            </a:endParaRPr>
          </a:p>
          <a:p>
            <a:endParaRPr lang="zh-TW" altLang="en-US" dirty="0">
              <a:sym typeface="Arial" panose="020B0604020202020204" pitchFamily="34" charset="0"/>
            </a:endParaRPr>
          </a:p>
          <a:p>
            <a:pPr marL="45720" indent="0">
              <a:buNone/>
            </a:pPr>
            <a:r>
              <a:rPr lang="zh-TW" altLang="en-US" sz="8000" dirty="0">
                <a:sym typeface="Arial" panose="020B0604020202020204" pitchFamily="34" charset="0"/>
              </a:rPr>
              <a:t>香甜的蛋香氣在口中化開，越嚼越香，令人上癮。</a:t>
            </a:r>
          </a:p>
          <a:p>
            <a:pPr marL="45720" indent="0">
              <a:buNone/>
            </a:pPr>
            <a:endParaRPr lang="zh-TW" altLang="en-US" sz="3600" dirty="0">
              <a:sym typeface="Arial" panose="020B0604020202020204" pitchFamily="34" charset="0"/>
            </a:endParaRPr>
          </a:p>
          <a:p>
            <a:pPr marL="45720" indent="0">
              <a:buNone/>
            </a:pPr>
            <a:endParaRPr lang="zh-TW" altLang="en-US" sz="3600" dirty="0">
              <a:sym typeface="Arial" panose="020B0604020202020204" pitchFamily="34" charset="0"/>
            </a:endParaRPr>
          </a:p>
          <a:p>
            <a:r>
              <a:rPr lang="zh-TW" altLang="en-US" sz="6400" dirty="0">
                <a:ea typeface="Mingliu" panose="02020509000000000000" pitchFamily="49" charset="-120"/>
                <a:sym typeface="Arial" panose="020B0604020202020204" pitchFamily="34" charset="0"/>
              </a:rPr>
              <a:t>照片來源</a:t>
            </a:r>
            <a:r>
              <a:rPr lang="en-US" altLang="zh-TW" sz="6400" dirty="0">
                <a:sym typeface="Arial" panose="020B0604020202020204" pitchFamily="34" charset="0"/>
              </a:rPr>
              <a:t>:</a:t>
            </a:r>
            <a:r>
              <a:rPr lang="zh-TW" altLang="en-US" sz="6400" dirty="0">
                <a:sym typeface="Arial" panose="020B0604020202020204" pitchFamily="34" charset="0"/>
              </a:rPr>
              <a:t> </a:t>
            </a:r>
            <a:r>
              <a:rPr lang="en-US" altLang="zh-TW" sz="6400" dirty="0">
                <a:sym typeface="Arial" panose="020B0604020202020204" pitchFamily="34" charset="0"/>
              </a:rPr>
              <a:t>https://decing.tw/tainan-giya/#</a:t>
            </a:r>
            <a:endParaRPr lang="zh-TW" altLang="en-US" sz="6400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8057CEF4-4040-491C-95B5-1258F06BCD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1" y="4221808"/>
            <a:ext cx="2160240" cy="143871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0C0FD37-7F27-4E7E-BEED-B315E3060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1" y="585104"/>
            <a:ext cx="2450804" cy="16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5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br>
              <a:rPr lang="zh-TW" altLang="en-US" dirty="0"/>
            </a:br>
            <a:r>
              <a:rPr lang="zh-TW" altLang="en-US" dirty="0"/>
              <a:t>新化古早味番薯糖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rtl="0"/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pPr marL="45720" indent="0">
              <a:buNone/>
            </a:pPr>
            <a:endParaRPr lang="zh-TW" altLang="en-US" sz="8600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pPr marL="45720" indent="0">
              <a:buNone/>
            </a:pPr>
            <a:endParaRPr lang="zh-TW" altLang="en-US" sz="8600" dirty="0">
              <a:sym typeface="Arial" panose="020B0604020202020204" pitchFamily="34" charset="0"/>
            </a:endParaRPr>
          </a:p>
          <a:p>
            <a:endParaRPr lang="zh-TW" altLang="en-US" sz="2500" dirty="0">
              <a:sym typeface="Arial" panose="020B0604020202020204" pitchFamily="34" charset="0"/>
            </a:endParaRPr>
          </a:p>
          <a:p>
            <a:pPr marL="45720" indent="0">
              <a:buNone/>
            </a:pPr>
            <a:endParaRPr lang="zh-TW" altLang="en-US" dirty="0">
              <a:sym typeface="Arial" panose="020B0604020202020204" pitchFamily="34" charset="0"/>
            </a:endParaRPr>
          </a:p>
          <a:p>
            <a:r>
              <a:rPr lang="zh-TW" altLang="en-US" sz="8000" dirty="0">
                <a:sym typeface="Arial" panose="020B0604020202020204" pitchFamily="34" charset="0"/>
              </a:rPr>
              <a:t>特色</a:t>
            </a:r>
            <a:r>
              <a:rPr lang="en-US" altLang="zh-TW" sz="8000" dirty="0">
                <a:sym typeface="Arial" panose="020B0604020202020204" pitchFamily="34" charset="0"/>
              </a:rPr>
              <a:t>:</a:t>
            </a:r>
            <a:r>
              <a:rPr lang="zh-TW" altLang="en-US" sz="8000" dirty="0">
                <a:solidFill>
                  <a:srgbClr val="555555"/>
                </a:solidFill>
                <a:latin typeface="Trebuchet MS" panose="020B0603020202020204" pitchFamily="34" charset="0"/>
              </a:rPr>
              <a:t>番薯糖的香甜，從我們大老遠走來就聞到撲鼻香，一整個甜蜜蜜的感覺</a:t>
            </a:r>
            <a:r>
              <a:rPr lang="en-US" altLang="zh-TW" sz="8000" dirty="0">
                <a:solidFill>
                  <a:srgbClr val="555555"/>
                </a:solidFill>
                <a:latin typeface="Trebuchet MS" panose="020B0603020202020204" pitchFamily="34" charset="0"/>
              </a:rPr>
              <a:t>~</a:t>
            </a:r>
            <a:r>
              <a:rPr lang="zh-TW" altLang="en-US" sz="8000" dirty="0">
                <a:solidFill>
                  <a:srgbClr val="555555"/>
                </a:solidFill>
                <a:latin typeface="Trebuchet MS" panose="020B0603020202020204" pitchFamily="34" charset="0"/>
              </a:rPr>
              <a:t>真是讓人聞了也感受的到幸福啊！沉浸在黑糖蜜裡頭的番薯，看上去不只療癒，更讓拍照的我口水直直流！你說這樣的美味，我怎能不推薦給你呢</a:t>
            </a:r>
            <a:r>
              <a:rPr lang="en-US" altLang="zh-TW" sz="8000" dirty="0">
                <a:solidFill>
                  <a:srgbClr val="555555"/>
                </a:solidFill>
                <a:latin typeface="Trebuchet MS" panose="020B0603020202020204" pitchFamily="34" charset="0"/>
              </a:rPr>
              <a:t>~</a:t>
            </a:r>
            <a:endParaRPr lang="zh-TW" altLang="en-US" sz="8000" dirty="0">
              <a:sym typeface="Arial" panose="020B0604020202020204" pitchFamily="34" charset="0"/>
            </a:endParaRPr>
          </a:p>
          <a:p>
            <a:endParaRPr lang="zh-TW" altLang="en-US" dirty="0"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r>
              <a:rPr lang="zh-TW" altLang="en-US" sz="8000" dirty="0">
                <a:sym typeface="Arial" panose="020B0604020202020204" pitchFamily="34" charset="0"/>
              </a:rPr>
              <a:t>吃起來的感覺</a:t>
            </a:r>
            <a:r>
              <a:rPr lang="en-US" altLang="zh-TW" sz="8000" dirty="0">
                <a:sym typeface="Arial" panose="020B0604020202020204" pitchFamily="34" charset="0"/>
              </a:rPr>
              <a:t>:</a:t>
            </a:r>
            <a:r>
              <a:rPr lang="zh-TW" altLang="en-US" sz="8000" dirty="0">
                <a:solidFill>
                  <a:srgbClr val="555555"/>
                </a:solidFill>
                <a:latin typeface="Trebuchet MS" panose="020B0603020202020204" pitchFamily="34" charset="0"/>
              </a:rPr>
              <a:t>打開盒蓋，立馬飄香的番薯糖香氣，頓時吞嚥了口水</a:t>
            </a:r>
            <a:r>
              <a:rPr lang="en-US" altLang="zh-TW" sz="8000" dirty="0">
                <a:solidFill>
                  <a:srgbClr val="555555"/>
                </a:solidFill>
                <a:latin typeface="Trebuchet MS" panose="020B0603020202020204" pitchFamily="34" charset="0"/>
              </a:rPr>
              <a:t>XD </a:t>
            </a:r>
            <a:r>
              <a:rPr lang="zh-TW" altLang="en-US" sz="8000" dirty="0">
                <a:solidFill>
                  <a:srgbClr val="555555"/>
                </a:solidFill>
                <a:latin typeface="Trebuchet MS" panose="020B0603020202020204" pitchFamily="34" charset="0"/>
              </a:rPr>
              <a:t>但老實說對於甜食真的很無法，和心愛</a:t>
            </a:r>
            <a:r>
              <a:rPr lang="en-US" altLang="zh-TW" sz="8000" dirty="0">
                <a:solidFill>
                  <a:srgbClr val="555555"/>
                </a:solidFill>
                <a:latin typeface="Trebuchet MS" panose="020B0603020202020204" pitchFamily="34" charset="0"/>
              </a:rPr>
              <a:t>a</a:t>
            </a:r>
            <a:r>
              <a:rPr lang="zh-TW" altLang="en-US" sz="8000" dirty="0">
                <a:solidFill>
                  <a:srgbClr val="555555"/>
                </a:solidFill>
                <a:latin typeface="Trebuchet MS" panose="020B0603020202020204" pitchFamily="34" charset="0"/>
              </a:rPr>
              <a:t>原本想說吃個一兩口捧捧場，沒想到完全不甜膩，帶著濃郁的番薯及焦香味，雖然沒有到涮嘴，但是吃完還會忍不住夾起第二塊，就連台中的友人也說好吃呢</a:t>
            </a:r>
            <a:r>
              <a:rPr lang="en-US" altLang="zh-TW" sz="8000" dirty="0">
                <a:solidFill>
                  <a:srgbClr val="555555"/>
                </a:solidFill>
                <a:latin typeface="Trebuchet MS" panose="020B0603020202020204" pitchFamily="34" charset="0"/>
              </a:rPr>
              <a:t>~</a:t>
            </a:r>
            <a:endParaRPr lang="zh-TW" altLang="en-US" sz="8000" dirty="0">
              <a:sym typeface="Arial" panose="020B0604020202020204" pitchFamily="34" charset="0"/>
            </a:endParaRPr>
          </a:p>
          <a:p>
            <a:endParaRPr lang="zh-TW" altLang="en-US" dirty="0">
              <a:sym typeface="Arial" panose="020B0604020202020204" pitchFamily="34" charset="0"/>
            </a:endParaRPr>
          </a:p>
          <a:p>
            <a:pPr marL="45720" indent="0">
              <a:buNone/>
            </a:pPr>
            <a:endParaRPr lang="zh-TW" altLang="en-US" sz="8000" dirty="0">
              <a:sym typeface="Arial" panose="020B0604020202020204" pitchFamily="34" charset="0"/>
            </a:endParaRPr>
          </a:p>
          <a:p>
            <a:pPr marL="45720" indent="0">
              <a:buNone/>
            </a:pPr>
            <a:endParaRPr lang="zh-TW" altLang="en-US" sz="3600" dirty="0">
              <a:sym typeface="Arial" panose="020B0604020202020204" pitchFamily="34" charset="0"/>
            </a:endParaRPr>
          </a:p>
          <a:p>
            <a:pPr marL="45720" indent="0">
              <a:buNone/>
            </a:pPr>
            <a:endParaRPr lang="zh-TW" altLang="en-US" sz="3600" dirty="0">
              <a:sym typeface="Arial" panose="020B0604020202020204" pitchFamily="34" charset="0"/>
            </a:endParaRPr>
          </a:p>
          <a:p>
            <a:r>
              <a:rPr lang="zh-TW" altLang="en-US" sz="6400" dirty="0">
                <a:ea typeface="Mingliu" panose="02020509000000000000" pitchFamily="49" charset="-120"/>
                <a:sym typeface="Arial" panose="020B0604020202020204" pitchFamily="34" charset="0"/>
              </a:rPr>
              <a:t>照片來源</a:t>
            </a:r>
            <a:r>
              <a:rPr lang="en-US" altLang="zh-TW" sz="6400" dirty="0">
                <a:sym typeface="Arial" panose="020B0604020202020204" pitchFamily="34" charset="0"/>
              </a:rPr>
              <a:t>:</a:t>
            </a:r>
            <a:r>
              <a:rPr lang="zh-TW" altLang="en-US" sz="6400" dirty="0">
                <a:sym typeface="Arial" panose="020B0604020202020204" pitchFamily="34" charset="0"/>
              </a:rPr>
              <a:t> </a:t>
            </a:r>
            <a:r>
              <a:rPr lang="en-US" altLang="zh-TW" sz="6400" dirty="0">
                <a:sym typeface="Arial" panose="020B0604020202020204" pitchFamily="34" charset="0"/>
              </a:rPr>
              <a:t>https://decing.tw/tainan-giya/#</a:t>
            </a:r>
            <a:endParaRPr lang="zh-TW" altLang="en-US" sz="6400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8057CEF4-4040-491C-95B5-1258F06BCD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1" y="4403360"/>
            <a:ext cx="2160240" cy="107561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0C0FD37-7F27-4E7E-BEED-B315E3060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0" y="585104"/>
            <a:ext cx="2360746" cy="16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1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食物美食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35_TF02901023_TF02901023.potx" id="{E8FF83F4-7CE2-4E9A-837F-E5C0C7D1D278}" vid="{EAA90777-DD63-4753-8CC1-2B175EDC8EFA}"/>
    </a:ext>
  </a:extLst>
</a:theme>
</file>

<file path=ppt/theme/theme2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食物 - 從備料到上桌 (寬螢幕)</Template>
  <TotalTime>135</TotalTime>
  <Words>421</Words>
  <Application>Microsoft Office PowerPoint</Application>
  <PresentationFormat>自訂</PresentationFormat>
  <Paragraphs>52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Mingliu</vt:lpstr>
      <vt:lpstr>Oz焦糖下午茶</vt:lpstr>
      <vt:lpstr>微軟正黑體</vt:lpstr>
      <vt:lpstr>Arial</vt:lpstr>
      <vt:lpstr>Cambria</vt:lpstr>
      <vt:lpstr>Trebuchet MS</vt:lpstr>
      <vt:lpstr>食物美食 16x9</vt:lpstr>
      <vt:lpstr>新化美食地圖</vt:lpstr>
      <vt:lpstr>PowerPoint 簡報</vt:lpstr>
      <vt:lpstr>吉野村現烤蛋糕</vt:lpstr>
      <vt:lpstr>新化市場口阿婆雞蛋糕 </vt:lpstr>
      <vt:lpstr> 新化古早味番薯糖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新化美食地圖</dc:title>
  <dc:creator>5A88</dc:creator>
  <cp:lastModifiedBy>5A88</cp:lastModifiedBy>
  <cp:revision>21</cp:revision>
  <dcterms:created xsi:type="dcterms:W3CDTF">2022-02-23T02:13:52Z</dcterms:created>
  <dcterms:modified xsi:type="dcterms:W3CDTF">2022-03-30T02:12:30Z</dcterms:modified>
</cp:coreProperties>
</file>