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57" r:id="rId6"/>
    <p:sldId id="260" r:id="rId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980AFA9-09FB-4358-BE63-545500C30B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509D7A7-5FA8-4BC4-96BD-945C44AD0E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CAA7ABD-D6CE-461B-9FE9-6D6745B2D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3E9B-6144-4A91-830F-AB4EF831AED1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FDAEFA4-E68C-4DF5-B0F3-C9A631B0D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99E21FE-8D5A-4EB3-8F77-B68968E0D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64BE2-8B26-448B-91B9-0F6E9184A9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8058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F3EA01-CA76-49A4-BEE3-5F60CA5C5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EAD49A5-7FE1-452E-9247-4B042B8060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CC8CE5E-5596-471A-A8EE-987AE1D52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3E9B-6144-4A91-830F-AB4EF831AED1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8906C6F-804B-40A4-B5DE-93BED04FD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3F58B50-CD72-46B5-B337-9FFAF0D1F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64BE2-8B26-448B-91B9-0F6E9184A9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6994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822EBAF0-CFEB-45D1-938C-F0701BDF38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C1394CF-DA3C-4C83-9B55-345CBF8517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8A35DFE-16BD-4117-B569-CC8F0D8DC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3E9B-6144-4A91-830F-AB4EF831AED1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2BE62AE-32C4-4EAC-953C-FC598B332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C010D92-C6AF-41E9-A3C5-D9437F7FA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64BE2-8B26-448B-91B9-0F6E9184A9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4891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14DDED-0D29-45F6-AF04-7A48EC2A7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D1BCB7B-C178-48D5-B8D8-68BA1E0B0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AE67201-D797-4382-B1B0-7D3D7D473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3E9B-6144-4A91-830F-AB4EF831AED1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67ED82F-62CD-4BEB-9B11-9B994D197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86612DB-E24E-44C8-8D98-96599BD40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64BE2-8B26-448B-91B9-0F6E9184A9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7267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B97B08-317A-4856-86CD-BD3AC2BFF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B5FDF66-21E7-4B8E-8848-242AEAB77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FFB79C2-3812-4055-990B-05CAEB40B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3E9B-6144-4A91-830F-AB4EF831AED1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E8DFC46-EC1B-470F-BC27-978AAFB62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A91AB2A-C94C-479B-B592-DC92E6B79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64BE2-8B26-448B-91B9-0F6E9184A9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3845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F7AF3D5-BA78-489A-9611-F49B40BA5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0B49F21-94EF-4D35-824B-B29EE9223B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741117D-5D71-48BB-922B-342CFA8DBA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A307CA7-9F35-41C6-B91F-3F2C887AB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3E9B-6144-4A91-830F-AB4EF831AED1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20AC3DD-04CE-4FC4-A0A2-BE0388F8A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ADDBCA0-F63E-451A-82F9-7CAFDE850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64BE2-8B26-448B-91B9-0F6E9184A9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140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81C89D-5ACF-4289-8DCF-34AE71D57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CA21576-AB15-4C28-B642-0C2C15760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5B202DA-48B8-4E4F-948A-487CFD4B01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809957A1-03EF-485F-8C40-5DA9B6FE0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E2039B5A-A760-49D0-9C7C-01835A60C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136B1440-36C7-4677-976E-0A58D0002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3E9B-6144-4A91-830F-AB4EF831AED1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D38B8196-6E5D-4C66-AF34-30A07C9F3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AE5AF0BC-C302-459E-8A8E-AD6B7D86E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64BE2-8B26-448B-91B9-0F6E9184A9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9080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B597E4F-20DF-4530-B61E-30451007D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BF2983D-1793-45AD-960D-B45CCAF68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3E9B-6144-4A91-830F-AB4EF831AED1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8ED5800-CC84-42D0-BADE-8323CDD13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0524C11-41C2-4F20-A141-BB4B74B28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64BE2-8B26-448B-91B9-0F6E9184A9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069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B975538E-3C0D-4774-A271-5CBE9393B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3E9B-6144-4A91-830F-AB4EF831AED1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197CABB-2F4E-40AA-B873-AECDE990E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CD6D28B-6253-43C0-BC91-A1D1AE6A5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64BE2-8B26-448B-91B9-0F6E9184A9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9947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D96C10-0845-436D-B204-7EEE6F9BE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DF45F98-5919-4140-A3F4-1152D5D53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E1B201E-E686-4C70-87BC-330368B04E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A0E1252-F039-47CD-8C3D-4652F7DBF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3E9B-6144-4A91-830F-AB4EF831AED1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4629DE3-4E02-45BF-993D-C1CA75A7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546A295-C3D8-417B-8F81-D04365357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64BE2-8B26-448B-91B9-0F6E9184A9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952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4A6609B-4745-436D-9361-CFEC7A6C5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56CAEFD4-2103-4C54-AD1D-4511C3F677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8CAFE97-5155-42F7-9F50-87CC6C1113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2F4CEB6-1EF9-4FC4-AF84-FBB1DB217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3E9B-6144-4A91-830F-AB4EF831AED1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1736F7B-1687-4414-AB2D-1D40D8EDB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0847D71-5D2E-4501-A582-77B7EF515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64BE2-8B26-448B-91B9-0F6E9184A9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075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顯示資料流的藍色抽象">
            <a:extLst>
              <a:ext uri="{FF2B5EF4-FFF2-40B4-BE49-F238E27FC236}">
                <a16:creationId xmlns:a16="http://schemas.microsoft.com/office/drawing/2014/main" id="{CF376042-075A-405F-A64D-A64F3A999D9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7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owEdges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C4D1CAAA-D48B-49BC-8E15-B530C5877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73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9B493B7-9A71-4636-956C-E1212A44E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A4C8E91-4697-4715-A7E1-761B24FCEB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83E9B-6144-4A91-830F-AB4EF831AED1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9AECCEC-FD70-487D-BAE4-FE619A0557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466BF35-99D0-41B9-AB0F-2800868545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64BE2-8B26-448B-91B9-0F6E9184A93A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0" name="圖形 9" descr="煙火 以實心填滿">
            <a:extLst>
              <a:ext uri="{FF2B5EF4-FFF2-40B4-BE49-F238E27FC236}">
                <a16:creationId xmlns:a16="http://schemas.microsoft.com/office/drawing/2014/main" id="{BAFF2D9C-AB06-4B32-9087-B164C04887E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128682" y="292906"/>
            <a:ext cx="914400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8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accent1">
              <a:lumMod val="40000"/>
              <a:lumOff val="60000"/>
            </a:schemeClr>
          </a:solidFill>
          <a:latin typeface="微軟正黑體 Light" panose="020B0304030504040204" pitchFamily="34" charset="-120"/>
          <a:ea typeface="微軟正黑體 Light" panose="020B03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40000"/>
              <a:lumOff val="60000"/>
            </a:schemeClr>
          </a:solidFill>
          <a:latin typeface="微軟正黑體 Light" panose="020B0304030504040204" pitchFamily="34" charset="-120"/>
          <a:ea typeface="微軟正黑體 Light" panose="020B03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40000"/>
              <a:lumOff val="60000"/>
            </a:schemeClr>
          </a:solidFill>
          <a:latin typeface="微軟正黑體 Light" panose="020B0304030504040204" pitchFamily="34" charset="-120"/>
          <a:ea typeface="微軟正黑體 Light" panose="020B03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40000"/>
              <a:lumOff val="60000"/>
            </a:schemeClr>
          </a:solidFill>
          <a:latin typeface="微軟正黑體 Light" panose="020B0304030504040204" pitchFamily="34" charset="-120"/>
          <a:ea typeface="微軟正黑體 Light" panose="020B03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40000"/>
              <a:lumOff val="60000"/>
            </a:schemeClr>
          </a:solidFill>
          <a:latin typeface="微軟正黑體 Light" panose="020B0304030504040204" pitchFamily="34" charset="-120"/>
          <a:ea typeface="微軟正黑體 Light" panose="020B03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40000"/>
              <a:lumOff val="60000"/>
            </a:schemeClr>
          </a:solidFill>
          <a:latin typeface="微軟正黑體 Light" panose="020B0304030504040204" pitchFamily="34" charset="-120"/>
          <a:ea typeface="微軟正黑體 Light" panose="020B03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7135A344-A7F1-4B1B-95E7-AE29DC3989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611003"/>
            <a:ext cx="9144000" cy="1655762"/>
          </a:xfrm>
        </p:spPr>
        <p:txBody>
          <a:bodyPr>
            <a:scene3d>
              <a:camera prst="perspectiveAbove"/>
              <a:lightRig rig="threePt" dir="t"/>
            </a:scene3d>
            <a:sp3d/>
          </a:bodyPr>
          <a:lstStyle/>
          <a:p>
            <a:endParaRPr lang="en-US" altLang="zh-TW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altLang="zh-TW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altLang="zh-TW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altLang="zh-TW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altLang="zh-TW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altLang="zh-TW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altLang="zh-TW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altLang="zh-TW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altLang="zh-TW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altLang="zh-TW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altLang="zh-TW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altLang="zh-TW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altLang="zh-TW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altLang="zh-TW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DB0BDEA-029E-4309-A38F-DC732FD5EE26}"/>
              </a:ext>
            </a:extLst>
          </p:cNvPr>
          <p:cNvSpPr/>
          <p:nvPr/>
        </p:nvSpPr>
        <p:spPr>
          <a:xfrm>
            <a:off x="2887429" y="1394011"/>
            <a:ext cx="64171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p3d extrusionH="57150">
              <a:bevelT w="82550" h="38100" prst="coolSlant"/>
            </a:sp3d>
          </a:bodyPr>
          <a:lstStyle/>
          <a:p>
            <a:pPr algn="ctr"/>
            <a:r>
              <a:rPr lang="zh-TW" altLang="en-US" sz="5400" dirty="0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認識武安宮及宋江陣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85FC92B-824C-4EC8-BB99-72BDC719E2D5}"/>
              </a:ext>
            </a:extLst>
          </p:cNvPr>
          <p:cNvSpPr/>
          <p:nvPr/>
        </p:nvSpPr>
        <p:spPr>
          <a:xfrm>
            <a:off x="4977743" y="2967335"/>
            <a:ext cx="223651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BottomLeft"/>
              <a:lightRig rig="threePt" dir="t"/>
            </a:scene3d>
            <a:sp3d/>
          </a:bodyPr>
          <a:lstStyle/>
          <a:p>
            <a:pPr algn="ctr"/>
            <a:r>
              <a:rPr lang="zh-TW" altLang="en-US" sz="4000" dirty="0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專題報導</a:t>
            </a:r>
            <a:endParaRPr lang="en-US" altLang="zh-TW" sz="4000" dirty="0">
              <a:ln w="0"/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TW" altLang="en-US" sz="4000" dirty="0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黃子緹</a:t>
            </a:r>
            <a:endParaRPr lang="zh-TW" alt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7710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45D321E-74B4-4125-A027-089FCB0F7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歷史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DDC4140-0E13-4304-83BB-670AADEF0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3578"/>
            <a:ext cx="10515600" cy="4351338"/>
          </a:xfrm>
        </p:spPr>
        <p:txBody>
          <a:bodyPr>
            <a:normAutofit/>
          </a:bodyPr>
          <a:lstStyle/>
          <a:p>
            <a:r>
              <a:rPr lang="zh-TW" altLang="en-US" sz="3600" dirty="0"/>
              <a:t>新化武安宮位在臺灣臺南市新化區</a:t>
            </a:r>
          </a:p>
          <a:p>
            <a:r>
              <a:rPr lang="zh-TW" altLang="en-US" sz="3600" dirty="0"/>
              <a:t>原稱「大使公廟」</a:t>
            </a:r>
          </a:p>
          <a:p>
            <a:r>
              <a:rPr lang="zh-TW" altLang="en-US" sz="3600" dirty="0"/>
              <a:t>為大目降八保七廟之一</a:t>
            </a:r>
          </a:p>
          <a:p>
            <a:r>
              <a:rPr lang="zh-TW" altLang="en-US" sz="3600" dirty="0"/>
              <a:t>建於清嘉慶年間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419FB59-C932-411B-8571-9439E30EE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483" y="2909141"/>
            <a:ext cx="5228384" cy="32095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32906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F673E0-C2C6-4E74-A485-155D3CE97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傳說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E6F1DBF-0A6A-4365-8BB9-5936D8480C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/>
              <a:t>新化虎頭山上住有虎神</a:t>
            </a:r>
          </a:p>
          <a:p>
            <a:r>
              <a:rPr lang="zh-TW" altLang="en-US" sz="3600" dirty="0"/>
              <a:t>武安尊王為了解決百姓困擾，遂與虎神交戰</a:t>
            </a:r>
          </a:p>
          <a:p>
            <a:r>
              <a:rPr lang="zh-TW" altLang="en-US" sz="3600" dirty="0"/>
              <a:t>向大目降北極殿玄天上帝借法寶「玄天面」</a:t>
            </a:r>
          </a:p>
          <a:p>
            <a:r>
              <a:rPr lang="zh-TW" altLang="en-US" sz="3600" dirty="0"/>
              <a:t>武安尊王忘了規定，笑了出來，導致面具脫不下來</a:t>
            </a:r>
          </a:p>
          <a:p>
            <a:r>
              <a:rPr lang="zh-TW" altLang="en-US" sz="3600" dirty="0"/>
              <a:t>武安尊王的樣貌較為兇惡</a:t>
            </a:r>
          </a:p>
        </p:txBody>
      </p:sp>
    </p:spTree>
    <p:extLst>
      <p:ext uri="{BB962C8B-B14F-4D97-AF65-F5344CB8AC3E}">
        <p14:creationId xmlns:p14="http://schemas.microsoft.com/office/powerpoint/2010/main" val="2822464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A11C227-AB11-43FB-99F2-017DE1EAA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神明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43C139F-F7DB-4000-B83A-EC92F7292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/>
              <a:t>主祀大使爺張巡（武安尊王）</a:t>
            </a:r>
          </a:p>
          <a:p>
            <a:r>
              <a:rPr lang="zh-TW" altLang="en-US" sz="3600" dirty="0"/>
              <a:t>二使爺許遠（文安尊王）</a:t>
            </a:r>
          </a:p>
          <a:p>
            <a:r>
              <a:rPr lang="zh-TW" altLang="en-US" sz="3600" dirty="0"/>
              <a:t>三使爺南霽雲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316C86E-ADAD-4E26-8771-82F7694FC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022" y="1672933"/>
            <a:ext cx="3310778" cy="4191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28837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B09864-DC49-4C41-9EC3-81968DAFF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宋江陣起源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90A6DBB-3751-4F0D-BB18-CF243C50D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694" y="1672933"/>
            <a:ext cx="10331824" cy="4351338"/>
          </a:xfrm>
        </p:spPr>
        <p:txBody>
          <a:bodyPr>
            <a:normAutofit/>
          </a:bodyPr>
          <a:lstStyle/>
          <a:p>
            <a:r>
              <a:rPr lang="zh-TW" altLang="en-US" sz="3600" dirty="0"/>
              <a:t>源自</a:t>
            </a:r>
            <a:r>
              <a:rPr lang="en-US" altLang="zh-TW" sz="3600" dirty="0"/>
              <a:t>《</a:t>
            </a:r>
            <a:r>
              <a:rPr lang="zh-TW" altLang="en-US" sz="3600" dirty="0"/>
              <a:t>水滸傳</a:t>
            </a:r>
            <a:r>
              <a:rPr lang="en-US" altLang="zh-TW" sz="3600" dirty="0"/>
              <a:t>》</a:t>
            </a:r>
            <a:r>
              <a:rPr lang="zh-TW" altLang="en-US" sz="3600" dirty="0"/>
              <a:t>、是少林武學實拳派的一支、來自戚繼光鴛鴦陣</a:t>
            </a:r>
          </a:p>
          <a:p>
            <a:r>
              <a:rPr lang="zh-TW" altLang="en-US" sz="3600" dirty="0"/>
              <a:t>源自鄭成功的藤牌兵</a:t>
            </a:r>
          </a:p>
          <a:p>
            <a:r>
              <a:rPr lang="zh-TW" altLang="en-US" sz="3600" dirty="0"/>
              <a:t>中國福建漳泉地方自衛武力團練及清末臺南府城義民旗</a:t>
            </a:r>
          </a:p>
        </p:txBody>
      </p:sp>
    </p:spTree>
    <p:extLst>
      <p:ext uri="{BB962C8B-B14F-4D97-AF65-F5344CB8AC3E}">
        <p14:creationId xmlns:p14="http://schemas.microsoft.com/office/powerpoint/2010/main" val="4011452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2D42CE5-D538-41E9-87F3-F689B99FB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武器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D126DEC-C048-4EC7-AE40-77E456004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153" y="1828800"/>
            <a:ext cx="11066929" cy="4321268"/>
          </a:xfrm>
        </p:spPr>
        <p:txBody>
          <a:bodyPr>
            <a:normAutofit/>
          </a:bodyPr>
          <a:lstStyle/>
          <a:p>
            <a:r>
              <a:rPr lang="zh-TW" altLang="en-US" sz="3600" dirty="0"/>
              <a:t>頭旗</a:t>
            </a:r>
            <a:r>
              <a:rPr lang="en-US" altLang="zh-TW" sz="3600" dirty="0"/>
              <a:t>. </a:t>
            </a:r>
            <a:r>
              <a:rPr lang="zh-TW" altLang="en-US" sz="3600" dirty="0"/>
              <a:t>雙斧</a:t>
            </a:r>
            <a:r>
              <a:rPr lang="en-US" altLang="zh-TW" sz="3600" dirty="0"/>
              <a:t>. </a:t>
            </a:r>
            <a:r>
              <a:rPr lang="zh-TW" altLang="en-US" sz="3600" dirty="0"/>
              <a:t>斬馬 </a:t>
            </a:r>
            <a:r>
              <a:rPr lang="en-US" altLang="zh-TW" sz="3600" dirty="0"/>
              <a:t>; </a:t>
            </a:r>
            <a:r>
              <a:rPr lang="zh-TW" altLang="en-US" sz="3600" dirty="0"/>
              <a:t>大刀</a:t>
            </a:r>
            <a:r>
              <a:rPr lang="en-US" altLang="zh-TW" sz="3600" dirty="0"/>
              <a:t>. </a:t>
            </a:r>
            <a:r>
              <a:rPr lang="zh-TW" altLang="en-US" sz="3600" dirty="0"/>
              <a:t>耙</a:t>
            </a:r>
            <a:r>
              <a:rPr lang="en-US" altLang="zh-TW" sz="3600" dirty="0"/>
              <a:t>. </a:t>
            </a:r>
            <a:r>
              <a:rPr lang="zh-TW" altLang="en-US" sz="3600" dirty="0"/>
              <a:t>三叉 </a:t>
            </a:r>
            <a:r>
              <a:rPr lang="en-US" altLang="zh-TW" sz="3600" dirty="0"/>
              <a:t>; </a:t>
            </a:r>
            <a:r>
              <a:rPr lang="zh-TW" altLang="en-US" sz="3600" dirty="0"/>
              <a:t>板尖</a:t>
            </a:r>
            <a:r>
              <a:rPr lang="en-US" altLang="zh-TW" sz="3600" dirty="0"/>
              <a:t>. </a:t>
            </a:r>
            <a:r>
              <a:rPr lang="zh-TW" altLang="en-US" sz="3600" dirty="0"/>
              <a:t>躂仔</a:t>
            </a:r>
            <a:r>
              <a:rPr lang="en-US" altLang="zh-TW" sz="3600" dirty="0"/>
              <a:t>(</a:t>
            </a:r>
            <a:r>
              <a:rPr lang="zh-TW" altLang="en-US" sz="3600" dirty="0"/>
              <a:t>躂刀）</a:t>
            </a:r>
            <a:r>
              <a:rPr lang="en-US" altLang="zh-TW" sz="3600" dirty="0"/>
              <a:t>. </a:t>
            </a:r>
            <a:r>
              <a:rPr lang="zh-TW" altLang="en-US" sz="3600" dirty="0"/>
              <a:t>刨仔（割馬腳用） </a:t>
            </a:r>
            <a:r>
              <a:rPr lang="en-US" altLang="zh-TW" sz="3600" dirty="0"/>
              <a:t>; </a:t>
            </a:r>
            <a:r>
              <a:rPr lang="zh-TW" altLang="en-US" sz="3600" dirty="0"/>
              <a:t>官刀</a:t>
            </a:r>
            <a:r>
              <a:rPr lang="en-US" altLang="zh-TW" sz="3600" dirty="0"/>
              <a:t>. </a:t>
            </a:r>
            <a:r>
              <a:rPr lang="zh-TW" altLang="en-US" sz="3600" dirty="0"/>
              <a:t>雨傘</a:t>
            </a:r>
            <a:r>
              <a:rPr lang="en-US" altLang="zh-TW" sz="3600" dirty="0"/>
              <a:t>. </a:t>
            </a:r>
            <a:r>
              <a:rPr lang="zh-TW" altLang="en-US" sz="3600" dirty="0"/>
              <a:t>短棍（齊眉） </a:t>
            </a:r>
            <a:r>
              <a:rPr lang="en-US" altLang="zh-TW" sz="3600" dirty="0"/>
              <a:t>; </a:t>
            </a:r>
            <a:r>
              <a:rPr lang="zh-TW" altLang="en-US" sz="3600" dirty="0"/>
              <a:t>長槌</a:t>
            </a:r>
            <a:r>
              <a:rPr lang="en-US" altLang="zh-TW" sz="3600" dirty="0"/>
              <a:t>. </a:t>
            </a:r>
            <a:r>
              <a:rPr lang="zh-TW" altLang="en-US" sz="3600" dirty="0"/>
              <a:t>鐵尺</a:t>
            </a:r>
            <a:r>
              <a:rPr lang="en-US" altLang="zh-TW" sz="3600" dirty="0"/>
              <a:t>. </a:t>
            </a:r>
            <a:r>
              <a:rPr lang="zh-TW" altLang="en-US" sz="3600" dirty="0"/>
              <a:t>雙鐧</a:t>
            </a:r>
            <a:r>
              <a:rPr lang="en-US" altLang="zh-TW" sz="3600" dirty="0"/>
              <a:t>.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398215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240</Words>
  <Application>Microsoft Office PowerPoint</Application>
  <PresentationFormat>寬螢幕</PresentationFormat>
  <Paragraphs>36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0" baseType="lpstr">
      <vt:lpstr>微軟正黑體 Light</vt:lpstr>
      <vt:lpstr>Arial</vt:lpstr>
      <vt:lpstr>Calibri</vt:lpstr>
      <vt:lpstr>Office 佈景主題</vt:lpstr>
      <vt:lpstr>PowerPoint 簡報</vt:lpstr>
      <vt:lpstr>歷史</vt:lpstr>
      <vt:lpstr>傳說</vt:lpstr>
      <vt:lpstr>神明</vt:lpstr>
      <vt:lpstr>宋江陣起源</vt:lpstr>
      <vt:lpstr>武器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Roki</dc:creator>
  <cp:lastModifiedBy>Roki</cp:lastModifiedBy>
  <cp:revision>11</cp:revision>
  <dcterms:created xsi:type="dcterms:W3CDTF">2023-12-11T01:52:46Z</dcterms:created>
  <dcterms:modified xsi:type="dcterms:W3CDTF">2024-01-08T01:57:07Z</dcterms:modified>
</cp:coreProperties>
</file>