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3088"/>
    <a:srgbClr val="C35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B9D7AE-562B-436A-B3D6-BD2683605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BB9BA8B-F8E8-457A-BE42-F84C086B6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C213916-8A77-4F93-B0CF-DE2A6EBAA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2D7-3FAF-471D-8496-2F6435CD99C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930587-3151-4A13-8FF7-78B3523F5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4BFF280-2ADA-4787-A7BD-DE67FEC3A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A525-59F7-40EF-BDB8-4E3770D80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900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2C372C-4D3F-49C2-93DD-7267366C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751344E-ED8F-46CC-A3D5-5FD379209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F5DD01C-A6CB-4F9E-B18B-7D373F027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2D7-3FAF-471D-8496-2F6435CD99C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B3961EA-F74D-492F-AED2-5ADAFDC7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006D939-C122-40D8-AD40-1DFB631ED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A525-59F7-40EF-BDB8-4E3770D80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23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E591862-8EA5-4295-B0B9-43E4BDC938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2CA994F-F5D4-4F16-B266-1BF3F37DD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2F77FC-3BB3-4BF7-9162-14BBFAB0F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2D7-3FAF-471D-8496-2F6435CD99C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4168002-A492-4719-BBDE-FA0A9213F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DA5FB4-D506-4E4B-B434-C060A1F7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A525-59F7-40EF-BDB8-4E3770D80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573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E481CC-35C2-4927-8696-BD80B1A43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89DB35-E54F-42F0-9BD3-D2BACE75E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8BD095F-2250-4CC3-9DAF-499FC972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2D7-3FAF-471D-8496-2F6435CD99C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97E64B-1B26-451B-9886-85CF2244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960F7FA-F585-4646-9216-07B06048F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A525-59F7-40EF-BDB8-4E3770D80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19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0C9947-5184-4EDE-BEBF-A6FD3F5A8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DAFA315-1C72-4624-9C54-E7490049A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83510BA-55D0-4091-8E66-AC286D56B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2D7-3FAF-471D-8496-2F6435CD99C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B8CF9F6-6550-4D63-A0B3-33B4B5442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8F059C-A433-46E5-8EB3-0BF01471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A525-59F7-40EF-BDB8-4E3770D80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752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AD08C9-D57B-403B-A26E-9F3CCE61C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8787A3-958D-409D-B01A-A753761AE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416D541-C0FA-47D5-AE6E-971DF8696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425D2CB-5BFE-45BD-90E7-A61DBE49F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2D7-3FAF-471D-8496-2F6435CD99C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3ADF402-382E-4EC7-A281-570B18419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A93689A-5C62-46C0-B0CE-88D9136C0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A525-59F7-40EF-BDB8-4E3770D80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713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036E83-9437-4C9A-8A3B-389D089FC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E222ADA-DE05-40A1-BC7D-CCD14BB4C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785BF48-A164-4E55-A86F-A1D0BC961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1447CD4-F32D-463B-A22F-FBA51E847D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4491D9C-2C82-4F31-85EA-29CEB0C29C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9D84093-4B9B-46C6-83B9-28012D054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2D7-3FAF-471D-8496-2F6435CD99C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C35BCCF-8084-4D5D-A791-5D886CF3C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FAC63A7-23E3-4EFA-A432-6AE048CFC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A525-59F7-40EF-BDB8-4E3770D80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11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CB753E-A736-406D-886F-A80854A0C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4DFFC73-74B9-4A93-9AD4-241E283F3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2D7-3FAF-471D-8496-2F6435CD99C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F7B11D6-49A5-43EC-B262-14B1C2071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B7E84D5-65F0-4737-A994-BD800228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A525-59F7-40EF-BDB8-4E3770D80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04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E4C6B50-57AA-4CEE-A66A-67B7FAE15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2D7-3FAF-471D-8496-2F6435CD99C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43375C9-8544-4ADF-AE02-653E1FBB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AD88E21-B116-406F-A3C3-78DD2203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A525-59F7-40EF-BDB8-4E3770D80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767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7E6F4A-181C-487E-B4D4-12E54DEBC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E45BCE-9DA3-4492-834C-DA30218FF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2C0C8B-E25A-4509-A8C7-414AA5FC3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454B5C1-7CD5-49E4-88BA-3C6E3BF1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2D7-3FAF-471D-8496-2F6435CD99C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A4673E6-9034-4994-8BD1-EA848935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8ECB823-F411-4510-AEE6-37E72708C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A525-59F7-40EF-BDB8-4E3770D80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34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6A8CB5-4D0D-4E23-BDB2-70DF3E695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0905510-0488-4ADB-BD85-5D1A924C10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39AB56A-3BA6-4BFE-BF70-0EFA6017A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907961C-D6E4-46A0-A081-EB64B22B9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2D7-3FAF-471D-8496-2F6435CD99C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D895D81-4812-43F3-9A88-2558A50E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90FEADB-E6B8-4D03-B03E-273127384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A525-59F7-40EF-BDB8-4E3770D80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33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澳洲大堡礁">
            <a:extLst>
              <a:ext uri="{FF2B5EF4-FFF2-40B4-BE49-F238E27FC236}">
                <a16:creationId xmlns:a16="http://schemas.microsoft.com/office/drawing/2014/main" id="{AEA8694E-C763-47A8-A5D1-0BF4CC3982B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5B1A946-34F9-44D1-888D-61B8D360D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AD7FF47-9F3D-4217-8D4E-5FE2585A9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669771-7736-4CA1-A5B3-0CDA2305CC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22D7-3FAF-471D-8496-2F6435CD99C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BE42C32-8CD9-4A6B-B056-88B86414B7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80AFB97-A078-4DCA-A989-6A8921D8B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7A525-59F7-40EF-BDB8-4E3770D80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431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rgbClr val="C355B6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277C2C-695D-46D0-BF21-5B9F1DF02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9529" y="977153"/>
            <a:ext cx="9412941" cy="962212"/>
          </a:xfrm>
        </p:spPr>
        <p:txBody>
          <a:bodyPr>
            <a:noAutofit/>
          </a:bodyPr>
          <a:lstStyle/>
          <a:p>
            <a:r>
              <a:rPr lang="zh-TW" altLang="en-US" sz="8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認識武安宮與宋江陣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EE20F0D-569D-48F2-8EFC-D6AD08971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rgbClr val="E03088">
                      <a:alpha val="40000"/>
                    </a:srgbClr>
                  </a:glow>
                  <a:outerShdw dist="38100" dir="2700000" algn="tl" rotWithShape="0">
                    <a:schemeClr val="accent2"/>
                  </a:outerShdw>
                  <a:reflection blurRad="6350" stA="55000" endA="50" endPos="85000" dist="60007" dir="5400000" sy="-100000" algn="bl" rotWithShape="0"/>
                </a:effectLst>
              </a:rPr>
              <a:t>專題˙報導</a:t>
            </a:r>
            <a:endParaRPr lang="en-US" altLang="zh-TW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rgbClr val="E03088">
                    <a:alpha val="40000"/>
                  </a:srgbClr>
                </a:glow>
                <a:outerShdw dist="38100" dir="2700000" algn="tl" rotWithShape="0">
                  <a:schemeClr val="accent2"/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r>
              <a:rPr lang="zh-TW" alt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rgbClr val="E03088">
                      <a:alpha val="40000"/>
                    </a:srgbClr>
                  </a:glow>
                  <a:outerShdw dist="38100" dir="2700000" algn="tl" rotWithShape="0">
                    <a:schemeClr val="accent2"/>
                  </a:outerShdw>
                  <a:reflection blurRad="6350" stA="55000" endA="50" endPos="85000" dist="60007" dir="5400000" sy="-100000" algn="bl" rotWithShape="0"/>
                </a:effectLst>
              </a:rPr>
              <a:t>潘美岑</a:t>
            </a:r>
            <a:endParaRPr lang="en-US" altLang="zh-TW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rgbClr val="E03088">
                    <a:alpha val="40000"/>
                  </a:srgbClr>
                </a:glow>
                <a:outerShdw dist="38100" dir="2700000" algn="tl" rotWithShape="0">
                  <a:schemeClr val="accent2"/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pic>
        <p:nvPicPr>
          <p:cNvPr id="5" name="圖形 4" descr="教室 以實心填滿">
            <a:extLst>
              <a:ext uri="{FF2B5EF4-FFF2-40B4-BE49-F238E27FC236}">
                <a16:creationId xmlns:a16="http://schemas.microsoft.com/office/drawing/2014/main" id="{F46E5673-DEC7-4441-9BE0-95D76DD39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0975" y="9279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07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0A6577-1932-4589-A20B-463C42948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03088">
                      <a:alpha val="60000"/>
                    </a:srgbClr>
                  </a:glow>
                  <a:outerShdw dist="38100" dir="2700000" algn="tl" rotWithShape="0">
                    <a:schemeClr val="accent2"/>
                  </a:outerShdw>
                </a:effectLst>
              </a:rPr>
              <a:t>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2F711E-407E-472E-BFB1-B581D102B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2" y="1906307"/>
            <a:ext cx="10515600" cy="4351338"/>
          </a:xfrm>
        </p:spPr>
        <p:txBody>
          <a:bodyPr/>
          <a:lstStyle/>
          <a:p>
            <a:r>
              <a:rPr lang="en-US" altLang="zh-TW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7030A0">
                      <a:alpha val="60000"/>
                    </a:srgbClr>
                  </a:glow>
                  <a:reflection blurRad="6350" stA="55000" endA="50" endPos="85000" dir="5400000" sy="-100000" algn="bl" rotWithShape="0"/>
                </a:effectLst>
              </a:rPr>
              <a:t>1.</a:t>
            </a:r>
            <a:r>
              <a:rPr lang="zh-TW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7030A0">
                      <a:alpha val="60000"/>
                    </a:srgbClr>
                  </a:glow>
                  <a:reflection blurRad="6350" stA="55000" endA="50" endPos="85000" dir="5400000" sy="-100000" algn="bl" rotWithShape="0"/>
                </a:effectLst>
              </a:rPr>
              <a:t>源自</a:t>
            </a:r>
            <a:r>
              <a:rPr lang="en-US" altLang="zh-TW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7030A0">
                      <a:alpha val="60000"/>
                    </a:srgbClr>
                  </a:glow>
                  <a:reflection blurRad="6350" stA="55000" endA="50" endPos="85000" dir="5400000" sy="-100000" algn="bl" rotWithShape="0"/>
                </a:effectLst>
              </a:rPr>
              <a:t>《</a:t>
            </a:r>
            <a:r>
              <a:rPr lang="zh-TW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7030A0">
                      <a:alpha val="60000"/>
                    </a:srgbClr>
                  </a:glow>
                  <a:reflection blurRad="6350" stA="55000" endA="50" endPos="85000" dir="5400000" sy="-100000" algn="bl" rotWithShape="0"/>
                </a:effectLst>
              </a:rPr>
              <a:t>水滸傳</a:t>
            </a:r>
            <a:r>
              <a:rPr lang="en-US" altLang="zh-TW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7030A0">
                      <a:alpha val="60000"/>
                    </a:srgbClr>
                  </a:glow>
                  <a:reflection blurRad="6350" stA="55000" endA="50" endPos="85000" dir="5400000" sy="-100000" algn="bl" rotWithShape="0"/>
                </a:effectLst>
              </a:rPr>
              <a:t>》</a:t>
            </a:r>
            <a:r>
              <a:rPr lang="zh-TW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7030A0">
                      <a:alpha val="60000"/>
                    </a:srgbClr>
                  </a:glow>
                  <a:reflection blurRad="6350" stA="55000" endA="50" endPos="85000" dir="5400000" sy="-100000" algn="bl" rotWithShape="0"/>
                </a:effectLst>
              </a:rPr>
              <a:t>、是少林武學實拳派的一支、來自戚繼光鴛鴦陣</a:t>
            </a:r>
          </a:p>
          <a:p>
            <a:r>
              <a:rPr lang="en-US" altLang="zh-TW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7030A0">
                      <a:alpha val="60000"/>
                    </a:srgbClr>
                  </a:glow>
                  <a:reflection blurRad="6350" stA="55000" endA="50" endPos="85000" dir="5400000" sy="-100000" algn="bl" rotWithShape="0"/>
                </a:effectLst>
              </a:rPr>
              <a:t>2.</a:t>
            </a:r>
            <a:r>
              <a:rPr lang="zh-TW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7030A0">
                      <a:alpha val="60000"/>
                    </a:srgbClr>
                  </a:glow>
                  <a:reflection blurRad="6350" stA="55000" endA="50" endPos="85000" dir="5400000" sy="-100000" algn="bl" rotWithShape="0"/>
                </a:effectLst>
              </a:rPr>
              <a:t>源自鄭成功的藤牌兵</a:t>
            </a:r>
          </a:p>
          <a:p>
            <a:r>
              <a:rPr lang="en-US" altLang="zh-TW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7030A0">
                      <a:alpha val="60000"/>
                    </a:srgbClr>
                  </a:glow>
                  <a:reflection blurRad="6350" stA="55000" endA="50" endPos="85000" dir="5400000" sy="-100000" algn="bl" rotWithShape="0"/>
                </a:effectLst>
              </a:rPr>
              <a:t>3.</a:t>
            </a:r>
            <a:r>
              <a:rPr lang="zh-TW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7030A0">
                      <a:alpha val="60000"/>
                    </a:srgbClr>
                  </a:glow>
                  <a:reflection blurRad="6350" stA="55000" endA="50" endPos="85000" dir="5400000" sy="-100000" algn="bl" rotWithShape="0"/>
                </a:effectLst>
              </a:rPr>
              <a:t>中國福建漳泉地方自衛武力團練及清末臺南府城義民旗</a:t>
            </a:r>
            <a:endParaRPr lang="en-US" altLang="zh-TW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101600">
                  <a:srgbClr val="7030A0">
                    <a:alpha val="60000"/>
                  </a:srgbClr>
                </a:glow>
                <a:reflection blurRad="6350" stA="55000" endA="50" endPos="85000" dir="5400000" sy="-100000" algn="bl" rotWithShape="0"/>
              </a:effectLst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284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A7C3F0-48F2-4863-B4FA-F5A731663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03088">
                      <a:alpha val="60000"/>
                    </a:srgbClr>
                  </a:glow>
                  <a:outerShdw dist="38100" dir="2700000" algn="tl" rotWithShape="0">
                    <a:schemeClr val="accent2"/>
                  </a:outerShdw>
                </a:effectLst>
              </a:rPr>
              <a:t>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6ABC47-BBED-4CB1-A13D-8DB0B99F1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8884400-0A65-49D4-8AC9-E5912E9296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760" y="3521075"/>
            <a:ext cx="3571875" cy="27908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4546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1E13D3-DFB7-4DA5-B09C-0213069D3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03088">
                      <a:alpha val="60000"/>
                    </a:srgbClr>
                  </a:glow>
                  <a:outerShdw dist="38100" dir="2700000" algn="tl" rotWithShape="0">
                    <a:schemeClr val="accent2"/>
                  </a:outerShdw>
                </a:effectLst>
              </a:rPr>
              <a:t>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E8375B6-27C4-4F36-9A9E-E51AE64BC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21671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F1715C-3285-4A59-B56E-9BB1BF8A1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03088">
                      <a:alpha val="60000"/>
                    </a:srgbClr>
                  </a:glow>
                  <a:outerShdw dist="38100" dir="2700000" algn="tl" rotWithShape="0">
                    <a:schemeClr val="accent2"/>
                  </a:outerShdw>
                </a:effectLst>
              </a:rPr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70A6DD-F9B8-4501-AB66-1843A95AC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737B956-DB3D-414C-A907-E2B4B4A0D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634" y="1985963"/>
            <a:ext cx="314325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0992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E26812-3B28-4378-A9F9-2E90DB95A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03088">
                      <a:alpha val="60000"/>
                    </a:srgbClr>
                  </a:glow>
                  <a:outerShdw dist="38100" dir="2700000" algn="tl" rotWithShape="0">
                    <a:schemeClr val="accent2"/>
                  </a:outerShdw>
                </a:effectLst>
              </a:rPr>
              <a:t>武器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45C145-9D7C-4512-ABB9-F57005D56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476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270</Words>
  <Application>Microsoft Office PowerPoint</Application>
  <PresentationFormat>寬螢幕</PresentationFormat>
  <Paragraphs>24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標楷體</vt:lpstr>
      <vt:lpstr>Arial</vt:lpstr>
      <vt:lpstr>Calibri</vt:lpstr>
      <vt:lpstr>Office 佈景主題</vt:lpstr>
      <vt:lpstr>認識武安宮與宋江陣</vt:lpstr>
      <vt:lpstr>宋江陣起源</vt:lpstr>
      <vt:lpstr>歷史</vt:lpstr>
      <vt:lpstr>傳說</vt:lpstr>
      <vt:lpstr>神明</vt:lpstr>
      <vt:lpstr>武器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10</cp:revision>
  <dcterms:created xsi:type="dcterms:W3CDTF">2023-12-11T01:52:19Z</dcterms:created>
  <dcterms:modified xsi:type="dcterms:W3CDTF">2024-01-08T01:59:57Z</dcterms:modified>
</cp:coreProperties>
</file>