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451D89-1D57-4F9D-AA82-D824A9842D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1DE7535-6C6E-40C3-B28B-57C830D98C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833686-0673-4526-BE18-C78E25197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E6ED-5C5F-44DF-85B0-7FACB3D5E29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9BBC2A2-9D37-4DDA-982A-E8B3EF6CC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8247DE-06E5-47A8-8792-240051C3E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38DB-320A-43E0-9196-048186C6CC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1328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4583FF-4835-416E-B787-07BB8CCA4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9D9A4CB-5A17-40E5-9F57-C50055D20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FCFC482-2C1F-44F3-9782-5BF8E9D7C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E6ED-5C5F-44DF-85B0-7FACB3D5E29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21D14D6-F2EC-4227-B817-BE849486E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0A3D421-D3F5-40F3-BB47-953087C32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38DB-320A-43E0-9196-048186C6CC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541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C7E668C-74DA-4B0D-9BFF-3A99816290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AF30E89-BE93-4751-A072-C0870E258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E7B0CFA-7813-4AC3-AE23-655094563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E6ED-5C5F-44DF-85B0-7FACB3D5E29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E5E581A-ADBF-4F55-ADD3-173C4C2A6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04CC9A2-F374-45A7-8162-F00AB0F14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38DB-320A-43E0-9196-048186C6CC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833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86DA46-EE7E-4654-A04F-AEE348A8A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30351A-4CB1-4F7F-B2ED-A84F4FEEB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FEE38CB-DDBB-4600-A028-7F593952E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E6ED-5C5F-44DF-85B0-7FACB3D5E29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2FC503D-2800-4DDC-8DC4-E6FF81097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4311978-0084-414F-A1A3-AA2710D91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38DB-320A-43E0-9196-048186C6CC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659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C376C6-8C8D-42E5-BF6B-59730877F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FE0204D-2989-4B9C-A8D9-CDD11FDF2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A3C5488-94DC-40C6-B1B3-71AFA7C40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E6ED-5C5F-44DF-85B0-7FACB3D5E29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9C23AC-4194-4E98-A69B-90E77D493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3ABF006-78F6-46F1-B0DE-28377CEAE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38DB-320A-43E0-9196-048186C6CC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895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A51DC5-6054-488B-9B53-26888CFE9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05B3B0-0F6B-4CD2-8EDC-3621B0778C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72A8099-59C9-4D9B-8327-251F4BC842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BFA6285-CB56-44C6-9FC1-78A423634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E6ED-5C5F-44DF-85B0-7FACB3D5E29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3AABD96-ACB9-4A97-80BD-D516897BC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7508423-8094-4B03-8CD4-69E98C170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38DB-320A-43E0-9196-048186C6CC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248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C30E9D-AC58-4152-8B23-95DEDCED6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E2A6ABD-3B72-47AD-9277-91C1D124E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3514574-3298-4CED-A6C5-E0CAFE0AC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759A977-456B-4C08-BBE4-5162B2CEDE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206D39F-DFE9-4B52-9022-873EE37FB4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08B676CF-6D84-4C1C-B3C9-0363B140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E6ED-5C5F-44DF-85B0-7FACB3D5E29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2E355FE-AD2D-45C8-8D75-8FF689A1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7E35785-70A6-420E-AD98-7C2996724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38DB-320A-43E0-9196-048186C6CC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7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866DB0-48F0-4D88-9E16-C65A0C88A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F890E80-5BFB-40E4-BF30-7D6BB4E9B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E6ED-5C5F-44DF-85B0-7FACB3D5E29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91D4A06-159A-4F33-A56B-98B7D8BED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6994F92-EFB0-4DB7-8014-7EA6474DA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38DB-320A-43E0-9196-048186C6CC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117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524D352-748B-4102-A2E8-2A22D914D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E6ED-5C5F-44DF-85B0-7FACB3D5E29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DEEFC24-8BE9-404A-8AD1-491A1E5F3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EA343C-2B30-43DD-B33B-08FD28CE4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38DB-320A-43E0-9196-048186C6CC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893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9C468D-AE5B-45BF-A7A5-757B79C44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710FA3F-59C0-49BB-9055-220A975B2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DB65118-A62A-4FF9-A415-1351BF68F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C1476FB-6999-431E-BB48-5B3999ADA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E6ED-5C5F-44DF-85B0-7FACB3D5E29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C4D164C-7354-49D5-BCFD-8AC7F2E55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B19C3D0-C1F5-4540-BF43-CC507E17A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38DB-320A-43E0-9196-048186C6CC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71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C0BE84-5DC3-4076-9699-C037AB5F7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6B35B1F-7B8E-4FCE-912B-8B883C0809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D671C8A-76CE-4DE6-8AC6-64C0DB2A3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218195A-68CC-427C-A314-D4CCB1BE2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E6ED-5C5F-44DF-85B0-7FACB3D5E29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BB37C8C-7B20-4ACC-A3C1-97510A0EB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8536BA3-A0E1-448C-B2F6-F68418B2F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38DB-320A-43E0-9196-048186C6CC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0249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綿延的農業景觀">
            <a:extLst>
              <a:ext uri="{FF2B5EF4-FFF2-40B4-BE49-F238E27FC236}">
                <a16:creationId xmlns:a16="http://schemas.microsoft.com/office/drawing/2014/main" id="{89A250D8-7DD1-43FF-BDEA-8AD757FAA2E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71391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BFB76D6-D394-417E-A7ED-BE4B6994C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59DACD7-3D65-4856-BF96-153A9A3F0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02E9703-B537-49C4-B2AF-14D9F16299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EE6ED-5C5F-44DF-85B0-7FACB3D5E290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9BCF77F-A9BF-40E1-B8F9-72C6241B76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692B2BB-50C1-4425-8B54-46E67E43F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A38DB-320A-43E0-9196-048186C6CCFD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9" name="圖形 8" descr="貓熊 以實心填滿">
            <a:extLst>
              <a:ext uri="{FF2B5EF4-FFF2-40B4-BE49-F238E27FC236}">
                <a16:creationId xmlns:a16="http://schemas.microsoft.com/office/drawing/2014/main" id="{DE211760-0944-4D52-8F35-58503FD6A9F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295400" y="67399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09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99FF99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9402421-3BA2-4B73-AA34-46DAE8B90D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200" b="1" dirty="0">
                <a:ln w="13462">
                  <a:solidFill>
                    <a:srgbClr val="92D050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專題報導</a:t>
            </a:r>
            <a:endParaRPr lang="en-US" altLang="zh-TW" sz="3200" b="1" dirty="0">
              <a:ln w="13462">
                <a:solidFill>
                  <a:srgbClr val="92D050"/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endParaRPr>
          </a:p>
          <a:p>
            <a:endParaRPr lang="en-US" altLang="zh-TW" sz="3200" b="1" dirty="0">
              <a:ln w="13462">
                <a:solidFill>
                  <a:srgbClr val="92D050"/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zh-TW" altLang="en-US" sz="3200" b="1" dirty="0">
                <a:ln w="13462">
                  <a:solidFill>
                    <a:srgbClr val="92D050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林家玉</a:t>
            </a:r>
            <a:endParaRPr lang="zh-TW" altLang="en-US" sz="3200" dirty="0">
              <a:ln w="13462">
                <a:solidFill>
                  <a:srgbClr val="92D050"/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0693EF5-ECC2-46A3-B26D-5FE46C86134E}"/>
              </a:ext>
            </a:extLst>
          </p:cNvPr>
          <p:cNvSpPr/>
          <p:nvPr/>
        </p:nvSpPr>
        <p:spPr>
          <a:xfrm>
            <a:off x="1841469" y="1416441"/>
            <a:ext cx="8509061" cy="12003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zh-TW" altLang="en-US" sz="7200" b="1" dirty="0">
                <a:ln w="9525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認識武安宮和宋江陣</a:t>
            </a:r>
          </a:p>
        </p:txBody>
      </p:sp>
    </p:spTree>
    <p:extLst>
      <p:ext uri="{BB962C8B-B14F-4D97-AF65-F5344CB8AC3E}">
        <p14:creationId xmlns:p14="http://schemas.microsoft.com/office/powerpoint/2010/main" val="126103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FC96B4-407B-49F5-80BF-BCC6422D9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B944C8F-36FE-471D-BFA8-A54064154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solidFill>
                  <a:srgbClr val="99FF99"/>
                </a:solidFill>
              </a:rPr>
              <a:t>.</a:t>
            </a:r>
            <a:r>
              <a:rPr lang="zh-TW" altLang="en-US" dirty="0">
                <a:solidFill>
                  <a:srgbClr val="99FF99"/>
                </a:solidFill>
              </a:rPr>
              <a:t>新化武安宮位在臺灣臺南市新化區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99FF99"/>
                </a:solidFill>
              </a:rPr>
              <a:t>2.</a:t>
            </a:r>
            <a:r>
              <a:rPr lang="zh-TW" altLang="en-US" dirty="0">
                <a:solidFill>
                  <a:srgbClr val="99FF99"/>
                </a:solidFill>
              </a:rPr>
              <a:t>原稱「大使公廟」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99FF99"/>
                </a:solidFill>
              </a:rPr>
              <a:t>3.</a:t>
            </a:r>
            <a:r>
              <a:rPr lang="zh-TW" altLang="en-US" dirty="0">
                <a:solidFill>
                  <a:srgbClr val="99FF99"/>
                </a:solidFill>
              </a:rPr>
              <a:t>為大目降八保七廟之一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99FF99"/>
                </a:solidFill>
              </a:rPr>
              <a:t>4.</a:t>
            </a:r>
            <a:r>
              <a:rPr lang="zh-TW" altLang="en-US" dirty="0">
                <a:solidFill>
                  <a:srgbClr val="99FF99"/>
                </a:solidFill>
              </a:rPr>
              <a:t>建於清嘉慶年間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75AE0E8-6FFF-4F7F-86B4-91E681D03A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509" y="3987893"/>
            <a:ext cx="3571875" cy="27908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38E2A549-B702-4026-BBDF-054DA65EB8A2}"/>
              </a:ext>
            </a:extLst>
          </p:cNvPr>
          <p:cNvSpPr txBox="1"/>
          <p:nvPr/>
        </p:nvSpPr>
        <p:spPr>
          <a:xfrm>
            <a:off x="6620715" y="5737173"/>
            <a:ext cx="189379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200" dirty="0">
                <a:solidFill>
                  <a:srgbClr val="99FF99"/>
                </a:solidFill>
              </a:rPr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4125616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DEE9F9-54AE-4D62-8CEE-DF264FB7F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傳說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F0F3FEF-0306-49F3-B0D0-A7336F6A9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99FF99"/>
                </a:solidFill>
              </a:rPr>
              <a:t>1.</a:t>
            </a:r>
            <a:r>
              <a:rPr lang="zh-TW" altLang="en-US" dirty="0">
                <a:solidFill>
                  <a:srgbClr val="99FF99"/>
                </a:solidFill>
              </a:rPr>
              <a:t>新化虎頭山上住有虎神</a:t>
            </a:r>
          </a:p>
          <a:p>
            <a:r>
              <a:rPr lang="en-US" altLang="zh-TW" dirty="0">
                <a:solidFill>
                  <a:srgbClr val="99FF99"/>
                </a:solidFill>
              </a:rPr>
              <a:t>2.</a:t>
            </a:r>
            <a:r>
              <a:rPr lang="zh-TW" altLang="en-US" dirty="0">
                <a:solidFill>
                  <a:srgbClr val="99FF99"/>
                </a:solidFill>
              </a:rPr>
              <a:t>武安尊王為了解決百姓困擾，遂與虎神交戰</a:t>
            </a:r>
          </a:p>
          <a:p>
            <a:r>
              <a:rPr lang="en-US" altLang="zh-TW" dirty="0">
                <a:solidFill>
                  <a:srgbClr val="99FF99"/>
                </a:solidFill>
              </a:rPr>
              <a:t>3.</a:t>
            </a:r>
            <a:r>
              <a:rPr lang="zh-TW" altLang="en-US" dirty="0">
                <a:solidFill>
                  <a:srgbClr val="99FF99"/>
                </a:solidFill>
              </a:rPr>
              <a:t>向大目降北極殿玄天上帝借法寶「玄天面」</a:t>
            </a:r>
          </a:p>
          <a:p>
            <a:r>
              <a:rPr lang="en-US" altLang="zh-TW" dirty="0">
                <a:solidFill>
                  <a:srgbClr val="99FF99"/>
                </a:solidFill>
              </a:rPr>
              <a:t>4.</a:t>
            </a:r>
            <a:r>
              <a:rPr lang="zh-TW" altLang="en-US" dirty="0">
                <a:solidFill>
                  <a:srgbClr val="99FF99"/>
                </a:solidFill>
              </a:rPr>
              <a:t>武安尊王忘了規定，笑了出來，導致面具脫不下來</a:t>
            </a:r>
          </a:p>
          <a:p>
            <a:r>
              <a:rPr lang="en-US" altLang="zh-TW" dirty="0">
                <a:solidFill>
                  <a:srgbClr val="99FF99"/>
                </a:solidFill>
              </a:rPr>
              <a:t>5.</a:t>
            </a:r>
            <a:r>
              <a:rPr lang="zh-TW" altLang="en-US" dirty="0">
                <a:solidFill>
                  <a:srgbClr val="99FF99"/>
                </a:solidFill>
              </a:rPr>
              <a:t>武安尊王的樣貌較為兇惡</a:t>
            </a:r>
          </a:p>
        </p:txBody>
      </p:sp>
    </p:spTree>
    <p:extLst>
      <p:ext uri="{BB962C8B-B14F-4D97-AF65-F5344CB8AC3E}">
        <p14:creationId xmlns:p14="http://schemas.microsoft.com/office/powerpoint/2010/main" val="3457293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15047A-AB1C-478F-820B-6B8CC4530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BDDCAE5-7720-4070-8BD9-119F4C175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66FF99"/>
                </a:solidFill>
              </a:rPr>
              <a:t>1.</a:t>
            </a:r>
            <a:r>
              <a:rPr lang="zh-TW" altLang="en-US" dirty="0">
                <a:solidFill>
                  <a:srgbClr val="66FF99"/>
                </a:solidFill>
              </a:rPr>
              <a:t>主祀大使爺張巡（武安尊王）</a:t>
            </a:r>
          </a:p>
          <a:p>
            <a:r>
              <a:rPr lang="en-US" altLang="zh-TW" dirty="0">
                <a:solidFill>
                  <a:srgbClr val="66FF99"/>
                </a:solidFill>
              </a:rPr>
              <a:t>2.</a:t>
            </a:r>
            <a:r>
              <a:rPr lang="zh-TW" altLang="en-US" dirty="0">
                <a:solidFill>
                  <a:srgbClr val="66FF99"/>
                </a:solidFill>
              </a:rPr>
              <a:t>二使爺許遠（文安尊王）</a:t>
            </a:r>
          </a:p>
          <a:p>
            <a:r>
              <a:rPr lang="en-US" altLang="zh-TW" dirty="0">
                <a:solidFill>
                  <a:srgbClr val="66FF99"/>
                </a:solidFill>
              </a:rPr>
              <a:t>3.</a:t>
            </a:r>
            <a:r>
              <a:rPr lang="zh-TW" altLang="en-US" dirty="0">
                <a:solidFill>
                  <a:srgbClr val="66FF99"/>
                </a:solidFill>
              </a:rPr>
              <a:t>三使爺南霽雲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DA99749-3DFB-489A-8DDF-F113EDDB9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50" y="2667000"/>
            <a:ext cx="3143250" cy="4191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5AC01494-58F3-4F96-B891-0FDA300831CD}"/>
              </a:ext>
            </a:extLst>
          </p:cNvPr>
          <p:cNvSpPr txBox="1"/>
          <p:nvPr/>
        </p:nvSpPr>
        <p:spPr>
          <a:xfrm>
            <a:off x="7031691" y="5602029"/>
            <a:ext cx="201705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200" dirty="0">
                <a:solidFill>
                  <a:srgbClr val="99FF99"/>
                </a:solidFill>
              </a:rPr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4084148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E463B4-E520-42D8-8B4E-609A9D938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宋江陣起源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8F99171-7A95-4D52-BFBF-9FF5B0E92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solidFill>
                  <a:srgbClr val="99FF99"/>
                </a:solidFill>
              </a:rPr>
              <a:t>1.</a:t>
            </a:r>
            <a:r>
              <a:rPr lang="zh-TW" altLang="en-US" dirty="0">
                <a:solidFill>
                  <a:srgbClr val="99FF99"/>
                </a:solidFill>
              </a:rPr>
              <a:t>源自</a:t>
            </a:r>
            <a:r>
              <a:rPr lang="en-US" altLang="zh-TW" dirty="0">
                <a:solidFill>
                  <a:srgbClr val="99FF99"/>
                </a:solidFill>
              </a:rPr>
              <a:t>《</a:t>
            </a:r>
            <a:r>
              <a:rPr lang="zh-TW" altLang="en-US" dirty="0">
                <a:solidFill>
                  <a:srgbClr val="99FF99"/>
                </a:solidFill>
              </a:rPr>
              <a:t>水滸傳</a:t>
            </a:r>
            <a:r>
              <a:rPr lang="en-US" altLang="zh-TW" dirty="0">
                <a:solidFill>
                  <a:srgbClr val="99FF99"/>
                </a:solidFill>
              </a:rPr>
              <a:t>》</a:t>
            </a:r>
            <a:r>
              <a:rPr lang="zh-TW" altLang="en-US" dirty="0">
                <a:solidFill>
                  <a:srgbClr val="99FF99"/>
                </a:solidFill>
              </a:rPr>
              <a:t>、是少林武學實拳派的一支、來自戚繼光鴛鴦陣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99FF99"/>
                </a:solidFill>
              </a:rPr>
              <a:t>2.</a:t>
            </a:r>
            <a:r>
              <a:rPr lang="zh-TW" altLang="en-US" dirty="0">
                <a:solidFill>
                  <a:srgbClr val="99FF99"/>
                </a:solidFill>
              </a:rPr>
              <a:t>源自鄭成功的藤牌兵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99FF99"/>
                </a:solidFill>
              </a:rPr>
              <a:t>3.</a:t>
            </a:r>
            <a:r>
              <a:rPr lang="zh-TW" altLang="en-US" dirty="0">
                <a:solidFill>
                  <a:srgbClr val="99FF99"/>
                </a:solidFill>
              </a:rPr>
              <a:t>中國福建漳泉地方自衛武力團練及清末臺南府城義民旗</a:t>
            </a:r>
            <a:endParaRPr lang="en-US" altLang="zh-TW" dirty="0">
              <a:solidFill>
                <a:srgbClr val="99FF99"/>
              </a:solidFill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2989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6BF7B9-DC0E-43BE-99AA-0EEED6D48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武器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B497E58-01B2-4776-9B37-370B5FDBA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99FF99"/>
                </a:solidFill>
              </a:rPr>
              <a:t>頭旗</a:t>
            </a:r>
            <a:r>
              <a:rPr lang="en-US" altLang="zh-TW" dirty="0">
                <a:solidFill>
                  <a:srgbClr val="99FF99"/>
                </a:solidFill>
              </a:rPr>
              <a:t>. </a:t>
            </a:r>
            <a:r>
              <a:rPr lang="zh-TW" altLang="en-US" dirty="0">
                <a:solidFill>
                  <a:srgbClr val="99FF99"/>
                </a:solidFill>
              </a:rPr>
              <a:t>雙斧</a:t>
            </a:r>
            <a:r>
              <a:rPr lang="en-US" altLang="zh-TW" dirty="0">
                <a:solidFill>
                  <a:srgbClr val="99FF99"/>
                </a:solidFill>
              </a:rPr>
              <a:t>. </a:t>
            </a:r>
            <a:r>
              <a:rPr lang="zh-TW" altLang="en-US" dirty="0">
                <a:solidFill>
                  <a:srgbClr val="99FF99"/>
                </a:solidFill>
              </a:rPr>
              <a:t>斬馬 </a:t>
            </a:r>
            <a:r>
              <a:rPr lang="en-US" altLang="zh-TW" dirty="0">
                <a:solidFill>
                  <a:srgbClr val="99FF99"/>
                </a:solidFill>
              </a:rPr>
              <a:t>; </a:t>
            </a:r>
            <a:r>
              <a:rPr lang="zh-TW" altLang="en-US" dirty="0">
                <a:solidFill>
                  <a:srgbClr val="99FF99"/>
                </a:solidFill>
              </a:rPr>
              <a:t>大刀</a:t>
            </a:r>
            <a:r>
              <a:rPr lang="en-US" altLang="zh-TW" dirty="0">
                <a:solidFill>
                  <a:srgbClr val="99FF99"/>
                </a:solidFill>
              </a:rPr>
              <a:t>. </a:t>
            </a:r>
            <a:r>
              <a:rPr lang="zh-TW" altLang="en-US" dirty="0">
                <a:solidFill>
                  <a:srgbClr val="99FF99"/>
                </a:solidFill>
              </a:rPr>
              <a:t>耙</a:t>
            </a:r>
            <a:r>
              <a:rPr lang="en-US" altLang="zh-TW" dirty="0">
                <a:solidFill>
                  <a:srgbClr val="99FF99"/>
                </a:solidFill>
              </a:rPr>
              <a:t>. </a:t>
            </a:r>
            <a:r>
              <a:rPr lang="zh-TW" altLang="en-US" dirty="0">
                <a:solidFill>
                  <a:srgbClr val="99FF99"/>
                </a:solidFill>
              </a:rPr>
              <a:t>三叉 </a:t>
            </a:r>
            <a:r>
              <a:rPr lang="en-US" altLang="zh-TW" dirty="0">
                <a:solidFill>
                  <a:srgbClr val="99FF99"/>
                </a:solidFill>
              </a:rPr>
              <a:t>; </a:t>
            </a:r>
            <a:r>
              <a:rPr lang="zh-TW" altLang="en-US" dirty="0">
                <a:solidFill>
                  <a:srgbClr val="99FF99"/>
                </a:solidFill>
              </a:rPr>
              <a:t>板尖</a:t>
            </a:r>
            <a:r>
              <a:rPr lang="en-US" altLang="zh-TW" dirty="0">
                <a:solidFill>
                  <a:srgbClr val="99FF99"/>
                </a:solidFill>
              </a:rPr>
              <a:t>. </a:t>
            </a:r>
            <a:r>
              <a:rPr lang="zh-TW" altLang="en-US" dirty="0">
                <a:solidFill>
                  <a:srgbClr val="99FF99"/>
                </a:solidFill>
              </a:rPr>
              <a:t>躂仔（躂刀）</a:t>
            </a:r>
            <a:r>
              <a:rPr lang="en-US" altLang="zh-TW" dirty="0">
                <a:solidFill>
                  <a:srgbClr val="99FF99"/>
                </a:solidFill>
              </a:rPr>
              <a:t>. </a:t>
            </a:r>
            <a:r>
              <a:rPr lang="zh-TW" altLang="en-US" dirty="0">
                <a:solidFill>
                  <a:srgbClr val="99FF99"/>
                </a:solidFill>
              </a:rPr>
              <a:t>刨仔（割馬腳用） </a:t>
            </a:r>
            <a:r>
              <a:rPr lang="en-US" altLang="zh-TW" dirty="0">
                <a:solidFill>
                  <a:srgbClr val="99FF99"/>
                </a:solidFill>
              </a:rPr>
              <a:t>; </a:t>
            </a:r>
            <a:r>
              <a:rPr lang="zh-TW" altLang="en-US" dirty="0">
                <a:solidFill>
                  <a:srgbClr val="99FF99"/>
                </a:solidFill>
              </a:rPr>
              <a:t>官刀</a:t>
            </a:r>
            <a:r>
              <a:rPr lang="en-US" altLang="zh-TW" dirty="0">
                <a:solidFill>
                  <a:srgbClr val="99FF99"/>
                </a:solidFill>
              </a:rPr>
              <a:t>. </a:t>
            </a:r>
            <a:r>
              <a:rPr lang="zh-TW" altLang="en-US" dirty="0">
                <a:solidFill>
                  <a:srgbClr val="99FF99"/>
                </a:solidFill>
              </a:rPr>
              <a:t>雨傘</a:t>
            </a:r>
            <a:r>
              <a:rPr lang="en-US" altLang="zh-TW" dirty="0">
                <a:solidFill>
                  <a:srgbClr val="99FF99"/>
                </a:solidFill>
              </a:rPr>
              <a:t>. </a:t>
            </a:r>
            <a:r>
              <a:rPr lang="zh-TW" altLang="en-US" dirty="0">
                <a:solidFill>
                  <a:srgbClr val="99FF99"/>
                </a:solidFill>
              </a:rPr>
              <a:t>短棍（齊眉） </a:t>
            </a:r>
            <a:r>
              <a:rPr lang="en-US" altLang="zh-TW" dirty="0">
                <a:solidFill>
                  <a:srgbClr val="99FF99"/>
                </a:solidFill>
              </a:rPr>
              <a:t>; </a:t>
            </a:r>
            <a:r>
              <a:rPr lang="zh-TW" altLang="en-US" dirty="0">
                <a:solidFill>
                  <a:srgbClr val="99FF99"/>
                </a:solidFill>
              </a:rPr>
              <a:t>長槌</a:t>
            </a:r>
            <a:r>
              <a:rPr lang="en-US" altLang="zh-TW" dirty="0">
                <a:solidFill>
                  <a:srgbClr val="99FF99"/>
                </a:solidFill>
              </a:rPr>
              <a:t>. </a:t>
            </a:r>
            <a:r>
              <a:rPr lang="zh-TW" altLang="en-US" dirty="0">
                <a:solidFill>
                  <a:srgbClr val="99FF99"/>
                </a:solidFill>
              </a:rPr>
              <a:t>鐵尺</a:t>
            </a:r>
            <a:r>
              <a:rPr lang="en-US" altLang="zh-TW" dirty="0">
                <a:solidFill>
                  <a:srgbClr val="99FF99"/>
                </a:solidFill>
              </a:rPr>
              <a:t>. </a:t>
            </a:r>
            <a:r>
              <a:rPr lang="zh-TW" altLang="en-US" dirty="0">
                <a:solidFill>
                  <a:srgbClr val="99FF99"/>
                </a:solidFill>
              </a:rPr>
              <a:t>雙鐧</a:t>
            </a:r>
            <a:r>
              <a:rPr lang="en-US" altLang="zh-TW" dirty="0">
                <a:solidFill>
                  <a:srgbClr val="99FF99"/>
                </a:solidFill>
              </a:rPr>
              <a:t>.</a:t>
            </a:r>
            <a:endParaRPr lang="zh-TW" altLang="en-US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429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279</Words>
  <Application>Microsoft Office PowerPoint</Application>
  <PresentationFormat>寬螢幕</PresentationFormat>
  <Paragraphs>27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標楷體</vt:lpstr>
      <vt:lpstr>Arial</vt:lpstr>
      <vt:lpstr>Calibri</vt:lpstr>
      <vt:lpstr>Office 佈景主題</vt:lpstr>
      <vt:lpstr>PowerPoint 簡報</vt:lpstr>
      <vt:lpstr>歷史</vt:lpstr>
      <vt:lpstr>傳說</vt:lpstr>
      <vt:lpstr>神明</vt:lpstr>
      <vt:lpstr>宋江陣起源</vt:lpstr>
      <vt:lpstr>武器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11</cp:revision>
  <dcterms:created xsi:type="dcterms:W3CDTF">2023-12-11T01:52:39Z</dcterms:created>
  <dcterms:modified xsi:type="dcterms:W3CDTF">2024-01-08T02:00:43Z</dcterms:modified>
</cp:coreProperties>
</file>