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452514-E5E1-4D8D-A9F2-ABAC8F53F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41AF75A-BC6E-4759-A366-1806365F97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16154EE-E107-4FF5-9DAB-5E69A8FC2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60B9-3853-45DD-9D92-761C54E21484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0EF2A60-230F-42F0-A569-63996C25C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B1C5F2B-235F-49C1-B19B-DF54CACD4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86F8-94EA-4B02-B5B4-90F42DE45A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812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5692AD6-8BEF-4DE1-868E-1A3FE5A3C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A99A8F3-4508-41FB-A0B6-CA31E436C0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BDF279F-1B79-4292-B99D-23866C121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60B9-3853-45DD-9D92-761C54E21484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B8D9131-E6EB-40FE-A074-B7606A27D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6E2AD59-DE2D-422E-B299-4F6179BE1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86F8-94EA-4B02-B5B4-90F42DE45A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6779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3D41E15C-0432-49CD-9E2B-EB78397938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4D20738-9398-42D3-A3EB-14A6227CD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E9F573C-2FD7-40E2-9CC0-EE18625ED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60B9-3853-45DD-9D92-761C54E21484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E1C6EA0-D200-4044-92BD-3625663B4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2B26CEA-00D8-4331-AE7E-464BC818D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86F8-94EA-4B02-B5B4-90F42DE45A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568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06B9F5-7817-4CB9-AA38-672CEEDFA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B144980-9FA5-4036-8807-F419DF557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E9FF59A-863D-4AE4-AF91-DD3102E94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60B9-3853-45DD-9D92-761C54E21484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A447898-57D9-4960-AA6F-F6D261FD6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92A5DCB-FBFE-4DDC-99F5-FFCCF3094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86F8-94EA-4B02-B5B4-90F42DE45A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703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43AF4A-9873-40EA-A9C2-7C383EE90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A134C4B-828E-4089-B7B9-5AAE4AFDF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6859BE1-A04A-49A1-ADCB-32262BA67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60B9-3853-45DD-9D92-761C54E21484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82B35D6-D67B-424D-AD1F-CDF7EB928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C991907-14F0-4709-BA74-2942D4F2D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86F8-94EA-4B02-B5B4-90F42DE45A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1439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AB7012B-250D-479D-9285-F040D1D60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4F2A802-D079-47CE-BF2A-EB20852EC8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E82BD1D-9EEE-4E30-A36A-BC8CD357CE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7B036C7-89BB-43BB-B00D-63E62BDDB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60B9-3853-45DD-9D92-761C54E21484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9784B76-B4E0-4A66-8A19-9AC7084B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A31CE2A-C2BB-4765-90ED-29F12C229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86F8-94EA-4B02-B5B4-90F42DE45A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080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E970D5-9CEA-498B-8257-1E476CAB2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7366E6A-282F-439C-8A17-47266BBE9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41B7D44-095B-4106-BD7D-2F407FBDC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7444A49-12A0-4AA3-A2B7-C358E4AF13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FDE0806-A1B0-4789-B53A-218E36A8D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E0D71AC-D3C8-455F-A606-07AE01EA8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60B9-3853-45DD-9D92-761C54E21484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AD40A3E-AB02-4740-9ABB-511C85E65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546B1208-A3A6-43FE-98FC-5298DAE46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86F8-94EA-4B02-B5B4-90F42DE45A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584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291985E-FAB3-4729-8572-41B8BA02A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26ACDEE-C54E-433E-B3D2-8534C56D0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60B9-3853-45DD-9D92-761C54E21484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4770539-461E-4A86-87F8-8D9D67997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ACE2901-5AD7-49F4-B9F7-795D38EF4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86F8-94EA-4B02-B5B4-90F42DE45A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385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43CB1612-9DA6-4B03-9A86-6C11CFA9F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60B9-3853-45DD-9D92-761C54E21484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D4B7498-AD9E-4778-A0E0-202EAB545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D941ED1-E266-48C5-AF2A-9442BE3A7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86F8-94EA-4B02-B5B4-90F42DE45A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6550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CBF5978-9358-4051-A00A-5A02A90A3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24418CF-4334-45DD-93B6-A8DEF7659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730CCE9-C919-4D67-A4EF-5F62EA5CE1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C708A7E-C70C-45E2-B153-594B83703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60B9-3853-45DD-9D92-761C54E21484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D0AF5E7-5F0D-4771-A728-1A7128B7E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5FC5ACE-3732-47F0-A412-B864ACD2C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86F8-94EA-4B02-B5B4-90F42DE45A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172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24F14D-9527-4BC2-BD76-CB5F2E542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B3A3313-E9A9-49FA-B8F7-51A7D63C7B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5ACB0F1-B57A-48E0-8921-923F40730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E0A18EE-2117-43AF-A4DA-310C6FC0D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60B9-3853-45DD-9D92-761C54E21484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9FC00B3-7367-49FE-BF69-C4674959F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AC75437-83A9-4BE4-92BF-D54993F91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86F8-94EA-4B02-B5B4-90F42DE45A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826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529D1ECC-FCCE-459F-A2B8-5E6D17CEF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B499556-1648-429A-BC86-A462572B2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C4F140E-C79F-493C-AD28-F985B0AA9C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860B9-3853-45DD-9D92-761C54E21484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FD74B4D-D783-45A3-8584-6D29A8655F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C76377A-C79A-451F-80A8-B45DF94EE2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686F8-94EA-4B02-B5B4-90F42DE45AC3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 descr="游泳的白色孟加拉虎">
            <a:extLst>
              <a:ext uri="{FF2B5EF4-FFF2-40B4-BE49-F238E27FC236}">
                <a16:creationId xmlns:a16="http://schemas.microsoft.com/office/drawing/2014/main" id="{5AB2AAE6-BC91-46B7-AB06-153C0349BA9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655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BEB0D16-4568-4449-B2DF-91055E51A0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294" y="0"/>
            <a:ext cx="9144000" cy="2387600"/>
          </a:xfrm>
        </p:spPr>
        <p:txBody>
          <a:bodyPr/>
          <a:lstStyle/>
          <a:p>
            <a:r>
              <a:rPr lang="zh-TW" altLang="en-US" dirty="0"/>
              <a:t>認識武安宮及宋江陣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4A05061-0F31-476D-BA22-C456ECD8BC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專題報導</a:t>
            </a:r>
            <a:endParaRPr lang="en-US" altLang="zh-TW" sz="4000" dirty="0"/>
          </a:p>
          <a:p>
            <a:r>
              <a:rPr lang="zh-TW" altLang="en-US" sz="4000" dirty="0"/>
              <a:t>李萌婕</a:t>
            </a:r>
          </a:p>
        </p:txBody>
      </p:sp>
    </p:spTree>
    <p:extLst>
      <p:ext uri="{BB962C8B-B14F-4D97-AF65-F5344CB8AC3E}">
        <p14:creationId xmlns:p14="http://schemas.microsoft.com/office/powerpoint/2010/main" val="3760960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5DB564-5468-466C-996F-9CD2D927B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9266"/>
            <a:ext cx="10515600" cy="1325563"/>
          </a:xfrm>
        </p:spPr>
        <p:txBody>
          <a:bodyPr/>
          <a:lstStyle/>
          <a:p>
            <a:r>
              <a:rPr lang="zh-TW" altLang="en-US" b="0" i="0" dirty="0">
                <a:solidFill>
                  <a:srgbClr val="202020"/>
                </a:solidFill>
                <a:effectLst/>
                <a:latin typeface="-apple-system"/>
              </a:rPr>
              <a:t>                                 </a:t>
            </a:r>
            <a:r>
              <a:rPr lang="zh-TW" altLang="en-US" sz="7200" b="0" i="0" dirty="0">
                <a:solidFill>
                  <a:srgbClr val="202020"/>
                </a:solidFill>
                <a:effectLst/>
                <a:latin typeface="-apple-system"/>
              </a:rPr>
              <a:t>歷史</a:t>
            </a:r>
            <a:endParaRPr lang="zh-TW" altLang="en-US" sz="72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72BA608-ADBE-4840-A792-8888E12F7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altLang="zh-TW" sz="4300" b="0" i="0" dirty="0">
                <a:solidFill>
                  <a:srgbClr val="202020"/>
                </a:solidFill>
                <a:effectLst/>
                <a:latin typeface="-apple-system"/>
              </a:rPr>
              <a:t>1.</a:t>
            </a:r>
            <a:r>
              <a:rPr lang="zh-TW" altLang="en-US" sz="4300" b="0" i="0" dirty="0">
                <a:solidFill>
                  <a:srgbClr val="202020"/>
                </a:solidFill>
                <a:effectLst/>
                <a:latin typeface="-apple-system"/>
              </a:rPr>
              <a:t>新化武安宮位在臺灣臺南市新化區</a:t>
            </a:r>
            <a:br>
              <a:rPr lang="zh-TW" altLang="en-US" sz="4300" b="0" i="0" dirty="0">
                <a:solidFill>
                  <a:srgbClr val="202020"/>
                </a:solidFill>
                <a:effectLst/>
                <a:latin typeface="-apple-system"/>
              </a:rPr>
            </a:br>
            <a:r>
              <a:rPr lang="en-US" altLang="zh-TW" sz="4300" b="0" i="0" dirty="0">
                <a:solidFill>
                  <a:srgbClr val="202020"/>
                </a:solidFill>
                <a:effectLst/>
                <a:latin typeface="-apple-system"/>
              </a:rPr>
              <a:t>2.</a:t>
            </a:r>
            <a:r>
              <a:rPr lang="zh-TW" altLang="en-US" sz="4300" b="0" i="0" dirty="0">
                <a:solidFill>
                  <a:srgbClr val="202020"/>
                </a:solidFill>
                <a:effectLst/>
                <a:latin typeface="-apple-system"/>
              </a:rPr>
              <a:t>原稱「大使公廟」</a:t>
            </a:r>
            <a:br>
              <a:rPr lang="zh-TW" altLang="en-US" sz="4300" b="0" i="0" dirty="0">
                <a:solidFill>
                  <a:srgbClr val="202020"/>
                </a:solidFill>
                <a:effectLst/>
                <a:latin typeface="-apple-system"/>
              </a:rPr>
            </a:br>
            <a:r>
              <a:rPr lang="en-US" altLang="zh-TW" sz="4300" b="0" i="0" dirty="0">
                <a:solidFill>
                  <a:srgbClr val="202020"/>
                </a:solidFill>
                <a:effectLst/>
                <a:latin typeface="-apple-system"/>
              </a:rPr>
              <a:t>3.</a:t>
            </a:r>
            <a:r>
              <a:rPr lang="zh-TW" altLang="en-US" sz="4300" b="0" i="0" dirty="0">
                <a:solidFill>
                  <a:srgbClr val="202020"/>
                </a:solidFill>
                <a:effectLst/>
                <a:latin typeface="-apple-system"/>
              </a:rPr>
              <a:t>為大目降八保七廟之一</a:t>
            </a:r>
            <a:br>
              <a:rPr lang="zh-TW" altLang="en-US" sz="4300" b="0" i="0" dirty="0">
                <a:solidFill>
                  <a:srgbClr val="202020"/>
                </a:solidFill>
                <a:effectLst/>
                <a:latin typeface="-apple-system"/>
              </a:rPr>
            </a:br>
            <a:r>
              <a:rPr lang="en-US" altLang="zh-TW" sz="4300" b="0" i="0" dirty="0">
                <a:solidFill>
                  <a:srgbClr val="202020"/>
                </a:solidFill>
                <a:effectLst/>
                <a:latin typeface="-apple-system"/>
              </a:rPr>
              <a:t>4.</a:t>
            </a:r>
            <a:r>
              <a:rPr lang="zh-TW" altLang="en-US" sz="4300" b="0" i="0" dirty="0">
                <a:solidFill>
                  <a:srgbClr val="202020"/>
                </a:solidFill>
                <a:effectLst/>
                <a:latin typeface="-apple-system"/>
              </a:rPr>
              <a:t>建於清嘉慶年間</a:t>
            </a:r>
          </a:p>
          <a:p>
            <a:pPr marL="0" indent="0">
              <a:buNone/>
            </a:pPr>
            <a:br>
              <a:rPr lang="zh-TW" altLang="en-US" dirty="0"/>
            </a:br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04A9A993-6AD6-4DA2-A216-A81ABB6C87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8721" y="2750764"/>
            <a:ext cx="3571875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097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29B394-8673-4116-87E7-27250B06A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dirty="0">
                <a:solidFill>
                  <a:srgbClr val="202020"/>
                </a:solidFill>
                <a:effectLst/>
                <a:latin typeface="-apple-system"/>
              </a:rPr>
              <a:t>                                 </a:t>
            </a:r>
            <a:r>
              <a:rPr lang="zh-TW" altLang="en-US" sz="6600" b="0" i="0" dirty="0">
                <a:solidFill>
                  <a:srgbClr val="202020"/>
                </a:solidFill>
                <a:effectLst/>
                <a:latin typeface="-apple-system"/>
              </a:rPr>
              <a:t>傳說</a:t>
            </a:r>
            <a:endParaRPr lang="zh-TW" altLang="en-US" sz="66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5F9A929-CB1A-4331-978B-C7B166193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400" b="0" i="0" dirty="0">
                <a:solidFill>
                  <a:srgbClr val="202020"/>
                </a:solidFill>
                <a:effectLst/>
                <a:latin typeface="-apple-system"/>
              </a:rPr>
              <a:t>1.</a:t>
            </a:r>
            <a:r>
              <a:rPr lang="zh-TW" altLang="en-US" sz="4400" b="0" i="0" dirty="0">
                <a:solidFill>
                  <a:srgbClr val="202020"/>
                </a:solidFill>
                <a:effectLst/>
                <a:latin typeface="-apple-system"/>
              </a:rPr>
              <a:t>新化虎頭山上住有虎神</a:t>
            </a:r>
            <a:br>
              <a:rPr lang="zh-TW" altLang="en-US" sz="4400" dirty="0"/>
            </a:br>
            <a:r>
              <a:rPr lang="en-US" altLang="zh-TW" sz="4400" b="0" i="0" dirty="0">
                <a:solidFill>
                  <a:srgbClr val="202020"/>
                </a:solidFill>
                <a:effectLst/>
                <a:latin typeface="-apple-system"/>
              </a:rPr>
              <a:t>2.</a:t>
            </a:r>
            <a:r>
              <a:rPr lang="zh-TW" altLang="en-US" sz="4400" b="0" i="0" dirty="0">
                <a:solidFill>
                  <a:srgbClr val="202020"/>
                </a:solidFill>
                <a:effectLst/>
                <a:latin typeface="-apple-system"/>
              </a:rPr>
              <a:t>武安尊王為了解決百姓困擾，遂與虎神交戰</a:t>
            </a:r>
            <a:br>
              <a:rPr lang="zh-TW" altLang="en-US" sz="4400" dirty="0"/>
            </a:br>
            <a:r>
              <a:rPr lang="en-US" altLang="zh-TW" sz="4400" b="0" i="0" dirty="0">
                <a:solidFill>
                  <a:srgbClr val="202020"/>
                </a:solidFill>
                <a:effectLst/>
                <a:latin typeface="-apple-system"/>
              </a:rPr>
              <a:t>3.</a:t>
            </a:r>
            <a:r>
              <a:rPr lang="zh-TW" altLang="en-US" sz="4400" b="0" i="0" dirty="0">
                <a:solidFill>
                  <a:srgbClr val="202020"/>
                </a:solidFill>
                <a:effectLst/>
                <a:latin typeface="-apple-system"/>
              </a:rPr>
              <a:t>向大目降北極殿玄天上帝借法寶「玄天面」</a:t>
            </a:r>
            <a:br>
              <a:rPr lang="zh-TW" altLang="en-US" sz="4400" dirty="0"/>
            </a:br>
            <a:r>
              <a:rPr lang="en-US" altLang="zh-TW" sz="4400" b="0" i="0" dirty="0">
                <a:solidFill>
                  <a:srgbClr val="202020"/>
                </a:solidFill>
                <a:effectLst/>
                <a:latin typeface="-apple-system"/>
              </a:rPr>
              <a:t>4.</a:t>
            </a:r>
            <a:r>
              <a:rPr lang="zh-TW" altLang="en-US" sz="4400" b="0" i="0" dirty="0">
                <a:solidFill>
                  <a:srgbClr val="202020"/>
                </a:solidFill>
                <a:effectLst/>
                <a:latin typeface="-apple-system"/>
              </a:rPr>
              <a:t>武安尊王忘了規定，笑了出來，導致面具脫不下來</a:t>
            </a:r>
            <a:br>
              <a:rPr lang="zh-TW" altLang="en-US" sz="4400" dirty="0"/>
            </a:br>
            <a:r>
              <a:rPr lang="en-US" altLang="zh-TW" sz="4400" b="0" i="0" dirty="0">
                <a:solidFill>
                  <a:srgbClr val="202020"/>
                </a:solidFill>
                <a:effectLst/>
                <a:latin typeface="-apple-system"/>
              </a:rPr>
              <a:t>5.</a:t>
            </a:r>
            <a:r>
              <a:rPr lang="zh-TW" altLang="en-US" sz="4400" b="0" i="0" dirty="0">
                <a:solidFill>
                  <a:srgbClr val="202020"/>
                </a:solidFill>
                <a:effectLst/>
                <a:latin typeface="-apple-system"/>
              </a:rPr>
              <a:t>武安尊王的樣貌較為兇惡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53102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8E0320-D023-4B73-A7D9-1AAEB06F0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dirty="0">
                <a:solidFill>
                  <a:srgbClr val="202020"/>
                </a:solidFill>
                <a:effectLst/>
                <a:latin typeface="-apple-system"/>
              </a:rPr>
              <a:t>                                 </a:t>
            </a:r>
            <a:r>
              <a:rPr lang="zh-TW" altLang="en-US" sz="6000" b="0" i="0" dirty="0">
                <a:solidFill>
                  <a:srgbClr val="202020"/>
                </a:solidFill>
                <a:effectLst/>
                <a:latin typeface="-apple-system"/>
              </a:rPr>
              <a:t>神明</a:t>
            </a:r>
            <a:endParaRPr lang="zh-TW" altLang="en-US" sz="6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D762E4D-877D-4DD4-BF47-3ECDA9CEF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b="0" i="0" dirty="0">
                <a:solidFill>
                  <a:srgbClr val="202020"/>
                </a:solidFill>
                <a:effectLst/>
                <a:latin typeface="-apple-system"/>
              </a:rPr>
              <a:t>1.</a:t>
            </a:r>
            <a:r>
              <a:rPr lang="zh-TW" altLang="en-US" sz="4400" b="0" i="0" dirty="0">
                <a:solidFill>
                  <a:srgbClr val="202020"/>
                </a:solidFill>
                <a:effectLst/>
                <a:latin typeface="-apple-system"/>
              </a:rPr>
              <a:t>主祀大使爺張巡（武安尊王）</a:t>
            </a:r>
            <a:br>
              <a:rPr lang="zh-TW" altLang="en-US" sz="4400" dirty="0"/>
            </a:br>
            <a:r>
              <a:rPr lang="en-US" altLang="zh-TW" sz="4400" b="0" i="0" dirty="0">
                <a:solidFill>
                  <a:srgbClr val="202020"/>
                </a:solidFill>
                <a:effectLst/>
                <a:latin typeface="-apple-system"/>
              </a:rPr>
              <a:t>2.</a:t>
            </a:r>
            <a:r>
              <a:rPr lang="zh-TW" altLang="en-US" sz="4400" b="0" i="0" dirty="0">
                <a:solidFill>
                  <a:srgbClr val="202020"/>
                </a:solidFill>
                <a:effectLst/>
                <a:latin typeface="-apple-system"/>
              </a:rPr>
              <a:t>二使爺許遠（文安尊王）</a:t>
            </a:r>
            <a:br>
              <a:rPr lang="zh-TW" altLang="en-US" sz="4400" dirty="0"/>
            </a:br>
            <a:r>
              <a:rPr lang="en-US" altLang="zh-TW" sz="4400" b="0" i="0" dirty="0">
                <a:solidFill>
                  <a:srgbClr val="202020"/>
                </a:solidFill>
                <a:effectLst/>
                <a:latin typeface="-apple-system"/>
              </a:rPr>
              <a:t>3.</a:t>
            </a:r>
            <a:r>
              <a:rPr lang="zh-TW" altLang="en-US" sz="4400" b="0" i="0" dirty="0">
                <a:solidFill>
                  <a:srgbClr val="202020"/>
                </a:solidFill>
                <a:effectLst/>
                <a:latin typeface="-apple-system"/>
              </a:rPr>
              <a:t>三使爺南霽雲</a:t>
            </a:r>
            <a:endParaRPr lang="zh-TW" altLang="en-US" sz="4400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9EAE9C44-F197-4E21-AABC-EFEFDC9B14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7104" y="1690688"/>
            <a:ext cx="314325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180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50613D-2B24-4758-8CCF-551462993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dirty="0">
                <a:solidFill>
                  <a:srgbClr val="202020"/>
                </a:solidFill>
                <a:effectLst/>
                <a:latin typeface="-apple-system"/>
              </a:rPr>
              <a:t>                           </a:t>
            </a:r>
            <a:r>
              <a:rPr lang="zh-TW" altLang="en-US" sz="6000" b="0" i="0" dirty="0">
                <a:solidFill>
                  <a:srgbClr val="202020"/>
                </a:solidFill>
                <a:effectLst/>
                <a:latin typeface="-apple-system"/>
              </a:rPr>
              <a:t>宋江陣起源</a:t>
            </a:r>
            <a:endParaRPr lang="zh-TW" altLang="en-US" sz="6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8E3FF67-8B90-4AAE-9C73-87F12414C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b="0" i="0" dirty="0">
                <a:solidFill>
                  <a:srgbClr val="202020"/>
                </a:solidFill>
                <a:effectLst/>
                <a:latin typeface="-apple-system"/>
              </a:rPr>
              <a:t>1.</a:t>
            </a:r>
            <a:r>
              <a:rPr lang="zh-TW" altLang="en-US" sz="4400" b="0" i="0" dirty="0">
                <a:solidFill>
                  <a:srgbClr val="202020"/>
                </a:solidFill>
                <a:effectLst/>
                <a:latin typeface="-apple-system"/>
              </a:rPr>
              <a:t>源自</a:t>
            </a:r>
            <a:r>
              <a:rPr lang="en-US" altLang="zh-TW" sz="4400" b="0" i="0" dirty="0">
                <a:solidFill>
                  <a:srgbClr val="202020"/>
                </a:solidFill>
                <a:effectLst/>
                <a:latin typeface="-apple-system"/>
              </a:rPr>
              <a:t>《</a:t>
            </a:r>
            <a:r>
              <a:rPr lang="zh-TW" altLang="en-US" sz="4400" b="0" i="0" dirty="0">
                <a:solidFill>
                  <a:srgbClr val="202020"/>
                </a:solidFill>
                <a:effectLst/>
                <a:latin typeface="-apple-system"/>
              </a:rPr>
              <a:t>水滸傳</a:t>
            </a:r>
            <a:r>
              <a:rPr lang="en-US" altLang="zh-TW" sz="4400" b="0" i="0" dirty="0">
                <a:solidFill>
                  <a:srgbClr val="202020"/>
                </a:solidFill>
                <a:effectLst/>
                <a:latin typeface="-apple-system"/>
              </a:rPr>
              <a:t>》</a:t>
            </a:r>
            <a:r>
              <a:rPr lang="zh-TW" altLang="en-US" sz="4400" b="0" i="0" dirty="0">
                <a:solidFill>
                  <a:srgbClr val="202020"/>
                </a:solidFill>
                <a:effectLst/>
                <a:latin typeface="-apple-system"/>
              </a:rPr>
              <a:t>、是少林武學實拳派的一支、來自戚繼光鴛鴦陣</a:t>
            </a:r>
            <a:br>
              <a:rPr lang="zh-TW" altLang="en-US" sz="4400" dirty="0"/>
            </a:br>
            <a:r>
              <a:rPr lang="en-US" altLang="zh-TW" sz="4400" b="0" i="0" dirty="0">
                <a:solidFill>
                  <a:srgbClr val="202020"/>
                </a:solidFill>
                <a:effectLst/>
                <a:latin typeface="-apple-system"/>
              </a:rPr>
              <a:t>2.</a:t>
            </a:r>
            <a:r>
              <a:rPr lang="zh-TW" altLang="en-US" sz="4400" b="0" i="0" dirty="0">
                <a:solidFill>
                  <a:srgbClr val="202020"/>
                </a:solidFill>
                <a:effectLst/>
                <a:latin typeface="-apple-system"/>
              </a:rPr>
              <a:t>源自鄭成功的藤牌兵</a:t>
            </a:r>
            <a:br>
              <a:rPr lang="zh-TW" altLang="en-US" sz="4400" dirty="0"/>
            </a:br>
            <a:r>
              <a:rPr lang="en-US" altLang="zh-TW" sz="4400" b="0" i="0" dirty="0">
                <a:solidFill>
                  <a:srgbClr val="202020"/>
                </a:solidFill>
                <a:effectLst/>
                <a:latin typeface="-apple-system"/>
              </a:rPr>
              <a:t>3.</a:t>
            </a:r>
            <a:r>
              <a:rPr lang="zh-TW" altLang="en-US" sz="4400" b="0" i="0" dirty="0">
                <a:solidFill>
                  <a:srgbClr val="202020"/>
                </a:solidFill>
                <a:effectLst/>
                <a:latin typeface="-apple-system"/>
              </a:rPr>
              <a:t>中國福建漳泉地方自衛武力團練及清末臺南府城義民旗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510627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01A29FF-D047-4136-8F84-5A98093AE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dirty="0">
                <a:solidFill>
                  <a:srgbClr val="202020"/>
                </a:solidFill>
                <a:effectLst/>
                <a:latin typeface="-apple-system"/>
              </a:rPr>
              <a:t>                           </a:t>
            </a:r>
            <a:r>
              <a:rPr lang="zh-TW" altLang="en-US" sz="6000" b="0" i="0" dirty="0">
                <a:solidFill>
                  <a:srgbClr val="202020"/>
                </a:solidFill>
                <a:effectLst/>
                <a:latin typeface="-apple-system"/>
              </a:rPr>
              <a:t>宋江陣武器</a:t>
            </a:r>
            <a:endParaRPr lang="zh-TW" altLang="en-US" sz="6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C268D39-191D-45FA-B6FB-C00DB335D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4400" b="0" i="0" dirty="0">
                <a:solidFill>
                  <a:srgbClr val="202020"/>
                </a:solidFill>
                <a:effectLst/>
                <a:latin typeface="-apple-system"/>
              </a:rPr>
              <a:t>頭旗</a:t>
            </a:r>
            <a:r>
              <a:rPr lang="en-US" altLang="zh-TW" sz="4400" b="0" i="0" dirty="0">
                <a:solidFill>
                  <a:srgbClr val="202020"/>
                </a:solidFill>
                <a:effectLst/>
                <a:latin typeface="-apple-system"/>
              </a:rPr>
              <a:t>. </a:t>
            </a:r>
            <a:r>
              <a:rPr lang="zh-TW" altLang="en-US" sz="4400" b="0" i="0" dirty="0">
                <a:solidFill>
                  <a:srgbClr val="202020"/>
                </a:solidFill>
                <a:effectLst/>
                <a:latin typeface="-apple-system"/>
              </a:rPr>
              <a:t>雙斧</a:t>
            </a:r>
            <a:r>
              <a:rPr lang="en-US" altLang="zh-TW" sz="4400" b="0" i="0" dirty="0">
                <a:solidFill>
                  <a:srgbClr val="202020"/>
                </a:solidFill>
                <a:effectLst/>
                <a:latin typeface="-apple-system"/>
              </a:rPr>
              <a:t>. </a:t>
            </a:r>
            <a:r>
              <a:rPr lang="zh-TW" altLang="en-US" sz="4400" b="0" i="0" dirty="0">
                <a:solidFill>
                  <a:srgbClr val="202020"/>
                </a:solidFill>
                <a:effectLst/>
                <a:latin typeface="-apple-system"/>
              </a:rPr>
              <a:t>斬馬 </a:t>
            </a:r>
            <a:r>
              <a:rPr lang="en-US" altLang="zh-TW" sz="4400" b="0" i="0" dirty="0">
                <a:solidFill>
                  <a:srgbClr val="202020"/>
                </a:solidFill>
                <a:effectLst/>
                <a:latin typeface="-apple-system"/>
              </a:rPr>
              <a:t>; </a:t>
            </a:r>
            <a:r>
              <a:rPr lang="zh-TW" altLang="en-US" sz="4400" b="0" i="0" dirty="0">
                <a:solidFill>
                  <a:srgbClr val="202020"/>
                </a:solidFill>
                <a:effectLst/>
                <a:latin typeface="-apple-system"/>
              </a:rPr>
              <a:t>大刀</a:t>
            </a:r>
            <a:r>
              <a:rPr lang="en-US" altLang="zh-TW" sz="4400" b="0" i="0" dirty="0">
                <a:solidFill>
                  <a:srgbClr val="202020"/>
                </a:solidFill>
                <a:effectLst/>
                <a:latin typeface="-apple-system"/>
              </a:rPr>
              <a:t>. </a:t>
            </a:r>
            <a:r>
              <a:rPr lang="zh-TW" altLang="en-US" sz="4400" b="0" i="0" dirty="0">
                <a:solidFill>
                  <a:srgbClr val="202020"/>
                </a:solidFill>
                <a:effectLst/>
                <a:latin typeface="-apple-system"/>
              </a:rPr>
              <a:t>耙</a:t>
            </a:r>
            <a:r>
              <a:rPr lang="en-US" altLang="zh-TW" sz="4400" b="0" i="0" dirty="0">
                <a:solidFill>
                  <a:srgbClr val="202020"/>
                </a:solidFill>
                <a:effectLst/>
                <a:latin typeface="-apple-system"/>
              </a:rPr>
              <a:t>. </a:t>
            </a:r>
            <a:r>
              <a:rPr lang="zh-TW" altLang="en-US" sz="4400" b="0" i="0" dirty="0">
                <a:solidFill>
                  <a:srgbClr val="202020"/>
                </a:solidFill>
                <a:effectLst/>
                <a:latin typeface="-apple-system"/>
              </a:rPr>
              <a:t>三叉 </a:t>
            </a:r>
            <a:r>
              <a:rPr lang="en-US" altLang="zh-TW" sz="4400" b="0" i="0" dirty="0">
                <a:solidFill>
                  <a:srgbClr val="202020"/>
                </a:solidFill>
                <a:effectLst/>
                <a:latin typeface="-apple-system"/>
              </a:rPr>
              <a:t>; </a:t>
            </a:r>
            <a:r>
              <a:rPr lang="zh-TW" altLang="en-US" sz="4400" b="0" i="0" dirty="0">
                <a:solidFill>
                  <a:srgbClr val="202020"/>
                </a:solidFill>
                <a:effectLst/>
                <a:latin typeface="-apple-system"/>
              </a:rPr>
              <a:t>板尖</a:t>
            </a:r>
            <a:r>
              <a:rPr lang="en-US" altLang="zh-TW" sz="4400" b="0" i="0" dirty="0">
                <a:solidFill>
                  <a:srgbClr val="202020"/>
                </a:solidFill>
                <a:effectLst/>
                <a:latin typeface="-apple-system"/>
              </a:rPr>
              <a:t>. </a:t>
            </a:r>
            <a:r>
              <a:rPr lang="zh-TW" altLang="en-US" sz="4400" b="0" i="0" dirty="0">
                <a:solidFill>
                  <a:srgbClr val="202020"/>
                </a:solidFill>
                <a:effectLst/>
                <a:latin typeface="-apple-system"/>
              </a:rPr>
              <a:t>躂仔（躂刀）</a:t>
            </a:r>
            <a:r>
              <a:rPr lang="en-US" altLang="zh-TW" sz="4400" b="0" i="0" dirty="0">
                <a:solidFill>
                  <a:srgbClr val="202020"/>
                </a:solidFill>
                <a:effectLst/>
                <a:latin typeface="-apple-system"/>
              </a:rPr>
              <a:t>. </a:t>
            </a:r>
            <a:r>
              <a:rPr lang="zh-TW" altLang="en-US" sz="4400" b="0" i="0" dirty="0">
                <a:solidFill>
                  <a:srgbClr val="202020"/>
                </a:solidFill>
                <a:effectLst/>
                <a:latin typeface="-apple-system"/>
              </a:rPr>
              <a:t>刨仔（割馬腳用） </a:t>
            </a:r>
            <a:r>
              <a:rPr lang="en-US" altLang="zh-TW" sz="4400" b="0" i="0" dirty="0">
                <a:solidFill>
                  <a:srgbClr val="202020"/>
                </a:solidFill>
                <a:effectLst/>
                <a:latin typeface="-apple-system"/>
              </a:rPr>
              <a:t>; </a:t>
            </a:r>
            <a:r>
              <a:rPr lang="zh-TW" altLang="en-US" sz="4400" b="0" i="0" dirty="0">
                <a:solidFill>
                  <a:srgbClr val="202020"/>
                </a:solidFill>
                <a:effectLst/>
                <a:latin typeface="-apple-system"/>
              </a:rPr>
              <a:t>官刀</a:t>
            </a:r>
            <a:r>
              <a:rPr lang="en-US" altLang="zh-TW" sz="4400" b="0" i="0" dirty="0">
                <a:solidFill>
                  <a:srgbClr val="202020"/>
                </a:solidFill>
                <a:effectLst/>
                <a:latin typeface="-apple-system"/>
              </a:rPr>
              <a:t>. </a:t>
            </a:r>
            <a:r>
              <a:rPr lang="zh-TW" altLang="en-US" sz="4400" b="0" i="0" dirty="0">
                <a:solidFill>
                  <a:srgbClr val="202020"/>
                </a:solidFill>
                <a:effectLst/>
                <a:latin typeface="-apple-system"/>
              </a:rPr>
              <a:t>雨傘</a:t>
            </a:r>
            <a:r>
              <a:rPr lang="en-US" altLang="zh-TW" sz="4400" b="0" i="0" dirty="0">
                <a:solidFill>
                  <a:srgbClr val="202020"/>
                </a:solidFill>
                <a:effectLst/>
                <a:latin typeface="-apple-system"/>
              </a:rPr>
              <a:t>. </a:t>
            </a:r>
            <a:r>
              <a:rPr lang="zh-TW" altLang="en-US" sz="4400" b="0" i="0" dirty="0">
                <a:solidFill>
                  <a:srgbClr val="202020"/>
                </a:solidFill>
                <a:effectLst/>
                <a:latin typeface="-apple-system"/>
              </a:rPr>
              <a:t>短棍（齊眉） </a:t>
            </a:r>
            <a:r>
              <a:rPr lang="en-US" altLang="zh-TW" sz="4400" b="0" i="0" dirty="0">
                <a:solidFill>
                  <a:srgbClr val="202020"/>
                </a:solidFill>
                <a:effectLst/>
                <a:latin typeface="-apple-system"/>
              </a:rPr>
              <a:t>; </a:t>
            </a:r>
            <a:r>
              <a:rPr lang="zh-TW" altLang="en-US" sz="4400" b="0" i="0" dirty="0">
                <a:solidFill>
                  <a:srgbClr val="202020"/>
                </a:solidFill>
                <a:effectLst/>
                <a:latin typeface="-apple-system"/>
              </a:rPr>
              <a:t>長槌</a:t>
            </a:r>
            <a:r>
              <a:rPr lang="en-US" altLang="zh-TW" sz="4400" b="0" i="0" dirty="0">
                <a:solidFill>
                  <a:srgbClr val="202020"/>
                </a:solidFill>
                <a:effectLst/>
                <a:latin typeface="-apple-system"/>
              </a:rPr>
              <a:t>. </a:t>
            </a:r>
            <a:r>
              <a:rPr lang="zh-TW" altLang="en-US" sz="4400" b="0" i="0" dirty="0">
                <a:solidFill>
                  <a:srgbClr val="202020"/>
                </a:solidFill>
                <a:effectLst/>
                <a:latin typeface="-apple-system"/>
              </a:rPr>
              <a:t>鐵尺</a:t>
            </a:r>
            <a:r>
              <a:rPr lang="en-US" altLang="zh-TW" sz="4400" b="0" i="0" dirty="0">
                <a:solidFill>
                  <a:srgbClr val="202020"/>
                </a:solidFill>
                <a:effectLst/>
                <a:latin typeface="-apple-system"/>
              </a:rPr>
              <a:t>. </a:t>
            </a:r>
            <a:r>
              <a:rPr lang="zh-TW" altLang="en-US" sz="4400" b="0" i="0" dirty="0">
                <a:solidFill>
                  <a:srgbClr val="202020"/>
                </a:solidFill>
                <a:effectLst/>
                <a:latin typeface="-apple-system"/>
              </a:rPr>
              <a:t>雙鐧</a:t>
            </a:r>
            <a:r>
              <a:rPr lang="en-US" altLang="zh-TW" b="0" i="0" dirty="0">
                <a:solidFill>
                  <a:srgbClr val="202020"/>
                </a:solidFill>
                <a:effectLst/>
                <a:latin typeface="-apple-system"/>
              </a:rPr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88195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289</Words>
  <Application>Microsoft Office PowerPoint</Application>
  <PresentationFormat>寬螢幕</PresentationFormat>
  <Paragraphs>14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-apple-system</vt:lpstr>
      <vt:lpstr>Arial</vt:lpstr>
      <vt:lpstr>Calibri</vt:lpstr>
      <vt:lpstr>Calibri Light</vt:lpstr>
      <vt:lpstr>Office 佈景主題</vt:lpstr>
      <vt:lpstr>認識武安宮及宋江陣</vt:lpstr>
      <vt:lpstr>                                 歷史</vt:lpstr>
      <vt:lpstr>                                 傳說</vt:lpstr>
      <vt:lpstr>                                 神明</vt:lpstr>
      <vt:lpstr>                           宋江陣起源</vt:lpstr>
      <vt:lpstr>                           宋江陣武器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6</cp:revision>
  <dcterms:created xsi:type="dcterms:W3CDTF">2023-12-25T01:44:28Z</dcterms:created>
  <dcterms:modified xsi:type="dcterms:W3CDTF">2024-01-08T02:04:20Z</dcterms:modified>
</cp:coreProperties>
</file>