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8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13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2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97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61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28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66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44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28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74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44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3230-A82F-48E6-B309-07087CA93A7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DD6470A-4BAF-4C04-A5EE-683CD5AC6E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48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w.news.yahoo.com/tag/%E5%BC%B5%E5%B7%A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644945-03FE-4F8B-B690-6DA70FA07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3398"/>
            <a:ext cx="9144000" cy="2387600"/>
          </a:xfrm>
        </p:spPr>
        <p:txBody>
          <a:bodyPr>
            <a:prstTxWarp prst="textChevron">
              <a:avLst/>
            </a:prstTxWarp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zh-TW" altLang="en-US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32C7A9">
                        <a:lumMod val="50000"/>
                      </a:srgbClr>
                    </a:gs>
                    <a:gs pos="50000">
                      <a:srgbClr val="32C7A9"/>
                    </a:gs>
                    <a:gs pos="100000">
                      <a:srgbClr val="32C7A9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認識武安宮與宋江陣</a:t>
            </a:r>
            <a:br>
              <a:rPr kumimoji="0" lang="zh-TW" altLang="en-US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32C7A9">
                        <a:lumMod val="50000"/>
                      </a:srgbClr>
                    </a:gs>
                    <a:gs pos="50000">
                      <a:srgbClr val="32C7A9"/>
                    </a:gs>
                    <a:gs pos="100000">
                      <a:srgbClr val="32C7A9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12DCE8F-9863-4BCB-9AEF-377FE3882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8918" y="2952548"/>
            <a:ext cx="3433482" cy="2013899"/>
          </a:xfrm>
        </p:spPr>
        <p:txBody>
          <a:bodyPr>
            <a:noAutofit/>
          </a:bodyPr>
          <a:lstStyle/>
          <a:p>
            <a:r>
              <a:rPr lang="zh-TW" altLang="en-US" sz="4000" dirty="0"/>
              <a:t>專題報導</a:t>
            </a:r>
            <a:endParaRPr lang="en-US" altLang="zh-TW" sz="4000" dirty="0"/>
          </a:p>
          <a:p>
            <a:r>
              <a:rPr lang="en-US" altLang="zh-TW" sz="4000" dirty="0"/>
              <a:t>50107</a:t>
            </a:r>
            <a:r>
              <a:rPr lang="zh-TW" altLang="en-US" sz="4000" dirty="0"/>
              <a:t>葉庠霖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070B3A5-02A1-4DB8-A6E8-EEEE688AEC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09" y="3674128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06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F16042-6570-41AC-BFCA-5457CD1BE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武安宮主要神明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9E1919-7BDA-4FF4-8D20-FD104BF24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主祀大使爺張巡（武安尊王）</a:t>
            </a:r>
            <a:endParaRPr lang="en-US" altLang="zh-TW" dirty="0"/>
          </a:p>
          <a:p>
            <a:r>
              <a:rPr lang="zh-TW" altLang="en-US" dirty="0"/>
              <a:t>二使爺許遠（文安尊王）</a:t>
            </a:r>
            <a:endParaRPr lang="en-US" altLang="zh-TW" dirty="0"/>
          </a:p>
          <a:p>
            <a:r>
              <a:rPr lang="zh-TW" altLang="en-US" dirty="0"/>
              <a:t>三使爺南霽雲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B42CA22-3382-4768-BED7-44B9590A4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604" y="2095500"/>
            <a:ext cx="2747431" cy="366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90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68D80-0755-443A-9DF0-32C5BD06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虎頭山的故事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EE5ED1-0732-4779-810F-C9D7B409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新化虎頭山上住有虎神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北極殿玄天上帝借法寶「玄天面」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忘了規定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導致面具脫不下來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廟中武安尊王的樣貌較為兇惡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620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FD5E67-C3AA-4BCC-8586-256282B6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微軟正黑體" panose="020B0604030504040204" pitchFamily="34" charset="-120"/>
                <a:cs typeface="+mj-cs"/>
              </a:rPr>
              <a:t>武安宮以前的名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1F78A3-082C-41AB-8082-37995BFB1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大使宮</a:t>
            </a:r>
          </a:p>
        </p:txBody>
      </p:sp>
    </p:spTree>
    <p:extLst>
      <p:ext uri="{BB962C8B-B14F-4D97-AF65-F5344CB8AC3E}">
        <p14:creationId xmlns:p14="http://schemas.microsoft.com/office/powerpoint/2010/main" val="285132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5E5356-B816-450B-95D9-1817FF37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如何被封為神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24B85B-66A5-4623-B684-5FCB2EBEB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zh-TW" altLang="en-US" b="0" i="0" dirty="0">
                <a:solidFill>
                  <a:srgbClr val="232A31"/>
                </a:solidFill>
                <a:effectLst/>
                <a:latin typeface="YahooSans VF"/>
              </a:rPr>
              <a:t>安史之亂時，最慘烈的戰役莫過於唐朝武將</a:t>
            </a:r>
            <a:r>
              <a:rPr lang="zh-TW" altLang="en-US" b="0" i="0" u="none" strike="noStrike" dirty="0">
                <a:solidFill>
                  <a:srgbClr val="0F69FF"/>
                </a:solidFill>
                <a:effectLst/>
                <a:latin typeface="YahooSans VF"/>
                <a:hlinkClick r:id="rId2"/>
              </a:rPr>
              <a:t>張巡</a:t>
            </a:r>
            <a:r>
              <a:rPr lang="zh-TW" altLang="en-US" b="0" i="0" dirty="0">
                <a:solidFill>
                  <a:srgbClr val="232A31"/>
                </a:solidFill>
                <a:effectLst/>
                <a:latin typeface="YahooSans VF"/>
              </a:rPr>
              <a:t>死守睢陽城，與睢陽太守許遠共同堅守近一年，期間雖經歷約四百多次叛軍大大小小的攻打，但兩人秉著大義凜然、寧死不屈的忠心多次智取、力抗叛軍攻勢，小蝦米對抗大鯨魚的驚險情勢兩人仍率眾殺死了敵軍兩萬多餘人。無奈最後還是因為彈盡糧耗，遭叛軍攻破城牆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853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891947-AD3D-47AD-A421-569A6A17B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宋江陣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BF15AA-396C-4F5A-BD2A-058AF0F1E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</a:p>
          <a:p>
            <a:r>
              <a:rPr lang="zh-TW" altLang="en-US" dirty="0"/>
              <a:t>是少林武學實拳派的一支</a:t>
            </a:r>
            <a:endParaRPr lang="en-US" altLang="zh-TW" dirty="0"/>
          </a:p>
          <a:p>
            <a:r>
              <a:rPr lang="zh-TW" altLang="en-US" dirty="0"/>
              <a:t>來自戚繼光鴛鴦陣</a:t>
            </a:r>
            <a:endParaRPr lang="en-US" altLang="zh-TW" dirty="0"/>
          </a:p>
          <a:p>
            <a:r>
              <a:rPr lang="zh-TW" altLang="en-US" dirty="0"/>
              <a:t>源自鄭成功的藤牌兵</a:t>
            </a:r>
            <a:endParaRPr lang="en-US" altLang="zh-TW" dirty="0"/>
          </a:p>
          <a:p>
            <a:r>
              <a:rPr lang="zh-TW" altLang="en-US" dirty="0"/>
              <a:t>或是中國福建漳泉地方自衛武力團練及清末臺南府城義民旗</a:t>
            </a:r>
          </a:p>
        </p:txBody>
      </p:sp>
    </p:spTree>
    <p:extLst>
      <p:ext uri="{BB962C8B-B14F-4D97-AF65-F5344CB8AC3E}">
        <p14:creationId xmlns:p14="http://schemas.microsoft.com/office/powerpoint/2010/main" val="292210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6A5107-3793-4FCD-A0FA-C93C174B2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宋江陣武器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C18792-DA90-43FE-8416-DC19214F8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r>
              <a:rPr lang="zh-TW" altLang="en-US" sz="4400" dirty="0"/>
              <a:t>頭旗</a:t>
            </a:r>
            <a:r>
              <a:rPr lang="en-US" altLang="zh-TW" sz="4400" dirty="0"/>
              <a:t>.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zh-TW" altLang="en-US" sz="4400" dirty="0"/>
              <a:t>雙斧</a:t>
            </a:r>
            <a:r>
              <a:rPr lang="en-US" altLang="zh-TW" sz="4400" dirty="0"/>
              <a:t>.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zh-TW" altLang="en-US" sz="4400" dirty="0"/>
              <a:t>斬馬 </a:t>
            </a:r>
            <a:r>
              <a:rPr lang="en-US" altLang="zh-TW" sz="4400" dirty="0"/>
              <a:t>;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zh-TW" altLang="en-US" sz="4400" dirty="0"/>
              <a:t>大刀</a:t>
            </a:r>
            <a:r>
              <a:rPr lang="en-US" altLang="zh-TW" sz="4400" dirty="0"/>
              <a:t>.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zh-TW" altLang="en-US" sz="4400" dirty="0"/>
              <a:t>耙</a:t>
            </a:r>
            <a:r>
              <a:rPr lang="en-US" altLang="zh-TW" sz="4400" dirty="0"/>
              <a:t>. </a:t>
            </a:r>
            <a:r>
              <a:rPr lang="zh-TW" altLang="en-US" sz="4400" dirty="0"/>
              <a:t>三叉 </a:t>
            </a:r>
            <a:r>
              <a:rPr lang="en-US" altLang="zh-TW" sz="4400" dirty="0"/>
              <a:t>;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zh-TW" altLang="en-US" sz="4400" dirty="0"/>
              <a:t>板尖</a:t>
            </a:r>
            <a:r>
              <a:rPr lang="en-US" altLang="zh-TW" sz="4400" dirty="0"/>
              <a:t>.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zh-TW" altLang="en-US" sz="4400" dirty="0"/>
              <a:t>躂仔（躂刀）</a:t>
            </a:r>
            <a:r>
              <a:rPr lang="en-US" altLang="zh-TW" sz="4400" dirty="0"/>
              <a:t>. </a:t>
            </a:r>
          </a:p>
          <a:p>
            <a:pPr marL="0" indent="0">
              <a:buNone/>
            </a:pPr>
            <a:r>
              <a:rPr lang="zh-TW" altLang="en-US" sz="4400" dirty="0"/>
              <a:t>刨仔（割馬腳用） 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; </a:t>
            </a:r>
            <a:r>
              <a:rPr lang="zh-TW" altLang="en-US" sz="4400" dirty="0"/>
              <a:t>官刀</a:t>
            </a:r>
            <a:r>
              <a:rPr lang="en-US" altLang="zh-TW" sz="4400" dirty="0"/>
              <a:t>. </a:t>
            </a:r>
          </a:p>
          <a:p>
            <a:pPr marL="0" indent="0">
              <a:buNone/>
            </a:pPr>
            <a:r>
              <a:rPr lang="zh-TW" altLang="en-US" sz="4400" dirty="0"/>
              <a:t>雨傘</a:t>
            </a:r>
            <a:r>
              <a:rPr lang="en-US" altLang="zh-TW" sz="4400" dirty="0"/>
              <a:t>.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zh-TW" altLang="en-US" sz="4400" dirty="0"/>
              <a:t>短棍</a:t>
            </a:r>
            <a:endParaRPr lang="en-US" altLang="zh-TW" sz="4400" dirty="0"/>
          </a:p>
          <a:p>
            <a:pPr marL="0" indent="0">
              <a:buNone/>
            </a:pPr>
            <a:r>
              <a:rPr lang="zh-TW" altLang="en-US" sz="4400" dirty="0"/>
              <a:t>（齊眉）</a:t>
            </a:r>
            <a:endParaRPr lang="en-US" altLang="zh-TW" sz="4400" dirty="0"/>
          </a:p>
          <a:p>
            <a:pPr marL="0" indent="0">
              <a:buNone/>
            </a:pPr>
            <a:r>
              <a:rPr lang="zh-TW" altLang="en-US" sz="4400" dirty="0"/>
              <a:t> </a:t>
            </a:r>
            <a:r>
              <a:rPr lang="en-US" altLang="zh-TW" sz="4400" dirty="0"/>
              <a:t>; </a:t>
            </a:r>
            <a:r>
              <a:rPr lang="zh-TW" altLang="en-US" sz="4400" dirty="0"/>
              <a:t>長槌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. </a:t>
            </a:r>
            <a:r>
              <a:rPr lang="zh-TW" altLang="en-US" sz="4400" dirty="0"/>
              <a:t>鐵尺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. </a:t>
            </a:r>
            <a:r>
              <a:rPr lang="zh-TW" altLang="en-US" sz="4400" dirty="0"/>
              <a:t>雙鐧</a:t>
            </a:r>
            <a:r>
              <a:rPr lang="en-US" altLang="zh-TW" sz="4400" dirty="0"/>
              <a:t>.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6301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2604C3-6D6C-4EBA-BC83-52CC24996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678F7D-B149-47BC-8784-3F948F7F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我學了一些武安宮的由來和面具的故事和宋江陣的隊形跟武器 。</a:t>
            </a:r>
            <a:endParaRPr lang="en-US" altLang="zh-TW" dirty="0"/>
          </a:p>
          <a:p>
            <a:r>
              <a:rPr lang="zh-TW" altLang="en-US" dirty="0"/>
              <a:t>踏查真好玩</a:t>
            </a:r>
          </a:p>
        </p:txBody>
      </p:sp>
    </p:spTree>
    <p:extLst>
      <p:ext uri="{BB962C8B-B14F-4D97-AF65-F5344CB8AC3E}">
        <p14:creationId xmlns:p14="http://schemas.microsoft.com/office/powerpoint/2010/main" val="322577812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92</TotalTime>
  <Words>326</Words>
  <Application>Microsoft Office PowerPoint</Application>
  <PresentationFormat>寬螢幕</PresentationFormat>
  <Paragraphs>43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YahooSans VF</vt:lpstr>
      <vt:lpstr>Arial</vt:lpstr>
      <vt:lpstr>Century Gothic</vt:lpstr>
      <vt:lpstr>Gill Sans MT</vt:lpstr>
      <vt:lpstr>Trebuchet MS</vt:lpstr>
      <vt:lpstr>圖庫</vt:lpstr>
      <vt:lpstr>認識武安宮與宋江陣 </vt:lpstr>
      <vt:lpstr>武安宮主要神明</vt:lpstr>
      <vt:lpstr>虎頭山的故事</vt:lpstr>
      <vt:lpstr>武安宮以前的名</vt:lpstr>
      <vt:lpstr>如何被封為神 </vt:lpstr>
      <vt:lpstr>宋江陣</vt:lpstr>
      <vt:lpstr>宋江陣武器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認識武安宮與宋江陣 </dc:title>
  <dc:creator>Roki</dc:creator>
  <cp:lastModifiedBy>Roki</cp:lastModifiedBy>
  <cp:revision>12</cp:revision>
  <dcterms:created xsi:type="dcterms:W3CDTF">2023-12-19T07:22:50Z</dcterms:created>
  <dcterms:modified xsi:type="dcterms:W3CDTF">2024-01-09T07:38:10Z</dcterms:modified>
</cp:coreProperties>
</file>