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2EB"/>
    <a:srgbClr val="6B3583"/>
    <a:srgbClr val="8DF7E8"/>
    <a:srgbClr val="AAD4DD"/>
    <a:srgbClr val="F0E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A304F5-840A-4A89-B3BB-C987D4FB0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41CFE6F-C24E-4A2C-B57A-4E4925A160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FC9128D-0EDF-42D6-896D-9AF5DB608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5A9C-9D5C-4748-A571-D7046243546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15473D1-3257-410D-B4C7-D0F8F3FA1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8AC6B22-437C-473C-A79E-C8960DADA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C9157-AE93-45E3-ABBC-E378B1EF3E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769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C86E96-D257-4749-A8D8-28621F47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7EEEE0A-B736-49E7-9C3A-6E7FAE138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86B1B4-2E92-47D8-A9F9-FA72C4344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5A9C-9D5C-4748-A571-D7046243546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288D603-8D94-4162-A230-36230797C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E3854B9-EF00-48E1-9517-9B36CE082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C9157-AE93-45E3-ABBC-E378B1EF3E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913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997E4C0-289A-494D-9645-9D406838D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8A3976C-6B46-4A3C-B3A9-CB193DD10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9253AAC-FE9E-41FB-9204-516926012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5A9C-9D5C-4748-A571-D7046243546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4256F79-7997-4C80-B753-238843722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34F75FD-FD5F-41AD-AA88-0DD6E2CC5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C9157-AE93-45E3-ABBC-E378B1EF3E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765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04E057-A17C-4DE0-888E-C35462892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A9903C9-330B-4258-9386-D7BBC3975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0E0EEDC-5918-4361-B86D-35BC31A6A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5A9C-9D5C-4748-A571-D7046243546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E51FAE-2919-415B-9760-72A27CD3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77DCE87-1C17-40B8-AA2D-C127643A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C9157-AE93-45E3-ABBC-E378B1EF3E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228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C4791D-60AA-4512-B9BD-9A87AF6D7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B9E742B-C8E9-4AA3-8326-B225C83A0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0DC505A-5E79-4F08-AD60-F5E72515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5A9C-9D5C-4748-A571-D7046243546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107AD37-62DF-48E8-B0BD-4B1A9E864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756D5F1-0ADD-4C45-8D03-D028186C7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C9157-AE93-45E3-ABBC-E378B1EF3E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6594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A0734C-8950-4A44-8C72-C7C74B9BD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A383CEC-118C-48A1-9DA5-57FA54D126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3ECF571-D7FC-443D-9502-335AD25E0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18A0413-18BC-44AF-8EC6-2ABDA5614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5A9C-9D5C-4748-A571-D7046243546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8C0DEA3-1C05-43A1-A192-9CFBE0E30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8E521DC-3F4D-4B84-8E18-B026DDEBB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C9157-AE93-45E3-ABBC-E378B1EF3E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958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FF1741-9720-4731-9929-DF7A76B46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DDF7DEB-B592-47F5-8621-53FE6C3AB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8753F7B-0D82-49C1-82EC-E6B19ECBD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213E5FD-EED5-4C5F-8150-BB7524C4AD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D275ED9-5A98-41AC-8FD5-5BBF103C5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49CC73D-5C0F-44D0-8106-4568052E3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5A9C-9D5C-4748-A571-D7046243546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D8417FB-9E5F-4476-AC2D-0939BAF56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638477A-E437-4F62-88F5-7928AED5D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C9157-AE93-45E3-ABBC-E378B1EF3E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137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7291CE-9817-4F98-A97C-196A7706B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2880E4E-F7BE-4FCD-8F6B-1340C42A6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5A9C-9D5C-4748-A571-D7046243546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4E9A885-0E3E-472D-A796-A94AAE5DC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A633200-C905-48A4-A220-8C9CA22AA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C9157-AE93-45E3-ABBC-E378B1EF3E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97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E3EC9E1-5A85-4A5B-A2FD-B499486B1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5A9C-9D5C-4748-A571-D7046243546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E91DF8F-C615-4D3A-81A1-2892275AA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E2B0911-A968-4D84-8816-3B5582602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C9157-AE93-45E3-ABBC-E378B1EF3E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839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4A456A-EA0E-4446-9655-F877FDCAA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8B82D14-DB06-406E-9D29-3208DCCBD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52A6756-B377-46DB-A108-821F753E5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EDC40FA-423B-41F6-9084-F55DE8873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5A9C-9D5C-4748-A571-D7046243546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F52384A-DABC-4622-B5F6-EA064171F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0ACCB10-84C1-458E-927C-F36D93F9E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C9157-AE93-45E3-ABBC-E378B1EF3E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85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6C5D03-96FE-4255-878B-3CCE16641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7245D9C-0B5D-406D-BC4C-F8844428E2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FB49674-4120-439A-B240-FE97A66BCF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554C201-DDA2-46C0-89D4-A4539C7B0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5A9C-9D5C-4748-A571-D7046243546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7B6C0A9-5705-4F70-9725-4CB63111E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991B0B9-0725-4BBB-BD49-AD6ADF6F6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C9157-AE93-45E3-ABBC-E378B1EF3E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34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有湖面倒影的山脈圖">
            <a:extLst>
              <a:ext uri="{FF2B5EF4-FFF2-40B4-BE49-F238E27FC236}">
                <a16:creationId xmlns:a16="http://schemas.microsoft.com/office/drawing/2014/main" id="{1AC67357-0422-47E4-8C31-3D66582DDCB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A166706-1A68-44F3-848B-9F930E3E5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B55BE91-624A-4918-8A46-704A36AF8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D45EAD4-5707-4630-B2F9-7FCD07CB7D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F5A9C-9D5C-4748-A571-D7046243546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ED2BB47-DEE5-402C-A46C-137691CA5E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06B0BAB-922A-4146-BFE0-F8E0AEBE8D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C9157-AE93-45E3-ABBC-E378B1EF3E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3894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7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C7B603-167E-4C8D-810A-F1630AAE71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3647" y="1479178"/>
            <a:ext cx="9144000" cy="2387600"/>
          </a:xfrm>
        </p:spPr>
        <p:txBody>
          <a:bodyPr>
            <a:prstTxWarp prst="textDeflateInflateDeflate">
              <a:avLst>
                <a:gd name="adj" fmla="val 45275"/>
              </a:avLst>
            </a:prstTxWarp>
            <a:normAutofit/>
          </a:bodyPr>
          <a:lstStyle/>
          <a:p>
            <a:r>
              <a:rPr lang="zh-TW" altLang="en-US" b="1" dirty="0">
                <a:ln w="12700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認識武安宮及宋江陣</a:t>
            </a:r>
            <a:endParaRPr lang="zh-TW" altLang="en-US" dirty="0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40F90AE-49CA-4E93-8310-238950C3C4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4353" y="3429000"/>
            <a:ext cx="9144000" cy="1655762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ln w="0">
                  <a:solidFill>
                    <a:srgbClr val="E7E2EB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專題報導</a:t>
            </a:r>
            <a:endParaRPr lang="en-US" altLang="zh-TW" sz="4400" dirty="0">
              <a:ln w="0">
                <a:solidFill>
                  <a:srgbClr val="E7E2EB"/>
                </a:solidFill>
              </a:ln>
              <a:solidFill>
                <a:schemeClr val="accent6">
                  <a:lumMod val="75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5" name="圖形 4" descr="聊天泡泡 以實心填滿">
            <a:extLst>
              <a:ext uri="{FF2B5EF4-FFF2-40B4-BE49-F238E27FC236}">
                <a16:creationId xmlns:a16="http://schemas.microsoft.com/office/drawing/2014/main" id="{2C6F8D96-27E4-4860-B564-F0C849A8B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855395">
            <a:off x="4257523" y="2860327"/>
            <a:ext cx="823031" cy="823031"/>
          </a:xfrm>
          <a:prstGeom prst="rect">
            <a:avLst/>
          </a:prstGeom>
        </p:spPr>
      </p:pic>
      <p:pic>
        <p:nvPicPr>
          <p:cNvPr id="7" name="圖形 6" descr="聊天泡泡 以實心填滿">
            <a:extLst>
              <a:ext uri="{FF2B5EF4-FFF2-40B4-BE49-F238E27FC236}">
                <a16:creationId xmlns:a16="http://schemas.microsoft.com/office/drawing/2014/main" id="{AE3FF495-A106-406B-AD7F-EE41F6092E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276981">
            <a:off x="7104925" y="3413445"/>
            <a:ext cx="701834" cy="701834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A08BB9B2-3A79-4E2E-B37A-21A2DC399E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125" y="3846507"/>
            <a:ext cx="3571875" cy="2790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B5D6D214-4FA7-49DD-9DDF-344F55C5652E}"/>
              </a:ext>
            </a:extLst>
          </p:cNvPr>
          <p:cNvSpPr txBox="1"/>
          <p:nvPr/>
        </p:nvSpPr>
        <p:spPr>
          <a:xfrm>
            <a:off x="9475104" y="6488668"/>
            <a:ext cx="28507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/>
              <a:t>以上照片來源    維基百科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E7DDBDE6-C201-40C0-872A-B27FF6D0A974}"/>
              </a:ext>
            </a:extLst>
          </p:cNvPr>
          <p:cNvSpPr txBox="1"/>
          <p:nvPr/>
        </p:nvSpPr>
        <p:spPr>
          <a:xfrm>
            <a:off x="4945686" y="4460231"/>
            <a:ext cx="230062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5-1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21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號 林侑靜</a:t>
            </a:r>
          </a:p>
        </p:txBody>
      </p:sp>
    </p:spTree>
    <p:extLst>
      <p:ext uri="{BB962C8B-B14F-4D97-AF65-F5344CB8AC3E}">
        <p14:creationId xmlns:p14="http://schemas.microsoft.com/office/powerpoint/2010/main" val="183994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FE94E0-2548-4E86-B635-E858B7473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/>
              <a:t>歷史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61FD65-2BDF-4691-8B12-2F51D8A6D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新化武安宮位在臺灣臺南市新化區</a:t>
            </a:r>
          </a:p>
          <a:p>
            <a:r>
              <a:rPr lang="zh-TW" altLang="en-US" sz="3600" dirty="0"/>
              <a:t>原稱「大使公廟」</a:t>
            </a:r>
          </a:p>
          <a:p>
            <a:r>
              <a:rPr lang="zh-TW" altLang="en-US" sz="3600" dirty="0"/>
              <a:t>為大目降八保七廟之一</a:t>
            </a:r>
          </a:p>
          <a:p>
            <a:r>
              <a:rPr lang="zh-TW" altLang="en-US" sz="3600" dirty="0"/>
              <a:t>建於清嘉慶年間</a:t>
            </a:r>
          </a:p>
        </p:txBody>
      </p:sp>
    </p:spTree>
    <p:extLst>
      <p:ext uri="{BB962C8B-B14F-4D97-AF65-F5344CB8AC3E}">
        <p14:creationId xmlns:p14="http://schemas.microsoft.com/office/powerpoint/2010/main" val="154917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0C125F-C828-42E3-8CE6-B82A07DD2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/>
              <a:t>新化武安宮主要祀奉的神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762BABB-3F39-4E15-AF1C-35A3E3ABD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847" y="1798264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大使爺張巡（武安尊王）</a:t>
            </a:r>
            <a:endParaRPr lang="en-US" altLang="zh-TW" sz="3600" dirty="0"/>
          </a:p>
          <a:p>
            <a:r>
              <a:rPr lang="zh-TW" altLang="en-US" sz="3600" dirty="0"/>
              <a:t>二使爺許遠（文安尊王）</a:t>
            </a:r>
            <a:endParaRPr lang="en-US" altLang="zh-TW" sz="3600" dirty="0"/>
          </a:p>
          <a:p>
            <a:r>
              <a:rPr lang="zh-TW" altLang="en-US" sz="3600" dirty="0"/>
              <a:t>三使爺南霽雲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49CBD22-27E6-415B-ABC2-992DEC494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869" y="2645064"/>
            <a:ext cx="2955131" cy="3940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0486CD7E-D67F-445A-80E9-011E7C95D088}"/>
              </a:ext>
            </a:extLst>
          </p:cNvPr>
          <p:cNvSpPr txBox="1"/>
          <p:nvPr/>
        </p:nvSpPr>
        <p:spPr>
          <a:xfrm>
            <a:off x="9511553" y="6488668"/>
            <a:ext cx="26804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/>
              <a:t>以上照片來源    維基百科</a:t>
            </a:r>
          </a:p>
        </p:txBody>
      </p:sp>
    </p:spTree>
    <p:extLst>
      <p:ext uri="{BB962C8B-B14F-4D97-AF65-F5344CB8AC3E}">
        <p14:creationId xmlns:p14="http://schemas.microsoft.com/office/powerpoint/2010/main" val="3864133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EB8CF2-52E0-4FAC-8E9A-58FCD58E9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/>
              <a:t>武安尊王為何被封為神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B15326-9476-493C-BB5B-2B1D8F693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zh-TW" altLang="en-US" sz="3600" dirty="0"/>
              <a:t>武安尊王</a:t>
            </a:r>
            <a:r>
              <a:rPr lang="en-US" altLang="zh-TW" sz="3600" dirty="0"/>
              <a:t>(</a:t>
            </a:r>
            <a:r>
              <a:rPr lang="zh-TW" altLang="en-US" sz="3600" dirty="0"/>
              <a:t>張巡</a:t>
            </a:r>
            <a:r>
              <a:rPr lang="en-US" altLang="zh-TW" sz="3600" dirty="0"/>
              <a:t>)</a:t>
            </a:r>
            <a:r>
              <a:rPr lang="zh-TW" altLang="en-US" sz="3600" dirty="0"/>
              <a:t>在安史之亂時，與許遠堅守睢陽城數月，始終不屈，後糧盡援絕，城破被俘，不屈而死，因此張巡被封為「武安尊王」。</a:t>
            </a:r>
          </a:p>
        </p:txBody>
      </p:sp>
    </p:spTree>
    <p:extLst>
      <p:ext uri="{BB962C8B-B14F-4D97-AF65-F5344CB8AC3E}">
        <p14:creationId xmlns:p14="http://schemas.microsoft.com/office/powerpoint/2010/main" val="392569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8856ED-CB75-4E6B-8E23-F16F500BA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/>
              <a:t>面具的傳說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0406657-62D5-48E9-95B6-BA33C8F94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731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新化虎頭山上住有虎神</a:t>
            </a:r>
            <a:endParaRPr lang="en-US" altLang="zh-TW" sz="3600" dirty="0"/>
          </a:p>
          <a:p>
            <a:r>
              <a:rPr lang="zh-TW" altLang="en-US" sz="3600" dirty="0"/>
              <a:t>向北極殿的玄天上帝借法寶「玄天面」</a:t>
            </a:r>
            <a:endParaRPr lang="en-US" altLang="zh-TW" sz="3600" dirty="0"/>
          </a:p>
          <a:p>
            <a:r>
              <a:rPr lang="zh-TW" altLang="en-US" sz="3600" dirty="0"/>
              <a:t>武安尊王忘了規定</a:t>
            </a:r>
            <a:endParaRPr lang="en-US" altLang="zh-TW" sz="3600" dirty="0"/>
          </a:p>
          <a:p>
            <a:r>
              <a:rPr lang="zh-TW" altLang="en-US" sz="3600" dirty="0"/>
              <a:t>所以新化武安宮的武安尊王的樣貌較為兇惡</a:t>
            </a:r>
            <a:endParaRPr lang="en-US" altLang="zh-TW" sz="3600" dirty="0"/>
          </a:p>
          <a:p>
            <a:pPr marL="0" indent="0">
              <a:buNone/>
            </a:pP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462735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B653DA-E7FC-4446-9FB5-AC608732B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/>
              <a:t>宋江陣起源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F60F6E4-7D95-405C-8385-59F08AF65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/>
              <a:t>《</a:t>
            </a:r>
            <a:r>
              <a:rPr lang="zh-TW" altLang="en-US" sz="3600" dirty="0"/>
              <a:t>水滸傳</a:t>
            </a:r>
            <a:r>
              <a:rPr lang="en-US" altLang="zh-TW" sz="3600" dirty="0"/>
              <a:t>》</a:t>
            </a:r>
          </a:p>
          <a:p>
            <a:r>
              <a:rPr lang="zh-TW" altLang="en-US" sz="3600" dirty="0"/>
              <a:t>戚繼光鴛鴦陣</a:t>
            </a:r>
            <a:endParaRPr lang="en-US" altLang="zh-TW" sz="3600" dirty="0"/>
          </a:p>
          <a:p>
            <a:r>
              <a:rPr lang="zh-TW" altLang="en-US" sz="3600" dirty="0"/>
              <a:t>鄭成功的藤牌兵</a:t>
            </a:r>
            <a:endParaRPr lang="en-US" altLang="zh-TW" sz="3600" dirty="0"/>
          </a:p>
          <a:p>
            <a:r>
              <a:rPr lang="zh-TW" altLang="en-US" sz="3600" dirty="0"/>
              <a:t>中國福建漳泉地方自衛武力團練</a:t>
            </a:r>
            <a:endParaRPr lang="en-US" altLang="zh-TW" sz="3600" dirty="0"/>
          </a:p>
          <a:p>
            <a:r>
              <a:rPr lang="zh-TW" altLang="en-US" sz="3600" dirty="0"/>
              <a:t>清末臺南府城義民旗</a:t>
            </a:r>
            <a:endParaRPr lang="en-US" altLang="zh-TW" sz="3600" dirty="0"/>
          </a:p>
          <a:p>
            <a:r>
              <a:rPr lang="zh-TW" altLang="en-US" sz="3600" dirty="0"/>
              <a:t>少林寺的實拳</a:t>
            </a: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3925281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75F50B-E94D-48E9-92A0-ABEFE4702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/>
              <a:t>宋江陣的兵器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8473ABE-1909-4079-91D2-EA9B4BCD9E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200" dirty="0"/>
              <a:t>武器三十六人</a:t>
            </a:r>
            <a:r>
              <a:rPr lang="en-US" altLang="zh-TW" sz="3200" dirty="0"/>
              <a:t>: </a:t>
            </a:r>
          </a:p>
          <a:p>
            <a:r>
              <a:rPr lang="zh-TW" altLang="en-US" sz="3200" dirty="0"/>
              <a:t>官刀２支</a:t>
            </a:r>
          </a:p>
          <a:p>
            <a:r>
              <a:rPr lang="zh-TW" altLang="en-US" sz="3200" dirty="0"/>
              <a:t>雨傘１支</a:t>
            </a:r>
          </a:p>
          <a:p>
            <a:r>
              <a:rPr lang="zh-TW" altLang="en-US" sz="3200" dirty="0"/>
              <a:t>月牙鏟８支</a:t>
            </a:r>
          </a:p>
          <a:p>
            <a:r>
              <a:rPr lang="zh-TW" altLang="en-US" sz="3200" dirty="0"/>
              <a:t>盾牌８面</a:t>
            </a:r>
          </a:p>
          <a:p>
            <a:r>
              <a:rPr lang="zh-TW" altLang="en-US" sz="3200" dirty="0"/>
              <a:t>拐馬鉤３支</a:t>
            </a:r>
          </a:p>
          <a:p>
            <a:r>
              <a:rPr lang="zh-TW" altLang="en-US" sz="3200" dirty="0"/>
              <a:t>躂刀２支</a:t>
            </a:r>
          </a:p>
          <a:p>
            <a:r>
              <a:rPr lang="zh-TW" altLang="en-US" sz="3200" dirty="0"/>
              <a:t>大刀１支</a:t>
            </a:r>
          </a:p>
          <a:p>
            <a:endParaRPr lang="zh-TW" altLang="en-US" dirty="0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FFF452C-EED9-4B3A-9D0F-6CEF62AE617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200" dirty="0"/>
              <a:t>鐵叉１支</a:t>
            </a:r>
          </a:p>
          <a:p>
            <a:r>
              <a:rPr lang="zh-TW" altLang="en-US" sz="3200" dirty="0"/>
              <a:t>雙刀１付</a:t>
            </a:r>
          </a:p>
          <a:p>
            <a:r>
              <a:rPr lang="zh-TW" altLang="en-US" sz="3200" dirty="0"/>
              <a:t>雙眼１付</a:t>
            </a:r>
          </a:p>
          <a:p>
            <a:r>
              <a:rPr lang="zh-TW" altLang="en-US" sz="3200" dirty="0"/>
              <a:t>雙鞭１付</a:t>
            </a:r>
          </a:p>
          <a:p>
            <a:r>
              <a:rPr lang="zh-TW" altLang="en-US" sz="3200" dirty="0"/>
              <a:t>齊眉棍７支</a:t>
            </a:r>
          </a:p>
        </p:txBody>
      </p:sp>
    </p:spTree>
    <p:extLst>
      <p:ext uri="{BB962C8B-B14F-4D97-AF65-F5344CB8AC3E}">
        <p14:creationId xmlns:p14="http://schemas.microsoft.com/office/powerpoint/2010/main" val="2516664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FCD954-F9B8-41E9-BFFE-D95D3C668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/>
              <a:t>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92BCF7-A685-4638-A1FD-ABBE9C3B3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我覺得在做</a:t>
            </a:r>
            <a:r>
              <a:rPr lang="en-US" altLang="zh-TW" sz="3600" dirty="0"/>
              <a:t>PPT</a:t>
            </a:r>
            <a:r>
              <a:rPr lang="zh-TW" altLang="en-US" sz="3600" dirty="0"/>
              <a:t>時很好玩，因為可以做自己想要的風格，但蒐集資料時，我就感覺有點麻煩，因為要找很多資料，我其實有點不太想了解武安宮和宋江陣，因為我自己對這個沒有興趣。</a:t>
            </a: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1012964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351</Words>
  <Application>Microsoft Office PowerPoint</Application>
  <PresentationFormat>寬螢幕</PresentationFormat>
  <Paragraphs>44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微軟正黑體 Light</vt:lpstr>
      <vt:lpstr>Arial</vt:lpstr>
      <vt:lpstr>Calibri</vt:lpstr>
      <vt:lpstr>Office 佈景主題</vt:lpstr>
      <vt:lpstr>認識武安宮及宋江陣</vt:lpstr>
      <vt:lpstr>歷史</vt:lpstr>
      <vt:lpstr>新化武安宮主要祀奉的神</vt:lpstr>
      <vt:lpstr>武安尊王為何被封為神</vt:lpstr>
      <vt:lpstr>面具的傳說</vt:lpstr>
      <vt:lpstr>宋江陣起源</vt:lpstr>
      <vt:lpstr>宋江陣的兵器</vt:lpstr>
      <vt:lpstr>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Roki</dc:creator>
  <cp:lastModifiedBy>Roki</cp:lastModifiedBy>
  <cp:revision>18</cp:revision>
  <dcterms:created xsi:type="dcterms:W3CDTF">2023-12-05T07:42:50Z</dcterms:created>
  <dcterms:modified xsi:type="dcterms:W3CDTF">2024-01-09T07:40:07Z</dcterms:modified>
</cp:coreProperties>
</file>