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3" r:id="rId6"/>
    <p:sldId id="261" r:id="rId7"/>
    <p:sldId id="262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solidFill>
          <a:schemeClr val="accent2">
            <a:lumMod val="20000"/>
            <a:lumOff val="80000"/>
            <a:alpha val="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891016-570D-47FD-89BB-5D26FA785D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5536299-0FD1-47A5-B559-C1EB8BF740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EC93BF7-5373-4079-8EBE-C96D3382D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82FB7-859C-4BE0-BB04-17B5E6FB9A39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BF8EF7C-C6C3-4FA1-A47F-47ABA4746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6EC70C7-FA4F-4D7B-9B08-2B00F13AA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51244-7019-475F-A2B9-5829E8DBC8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709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FE63BD9-5037-4CC2-B830-4D24B2CDD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2A669364-24ED-4B2D-BE32-9CA0B414EC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91834E6-5588-41DB-BF09-64D754C51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82FB7-859C-4BE0-BB04-17B5E6FB9A39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742BFCF-D8A6-482C-BD19-FED7497A3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2EA086C-9B91-4859-B55E-639EAB745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51244-7019-475F-A2B9-5829E8DBC8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5322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5081762C-474C-4D23-9177-B6A8000764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84F298E-B8CA-435D-83B3-8697ED02CE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2B4DF75-9664-4B45-9E32-653106B36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82FB7-859C-4BE0-BB04-17B5E6FB9A39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84639B1-E671-44A0-BABB-82EA20525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D9A3DE8-C908-4B22-91AA-AC78CF2FF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51244-7019-475F-A2B9-5829E8DBC8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8254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071D20C-2E2D-4660-8AC8-B2CC649AA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CC7865F-EECB-47AD-9586-4CB1528184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77B09FF-0D74-4276-8806-A76617CEB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82FB7-859C-4BE0-BB04-17B5E6FB9A39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2758E20-E37A-4DDC-A2F1-BA0646E4A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74BA066-E2FD-4924-A00F-8BA5CDA05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51244-7019-475F-A2B9-5829E8DBC8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4418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2DC6D70-3B81-4009-95E8-D57651108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CDAF8C3-E94A-4FD4-A113-2E5B52CD8C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BB567B5-F3FC-49AD-B02A-C3973186D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82FB7-859C-4BE0-BB04-17B5E6FB9A39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2D9E38C-BCC1-4984-B7BF-FB6368FBC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0950515-A99A-4107-9C7B-04611B429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51244-7019-475F-A2B9-5829E8DBC8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3646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D5BCDFF-7A03-488D-B040-78BEBDB79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DB2DEA2-17F9-4AEF-A55A-EFF83443AE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AC181AC-5DEF-4BE2-A33D-040B3F9B50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FEBE73F-594F-4258-89DC-E9B0D13A7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82FB7-859C-4BE0-BB04-17B5E6FB9A39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14DC5AE-CD56-41E8-AD15-4CDA1DA9A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31F786C-8EBE-4595-8633-BC51D9F66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51244-7019-475F-A2B9-5829E8DBC8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0075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B80D743-F5FD-4D60-B748-0DC1F24AF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A2B214D-82B1-4040-8D33-014BF44D00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9C79B14-2F9F-40B1-8BED-F0C8196694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CC72540D-CEE4-497F-B3A0-6A9CB0C480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5D73E588-808D-44C5-8957-3B8B21DB05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942BC94C-65E3-49CA-8536-D3080238B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82FB7-859C-4BE0-BB04-17B5E6FB9A39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B6512CA1-F5CA-4C0B-91FF-66E3BB76C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E62B77DD-AE2E-4A22-9296-9E07EC212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51244-7019-475F-A2B9-5829E8DBC8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6070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1E593B3-9A06-4A67-BA9E-CAD21F6B7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8A816B9A-BB4B-4488-806D-A083984A3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82FB7-859C-4BE0-BB04-17B5E6FB9A39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7B3228B1-171D-4448-B6EE-1C0E6CF0B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36AEBDE8-96A3-4011-8252-D2F23E7DA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51244-7019-475F-A2B9-5829E8DBC8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2159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5B9C46A5-74CE-45B5-A08B-551228A9A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82FB7-859C-4BE0-BB04-17B5E6FB9A39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097EA084-B834-436E-9653-67A5E8122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38A003E-0EF9-4441-96CB-4D9F05023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51244-7019-475F-A2B9-5829E8DBC8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97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CECA15E-600D-40CA-9076-DFDA1F350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403DC2A-692A-490B-B03D-49EDF9079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2EC2E43-286B-40CA-B728-03BBFE29DA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A472281-4CF7-4168-BFA3-43BE66B04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82FB7-859C-4BE0-BB04-17B5E6FB9A39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D5F6FC7-DEA2-4F71-96EE-277DA1120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89D5964-C213-459A-AEAA-F935FA3A6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51244-7019-475F-A2B9-5829E8DBC8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7491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FD41F76-7734-4AE5-A041-F730C922C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494E2761-40C1-40C4-B616-F1D6E8E202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61F2FB2A-7FFF-459D-8FA3-F3B4368811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C883A54-AD0F-4D4D-885D-4E82BC7CF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82FB7-859C-4BE0-BB04-17B5E6FB9A39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7BF1DFB-6638-45C5-B966-8D0A526BE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F2E3367-1531-4092-A313-DAE5F5FD2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51244-7019-475F-A2B9-5829E8DBC8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2442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圖片 9" descr="一片葉子上的水滴特寫">
            <a:extLst>
              <a:ext uri="{FF2B5EF4-FFF2-40B4-BE49-F238E27FC236}">
                <a16:creationId xmlns:a16="http://schemas.microsoft.com/office/drawing/2014/main" id="{D3C4DCFD-8DFC-4154-A7A0-A4AC2A60117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7452" y="221942"/>
            <a:ext cx="12192000" cy="6858000"/>
          </a:xfrm>
          <a:prstGeom prst="rect">
            <a:avLst/>
          </a:prstGeom>
        </p:spPr>
      </p:pic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B8C3E683-C732-4AF2-86BE-7B809649C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zh-TW" altLang="en-US" dirty="0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148D79A-2C8D-4DBD-A8F7-9EE44837C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EBF9DB7-6DDC-4CE3-BE07-F08832E282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82FB7-859C-4BE0-BB04-17B5E6FB9A39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A1856A2-73C6-4FB9-8136-A81ADC78EF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373DA87-242C-4C6D-A992-51E3BE1096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51244-7019-475F-A2B9-5829E8DBC8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746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6600" b="1" kern="1200">
          <a:solidFill>
            <a:schemeClr val="accent1">
              <a:lumMod val="75000"/>
            </a:schemeClr>
          </a:solidFill>
          <a:latin typeface="新細明體-ExtB" panose="02020500000000000000" pitchFamily="18" charset="-120"/>
          <a:ea typeface="新細明體-ExtB" panose="02020500000000000000" pitchFamily="18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accent6"/>
          </a:solidFill>
          <a:latin typeface="新細明體-ExtB" panose="02020500000000000000" pitchFamily="18" charset="-120"/>
          <a:ea typeface="新細明體-ExtB" panose="02020500000000000000" pitchFamily="18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accent6"/>
          </a:solidFill>
          <a:latin typeface="新細明體-ExtB" panose="02020500000000000000" pitchFamily="18" charset="-120"/>
          <a:ea typeface="新細明體-ExtB" panose="02020500000000000000" pitchFamily="18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accent6"/>
          </a:solidFill>
          <a:latin typeface="新細明體-ExtB" panose="02020500000000000000" pitchFamily="18" charset="-120"/>
          <a:ea typeface="新細明體-ExtB" panose="02020500000000000000" pitchFamily="18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accent6"/>
          </a:solidFill>
          <a:latin typeface="新細明體-ExtB" panose="02020500000000000000" pitchFamily="18" charset="-120"/>
          <a:ea typeface="新細明體-ExtB" panose="02020500000000000000" pitchFamily="18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accent6"/>
          </a:solidFill>
          <a:latin typeface="新細明體-ExtB" panose="02020500000000000000" pitchFamily="18" charset="-120"/>
          <a:ea typeface="新細明體-ExtB" panose="02020500000000000000" pitchFamily="18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3761234D-5D08-4795-8017-8354CF6992B1}"/>
              </a:ext>
            </a:extLst>
          </p:cNvPr>
          <p:cNvSpPr/>
          <p:nvPr/>
        </p:nvSpPr>
        <p:spPr>
          <a:xfrm>
            <a:off x="1093979" y="1170260"/>
            <a:ext cx="9071714" cy="1277273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  <a:reflection blurRad="6350" stA="50000" endA="300" endPos="90000" dir="5400000" sy="-100000" algn="bl" rotWithShape="0"/>
          </a:effectLst>
        </p:spPr>
        <p:txBody>
          <a:bodyPr wrap="none" lIns="91440" tIns="45720" rIns="91440" bIns="45720">
            <a:prstTxWarp prst="textChevron">
              <a:avLst/>
            </a:prstTxWarp>
            <a:spAutoFit/>
          </a:bodyPr>
          <a:lstStyle/>
          <a:p>
            <a:pPr algn="ctr"/>
            <a:r>
              <a:rPr lang="zh-TW" altLang="en-US" sz="115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latin typeface="微軟正黑體" panose="020B0604030504040204" pitchFamily="34" charset="-120"/>
                <a:ea typeface="微軟正黑體" panose="020B0604030504040204" pitchFamily="34" charset="-120"/>
              </a:rPr>
              <a:t>認識武安宮與宋江陣</a:t>
            </a:r>
            <a:endParaRPr lang="zh-TW" altLang="en-US" sz="115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8" name="圖形 7" descr="書本 以實心填滿">
            <a:extLst>
              <a:ext uri="{FF2B5EF4-FFF2-40B4-BE49-F238E27FC236}">
                <a16:creationId xmlns:a16="http://schemas.microsoft.com/office/drawing/2014/main" id="{CCE30F36-2F7D-4018-94FB-1D52720D96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51697" y="3811503"/>
            <a:ext cx="1039603" cy="1039603"/>
          </a:xfrm>
          <a:prstGeom prst="rect">
            <a:avLst/>
          </a:prstGeom>
        </p:spPr>
      </p:pic>
      <p:pic>
        <p:nvPicPr>
          <p:cNvPr id="10" name="圖形 9" descr="教室 以實心填滿">
            <a:extLst>
              <a:ext uri="{FF2B5EF4-FFF2-40B4-BE49-F238E27FC236}">
                <a16:creationId xmlns:a16="http://schemas.microsoft.com/office/drawing/2014/main" id="{4F24923A-D7B5-4A2E-9EBE-E99A9BE651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003082" y="3781906"/>
            <a:ext cx="1069200" cy="1069200"/>
          </a:xfrm>
          <a:prstGeom prst="rect">
            <a:avLst/>
          </a:prstGeom>
        </p:spPr>
      </p:pic>
      <p:pic>
        <p:nvPicPr>
          <p:cNvPr id="12" name="圖形 11" descr="試管 以實心填滿">
            <a:extLst>
              <a:ext uri="{FF2B5EF4-FFF2-40B4-BE49-F238E27FC236}">
                <a16:creationId xmlns:a16="http://schemas.microsoft.com/office/drawing/2014/main" id="{E2332F11-D1F6-4F1F-AE37-2F7A6FC6767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52638" y="5329184"/>
            <a:ext cx="1752919" cy="1012979"/>
          </a:xfrm>
          <a:prstGeom prst="rect">
            <a:avLst/>
          </a:prstGeom>
        </p:spPr>
      </p:pic>
      <p:sp>
        <p:nvSpPr>
          <p:cNvPr id="13" name="矩形 12">
            <a:extLst>
              <a:ext uri="{FF2B5EF4-FFF2-40B4-BE49-F238E27FC236}">
                <a16:creationId xmlns:a16="http://schemas.microsoft.com/office/drawing/2014/main" id="{2FA2BDD5-5ECD-4A15-9AC1-00F66AA18D01}"/>
              </a:ext>
            </a:extLst>
          </p:cNvPr>
          <p:cNvSpPr/>
          <p:nvPr/>
        </p:nvSpPr>
        <p:spPr>
          <a:xfrm>
            <a:off x="4262806" y="3869639"/>
            <a:ext cx="366638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專題報導</a:t>
            </a:r>
            <a:endParaRPr lang="en-US" altLang="zh-TW" sz="5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en-US" altLang="zh-TW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5114</a:t>
            </a:r>
            <a:r>
              <a:rPr lang="zh-TW" altLang="en-U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林宥翔</a:t>
            </a:r>
            <a:endParaRPr lang="en-US" altLang="zh-TW" sz="5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285AD5EA-DEDD-4F49-9173-F06691378E9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217115" y="2935891"/>
            <a:ext cx="3571875" cy="279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323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734DD40-EEE9-4113-8ADF-365E89F23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 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FB79787-0158-4B54-8845-7C1A6D236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729" y="1690688"/>
            <a:ext cx="10515600" cy="4351338"/>
          </a:xfrm>
        </p:spPr>
        <p:txBody>
          <a:bodyPr/>
          <a:lstStyle/>
          <a:p>
            <a:r>
              <a:rPr lang="zh-TW" altLang="en-US" dirty="0"/>
              <a:t>謝謝大家聆聽</a:t>
            </a:r>
          </a:p>
          <a:p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橢圓 3">
            <a:extLst>
              <a:ext uri="{FF2B5EF4-FFF2-40B4-BE49-F238E27FC236}">
                <a16:creationId xmlns:a16="http://schemas.microsoft.com/office/drawing/2014/main" id="{84A5C7FA-3051-4BBF-8C19-D632746209EB}"/>
              </a:ext>
            </a:extLst>
          </p:cNvPr>
          <p:cNvSpPr/>
          <p:nvPr/>
        </p:nvSpPr>
        <p:spPr>
          <a:xfrm>
            <a:off x="3891944" y="2102223"/>
            <a:ext cx="717176" cy="582706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8E3452BC-1781-4861-BCC3-E7AECC39029C}"/>
              </a:ext>
            </a:extLst>
          </p:cNvPr>
          <p:cNvSpPr/>
          <p:nvPr/>
        </p:nvSpPr>
        <p:spPr>
          <a:xfrm>
            <a:off x="4141694" y="2249246"/>
            <a:ext cx="45719" cy="14433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橢圓 5">
            <a:extLst>
              <a:ext uri="{FF2B5EF4-FFF2-40B4-BE49-F238E27FC236}">
                <a16:creationId xmlns:a16="http://schemas.microsoft.com/office/drawing/2014/main" id="{2E8B3C15-6879-4478-BA78-31B1834FDB2D}"/>
              </a:ext>
            </a:extLst>
          </p:cNvPr>
          <p:cNvSpPr/>
          <p:nvPr/>
        </p:nvSpPr>
        <p:spPr>
          <a:xfrm>
            <a:off x="4275269" y="2249246"/>
            <a:ext cx="45719" cy="14433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弧形 6">
            <a:extLst>
              <a:ext uri="{FF2B5EF4-FFF2-40B4-BE49-F238E27FC236}">
                <a16:creationId xmlns:a16="http://schemas.microsoft.com/office/drawing/2014/main" id="{076CE9B9-96A9-4671-8B0D-1E6D860EDA16}"/>
              </a:ext>
            </a:extLst>
          </p:cNvPr>
          <p:cNvSpPr/>
          <p:nvPr/>
        </p:nvSpPr>
        <p:spPr>
          <a:xfrm rot="5624587">
            <a:off x="4227673" y="2462855"/>
            <a:ext cx="45719" cy="215153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896F3A1-A917-4747-8A22-ACF8F7497B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7057" y="2102223"/>
            <a:ext cx="314325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1629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2D41224-F605-4055-A7B6-9C791BC71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66" y="275479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主祀奉的神明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255C423-A4CD-413E-B1D3-6EB78FF567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大使爺張巡</a:t>
            </a:r>
            <a:endParaRPr lang="en-US" altLang="zh-TW" dirty="0"/>
          </a:p>
          <a:p>
            <a:r>
              <a:rPr lang="zh-TW" altLang="en-US" dirty="0"/>
              <a:t>二使爺許遠</a:t>
            </a:r>
            <a:endParaRPr lang="en-US" altLang="zh-TW" dirty="0"/>
          </a:p>
          <a:p>
            <a:r>
              <a:rPr lang="zh-TW" altLang="en-US" dirty="0"/>
              <a:t>三使爺南霽雲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66D11C19-9B33-4A19-8924-C560F6CC57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5905" y="2561664"/>
            <a:ext cx="314325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921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內容版面配置區 8">
            <a:extLst>
              <a:ext uri="{FF2B5EF4-FFF2-40B4-BE49-F238E27FC236}">
                <a16:creationId xmlns:a16="http://schemas.microsoft.com/office/drawing/2014/main" id="{95503A45-6059-49CB-B778-2947C62933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1755" y="1825625"/>
            <a:ext cx="10348489" cy="4351338"/>
          </a:xfrm>
          <a:prstGeom prst="rect">
            <a:avLst/>
          </a:prstGeom>
        </p:spPr>
      </p:pic>
      <p:sp>
        <p:nvSpPr>
          <p:cNvPr id="8" name="標題 7">
            <a:extLst>
              <a:ext uri="{FF2B5EF4-FFF2-40B4-BE49-F238E27FC236}">
                <a16:creationId xmlns:a16="http://schemas.microsoft.com/office/drawing/2014/main" id="{6A461C9C-0985-49FF-92F1-AD8653D50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073" y="365124"/>
            <a:ext cx="10515600" cy="1103457"/>
          </a:xfrm>
        </p:spPr>
        <p:txBody>
          <a:bodyPr>
            <a:normAutofit/>
          </a:bodyPr>
          <a:lstStyle/>
          <a:p>
            <a:r>
              <a:rPr lang="zh-TW" altLang="en-US" dirty="0"/>
              <a:t>傳說</a:t>
            </a:r>
          </a:p>
        </p:txBody>
      </p:sp>
    </p:spTree>
    <p:extLst>
      <p:ext uri="{BB962C8B-B14F-4D97-AF65-F5344CB8AC3E}">
        <p14:creationId xmlns:p14="http://schemas.microsoft.com/office/powerpoint/2010/main" val="2537896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2D79DDB-BDDB-4D7A-AF20-190FD21AD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zh-TW" altLang="zh-TW" b="0" i="0" dirty="0">
                <a:solidFill>
                  <a:srgbClr val="000000"/>
                </a:solidFill>
                <a:effectLst/>
                <a:ea typeface="Linux Libertine"/>
              </a:rPr>
              <a:t>宋江陣</a:t>
            </a:r>
            <a:r>
              <a:rPr lang="zh-TW" altLang="en-US" b="0" i="0" dirty="0">
                <a:solidFill>
                  <a:srgbClr val="000000"/>
                </a:solidFill>
                <a:effectLst/>
                <a:ea typeface="Linux Libertine"/>
              </a:rPr>
              <a:t>武器</a:t>
            </a:r>
            <a:endParaRPr lang="zh-TW" altLang="zh-TW" b="0" i="0" dirty="0">
              <a:solidFill>
                <a:srgbClr val="000000"/>
              </a:solidFill>
              <a:effectLst/>
              <a:ea typeface="Linux Libertine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18207CF-7CCF-458E-927B-C853DB218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7470" y="2132853"/>
            <a:ext cx="10515600" cy="4351338"/>
          </a:xfrm>
        </p:spPr>
        <p:txBody>
          <a:bodyPr>
            <a:normAutofit/>
          </a:bodyPr>
          <a:lstStyle/>
          <a:p>
            <a:r>
              <a:rPr lang="zh-TW" altLang="en-US" dirty="0"/>
              <a:t>雙斧</a:t>
            </a:r>
            <a:endParaRPr lang="en-US" altLang="zh-TW" dirty="0"/>
          </a:p>
          <a:p>
            <a:r>
              <a:rPr lang="zh-TW" altLang="en-US" dirty="0"/>
              <a:t>雙劍</a:t>
            </a:r>
            <a:endParaRPr lang="en-US" altLang="zh-TW" dirty="0"/>
          </a:p>
          <a:p>
            <a:r>
              <a:rPr lang="zh-TW" altLang="en-US" dirty="0"/>
              <a:t>鐵尺</a:t>
            </a:r>
            <a:endParaRPr lang="en-US" altLang="zh-TW" dirty="0"/>
          </a:p>
          <a:p>
            <a:r>
              <a:rPr lang="zh-TW" altLang="en-US" dirty="0"/>
              <a:t>頭旗</a:t>
            </a:r>
            <a:endParaRPr lang="en-US" altLang="zh-TW" dirty="0"/>
          </a:p>
          <a:p>
            <a:r>
              <a:rPr lang="zh-TW" altLang="en-US" dirty="0"/>
              <a:t>耙</a:t>
            </a:r>
            <a:endParaRPr lang="en-US" altLang="zh-TW" dirty="0"/>
          </a:p>
          <a:p>
            <a:r>
              <a:rPr lang="zh-TW" altLang="en-US" dirty="0"/>
              <a:t>雨傘</a:t>
            </a:r>
            <a:endParaRPr lang="en-US" altLang="zh-TW" dirty="0"/>
          </a:p>
          <a:p>
            <a:r>
              <a:rPr lang="zh-TW" altLang="en-US" dirty="0"/>
              <a:t>關刀</a:t>
            </a:r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34190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4763775-3D96-455B-A060-3AF66D41A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0" i="0">
                <a:solidFill>
                  <a:srgbClr val="000000"/>
                </a:solidFill>
                <a:effectLst/>
                <a:ea typeface="Linux Libertine"/>
              </a:rPr>
              <a:t>宋江陣</a:t>
            </a:r>
            <a:r>
              <a:rPr lang="zh-TW" altLang="en-US" b="0" i="0">
                <a:solidFill>
                  <a:srgbClr val="000000"/>
                </a:solidFill>
                <a:effectLst/>
                <a:ea typeface="Linux Libertine"/>
              </a:rPr>
              <a:t>武器</a:t>
            </a:r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AA5C995-DB0D-42FD-98C8-9EFCAFD9E8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/>
              <a:t>藏刀</a:t>
            </a:r>
            <a:endParaRPr lang="en-US" altLang="zh-TW" dirty="0"/>
          </a:p>
          <a:p>
            <a:r>
              <a:rPr lang="zh-TW" altLang="en-US" dirty="0"/>
              <a:t>單刀</a:t>
            </a:r>
            <a:endParaRPr lang="en-US" altLang="zh-TW" dirty="0"/>
          </a:p>
          <a:p>
            <a:r>
              <a:rPr lang="zh-TW" altLang="en-US" dirty="0"/>
              <a:t>單叉</a:t>
            </a:r>
            <a:endParaRPr lang="en-US" altLang="zh-TW" dirty="0"/>
          </a:p>
          <a:p>
            <a:r>
              <a:rPr lang="zh-TW" altLang="en-US" dirty="0"/>
              <a:t>鉤</a:t>
            </a:r>
            <a:endParaRPr lang="en-US" altLang="zh-TW" dirty="0"/>
          </a:p>
          <a:p>
            <a:r>
              <a:rPr lang="zh-TW" altLang="en-US" dirty="0"/>
              <a:t>藏牌</a:t>
            </a:r>
            <a:endParaRPr lang="en-US" altLang="zh-TW" dirty="0"/>
          </a:p>
          <a:p>
            <a:r>
              <a:rPr lang="zh-TW" altLang="en-US" dirty="0"/>
              <a:t>月牙鏟</a:t>
            </a:r>
            <a:endParaRPr lang="en-US" altLang="zh-TW" dirty="0"/>
          </a:p>
          <a:p>
            <a:r>
              <a:rPr lang="zh-TW" altLang="en-US" dirty="0"/>
              <a:t>斬馬刀</a:t>
            </a:r>
            <a:endParaRPr lang="en-US" altLang="zh-TW" dirty="0"/>
          </a:p>
          <a:p>
            <a:r>
              <a:rPr lang="zh-TW" altLang="en-US" dirty="0"/>
              <a:t>木棍</a:t>
            </a:r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258030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62249C7-DFD6-4A43-9FEE-F9D948A23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b="0" i="0" dirty="0">
                <a:solidFill>
                  <a:srgbClr val="000000"/>
                </a:solidFill>
                <a:effectLst/>
                <a:ea typeface="Linux Libertine"/>
              </a:rPr>
              <a:t>宋江陣</a:t>
            </a:r>
            <a:r>
              <a:rPr lang="zh-TW" altLang="en-US" b="0" dirty="0">
                <a:solidFill>
                  <a:srgbClr val="000000"/>
                </a:solidFill>
                <a:ea typeface="Linux Libertine"/>
              </a:rPr>
              <a:t>陣形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00ADDC4-95F8-4092-95DD-E1ED06C91B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8530" y="1449107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zh-TW" altLang="en-US" dirty="0"/>
              <a:t>開四城門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走蛇泅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跳中尊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開斧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蛇脫殼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田螺陣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雙套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連環套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蜈蚣陣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排城</a:t>
            </a:r>
          </a:p>
        </p:txBody>
      </p:sp>
    </p:spTree>
    <p:extLst>
      <p:ext uri="{BB962C8B-B14F-4D97-AF65-F5344CB8AC3E}">
        <p14:creationId xmlns:p14="http://schemas.microsoft.com/office/powerpoint/2010/main" val="254705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47C8FB-0EB7-421C-8313-5650682B0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0" i="0" dirty="0">
                <a:solidFill>
                  <a:srgbClr val="000000"/>
                </a:solidFill>
                <a:effectLst/>
                <a:ea typeface="Linux Libertine"/>
              </a:rPr>
              <a:t>宋江陣</a:t>
            </a:r>
            <a:r>
              <a:rPr lang="zh-TW" altLang="en-US" b="0" dirty="0">
                <a:solidFill>
                  <a:srgbClr val="000000"/>
                </a:solidFill>
                <a:ea typeface="Linux Libertine"/>
              </a:rPr>
              <a:t>陣形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1377D8D-0C13-4223-B705-FCF5471729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553" y="1332566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zh-TW" altLang="en-US" dirty="0"/>
              <a:t>龍吐耳</a:t>
            </a:r>
            <a:endParaRPr lang="en-US" altLang="zh-TW" dirty="0"/>
          </a:p>
          <a:p>
            <a:r>
              <a:rPr lang="zh-TW" altLang="en-US" dirty="0"/>
              <a:t>破城</a:t>
            </a:r>
          </a:p>
          <a:p>
            <a:r>
              <a:rPr lang="zh-TW" altLang="en-US" dirty="0"/>
              <a:t>跳城</a:t>
            </a:r>
          </a:p>
          <a:p>
            <a:r>
              <a:rPr lang="zh-TW" altLang="en-US" dirty="0"/>
              <a:t>交五花</a:t>
            </a:r>
          </a:p>
          <a:p>
            <a:r>
              <a:rPr lang="zh-TW" altLang="en-US" dirty="0"/>
              <a:t>四梅花</a:t>
            </a:r>
          </a:p>
          <a:p>
            <a:r>
              <a:rPr lang="zh-TW" altLang="en-US" dirty="0"/>
              <a:t>八卦陣</a:t>
            </a:r>
          </a:p>
          <a:p>
            <a:r>
              <a:rPr lang="zh-TW" altLang="en-US" dirty="0"/>
              <a:t>黃蜂結巢</a:t>
            </a:r>
          </a:p>
          <a:p>
            <a:r>
              <a:rPr lang="zh-TW" altLang="en-US" dirty="0"/>
              <a:t>黃蜂出巢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58421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46A6099-DF41-43E9-BD1C-8DE9DE932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0300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en-US" altLang="zh-TW" dirty="0"/>
            </a:br>
            <a:r>
              <a:rPr lang="zh-TW" altLang="en-US" dirty="0"/>
              <a:t>由來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EC01871-3959-4181-8D7E-1A9FC4DE37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源自水滸傳宋江攻城所用的武陣</a:t>
            </a:r>
            <a:endParaRPr lang="en-US" altLang="zh-TW" dirty="0"/>
          </a:p>
          <a:p>
            <a:r>
              <a:rPr lang="zh-TW" altLang="en-US" dirty="0"/>
              <a:t>源自少林寺的「實拳」。</a:t>
            </a:r>
          </a:p>
          <a:p>
            <a:r>
              <a:rPr lang="zh-TW" altLang="en-US" dirty="0"/>
              <a:t> 源自戚繼光的「藤牌舞」或「鴛鴦陣」</a:t>
            </a:r>
            <a:endParaRPr lang="en-US" altLang="zh-TW" dirty="0"/>
          </a:p>
          <a:p>
            <a:r>
              <a:rPr lang="zh-TW" altLang="en-US" dirty="0"/>
              <a:t>源自鄭成功的「藤牌兵」或「五花操兵法」</a:t>
            </a:r>
            <a:endParaRPr lang="en-US" altLang="zh-TW" dirty="0"/>
          </a:p>
          <a:p>
            <a:r>
              <a:rPr lang="zh-TW" altLang="en-US" dirty="0"/>
              <a:t>源自福建漳泉地方自衛的武力</a:t>
            </a:r>
            <a:endParaRPr lang="en-US" altLang="zh-TW" dirty="0"/>
          </a:p>
          <a:p>
            <a:r>
              <a:rPr lang="en-US" altLang="zh-TW" dirty="0"/>
              <a:t> </a:t>
            </a:r>
            <a:r>
              <a:rPr lang="zh-TW" altLang="en-US" dirty="0"/>
              <a:t>源自清末台南府城的「義民旗」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09522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D9E2327-84DD-4DC0-BB7D-B2BF95C9D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心得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DFDE38A-8E78-4553-9F86-51D7151450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聽到轟隆隆的炮竹煙火的聲音，把宋江陣演練的廣場點綴的異常的熱鬧，鑼鼓敲打的震天響。</a:t>
            </a:r>
          </a:p>
        </p:txBody>
      </p:sp>
    </p:spTree>
    <p:extLst>
      <p:ext uri="{BB962C8B-B14F-4D97-AF65-F5344CB8AC3E}">
        <p14:creationId xmlns:p14="http://schemas.microsoft.com/office/powerpoint/2010/main" val="531130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217</Words>
  <Application>Microsoft Office PowerPoint</Application>
  <PresentationFormat>寬螢幕</PresentationFormat>
  <Paragraphs>56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5" baseType="lpstr">
      <vt:lpstr>微軟正黑體</vt:lpstr>
      <vt:lpstr>新細明體-ExtB</vt:lpstr>
      <vt:lpstr>Arial</vt:lpstr>
      <vt:lpstr>Calibri</vt:lpstr>
      <vt:lpstr>Office 佈景主題</vt:lpstr>
      <vt:lpstr>PowerPoint 簡報</vt:lpstr>
      <vt:lpstr>主祀奉的神明</vt:lpstr>
      <vt:lpstr>傳說</vt:lpstr>
      <vt:lpstr>宋江陣武器</vt:lpstr>
      <vt:lpstr>宋江陣武器</vt:lpstr>
      <vt:lpstr>宋江陣陣形</vt:lpstr>
      <vt:lpstr>宋江陣陣形</vt:lpstr>
      <vt:lpstr> 由來</vt:lpstr>
      <vt:lpstr>心得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Roki</dc:creator>
  <cp:lastModifiedBy>Roki</cp:lastModifiedBy>
  <cp:revision>20</cp:revision>
  <dcterms:created xsi:type="dcterms:W3CDTF">2023-12-05T07:36:02Z</dcterms:created>
  <dcterms:modified xsi:type="dcterms:W3CDTF">2024-01-09T07:42:24Z</dcterms:modified>
</cp:coreProperties>
</file>