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0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EEE"/>
    <a:srgbClr val="C2B2D6"/>
    <a:srgbClr val="8C9A9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8F3A93-3B9B-4205-82CC-AE8CB75EC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DF6A543-FC0D-4072-AD5B-9B04ED416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E094AF-AACD-4290-ADBF-EBE6C3459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6BFA-7FB2-487B-962C-59B48A90B99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C1B2A8-1A23-40B6-89AB-E68A9C672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168D3C4-941C-4897-9CEF-476C7693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81E1-9423-42D6-8A22-252081E33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561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DB8116-C463-4070-9699-5226F8E27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2778DAD-8AF0-493E-9011-C72F36422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875528-39A8-44FF-8271-E263ADAE2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6BFA-7FB2-487B-962C-59B48A90B99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8A0233F-15E5-4BA9-B98A-4851C9093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CE48D2-E175-4C8E-92BF-698FBCC0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81E1-9423-42D6-8A22-252081E33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931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FDE4793-4C5E-4D11-B2C6-9BB36C5647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B2DD967-8265-4B21-8195-5F43B7D4A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2EE730E-D54C-41C2-A85A-B7704FB5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6BFA-7FB2-487B-962C-59B48A90B99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5DB483E-E36D-4BF3-AC47-819B21B2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976D08-E7F4-4FEC-9D4E-235091B9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81E1-9423-42D6-8A22-252081E33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511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ADA89D-E20E-424F-9767-2C5F5D85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777627-17AB-46E2-A931-7A88EC6B0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0A3B5D-372C-492C-AAAD-735DF4E9A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6BFA-7FB2-487B-962C-59B48A90B99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C78F253-8894-4E5E-9435-D5AD48A73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344F2C9-B9E5-4C4D-9009-ADBD2B99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81E1-9423-42D6-8A22-252081E33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041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E20732-0058-4A0F-A159-2312674B5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EC8483A-E434-40F7-BD41-090B86CEC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922A5C-8D08-40D2-B3AC-0BE47E51F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6BFA-7FB2-487B-962C-59B48A90B99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840C701-01AC-421B-9946-A450AA41E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3F88CC8-3C65-47B7-960D-4E9E37A3C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81E1-9423-42D6-8A22-252081E33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995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9F93A3-488E-4642-90A3-7D714A1BE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D01BA8-86FF-4AC9-ADEB-F570BFA404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9D640E6-06CD-4D51-81BE-D7E15D161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278B5D2-D445-487D-9D13-8B03B0B70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6BFA-7FB2-487B-962C-59B48A90B99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EFC574D-7EB0-44E1-BD9D-DE84C4721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1F93490-8FDB-475E-9564-2162C5A38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81E1-9423-42D6-8A22-252081E33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576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254246-6F92-4C63-8CC5-8F4951E5C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AFF7083-5C26-4B28-876E-0C90A64F9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A92503D-0E14-47A4-890E-DEDCB13D3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3CC4281-2C2D-46CA-AB73-EF1722727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8A401DC-6170-4060-98F2-715E8D0AE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58A1051-FBEE-47AC-9927-7E93651BA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6BFA-7FB2-487B-962C-59B48A90B99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B43BB68-F3B6-4721-A7F6-092204577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94DEA4B-539C-41D6-AD76-A72A5677B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81E1-9423-42D6-8A22-252081E33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865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EC9A9B-3F42-4390-B0AB-AAC515D9A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2256E25-941C-4DAA-8D8F-F5F388DDA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6BFA-7FB2-487B-962C-59B48A90B99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C8F12AA-0A36-4701-BBF9-5ACA18E64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C5D5023-B4DD-41A2-9FB4-C5697A56C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81E1-9423-42D6-8A22-252081E33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18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3E3BA9C-68F7-4600-A95A-E0451D87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6BFA-7FB2-487B-962C-59B48A90B99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F2D9B8E-2D71-4171-B97B-DC30659E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D693C2A-3A11-466D-AB9F-F42C9509A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81E1-9423-42D6-8A22-252081E3315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6" name="圖片 5" descr="雲霧籠罩的高山">
            <a:extLst>
              <a:ext uri="{FF2B5EF4-FFF2-40B4-BE49-F238E27FC236}">
                <a16:creationId xmlns:a16="http://schemas.microsoft.com/office/drawing/2014/main" id="{536F7C7B-2A61-4638-A153-3FA2BCFCAB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44" y="0"/>
            <a:ext cx="10289512" cy="6858000"/>
          </a:xfrm>
          <a:prstGeom prst="rect">
            <a:avLst/>
          </a:prstGeom>
        </p:spPr>
      </p:pic>
      <p:pic>
        <p:nvPicPr>
          <p:cNvPr id="8" name="圖片 7" descr="白色和灰色背景上的抽象幾何六邊形重複圖樣">
            <a:extLst>
              <a:ext uri="{FF2B5EF4-FFF2-40B4-BE49-F238E27FC236}">
                <a16:creationId xmlns:a16="http://schemas.microsoft.com/office/drawing/2014/main" id="{F946DC4E-027A-4FFA-B016-A62EC1E559D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500" y="2874150"/>
            <a:ext cx="19050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4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B66B7B-B807-463F-B790-88F25D02A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E5A6C3-778B-4065-9205-DC219530C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A1BEFED-81EA-4828-B134-211B2BA3C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BAFD330-F2F6-4EB0-9F2E-D45F3EDAA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6BFA-7FB2-487B-962C-59B48A90B99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AB138B4-18C5-4782-B406-21A1B4AFE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05DFE3-EBAF-4B44-9D5E-873C8E71C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81E1-9423-42D6-8A22-252081E33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70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3EBA5D-B60B-46DB-9172-B77FF5CDC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9AB5782-7738-4F7F-88E7-D42620E592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66D5C0-ACDB-47EB-8917-B7F39E43F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9DEAE72-BCBB-47FB-9367-937EB4160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6BFA-7FB2-487B-962C-59B48A90B99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4F540CB-79B0-4FEB-BDA1-45A6C2BF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F068FE3-D89A-4B1E-B616-A3CB88FAE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81E1-9423-42D6-8A22-252081E33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637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海豚在海浪上沖浪">
            <a:extLst>
              <a:ext uri="{FF2B5EF4-FFF2-40B4-BE49-F238E27FC236}">
                <a16:creationId xmlns:a16="http://schemas.microsoft.com/office/drawing/2014/main" id="{004FE537-3735-4FEA-8875-69EFB139B4D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86695" cy="8201129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FD33991-E3B4-42DD-87A6-F6BB6DA58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072" y="365125"/>
            <a:ext cx="74306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4D2347C-E4DB-4590-B42E-0EB408200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/>
            <a:r>
              <a:rPr lang="zh-TW" altLang="en-US" dirty="0"/>
              <a:t>按一下以編輯母片文字樣式</a:t>
            </a:r>
          </a:p>
          <a:p>
            <a:pPr lvl="2"/>
            <a:r>
              <a:rPr lang="zh-TW" altLang="en-US" dirty="0"/>
              <a:t>第二層</a:t>
            </a:r>
          </a:p>
          <a:p>
            <a:pPr lvl="3"/>
            <a:r>
              <a:rPr lang="zh-TW" altLang="en-US" dirty="0"/>
              <a:t>第三層</a:t>
            </a:r>
          </a:p>
          <a:p>
            <a:pPr lvl="4"/>
            <a:r>
              <a:rPr lang="zh-TW" altLang="en-US" dirty="0"/>
              <a:t>第四層</a:t>
            </a:r>
          </a:p>
          <a:p>
            <a:pPr lvl="5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8508975-CC71-47B8-AC8E-A2A856D58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56BFA-7FB2-487B-962C-59B48A90B99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AB696A-08AD-4B5F-96F5-34E2B303D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7D1C37-F9E0-475B-BFBD-C7F1D4FC3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781E1-9423-42D6-8A22-252081E33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220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E4BA14-C7DC-4635-B9C8-91C75709E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7764" y="937698"/>
            <a:ext cx="8516471" cy="1877219"/>
          </a:xfrm>
        </p:spPr>
        <p:txBody>
          <a:bodyPr>
            <a:prstTxWarp prst="textInflateBottom">
              <a:avLst/>
            </a:prstTxWarp>
            <a:normAutofit/>
          </a:bodyPr>
          <a:lstStyle/>
          <a:p>
            <a:r>
              <a:rPr lang="zh-TW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認識武安宮與宋江陣</a:t>
            </a:r>
            <a:br>
              <a:rPr lang="zh-TW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TW" altLang="en-US" dirty="0">
              <a:solidFill>
                <a:srgbClr val="E5DEEE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5D55214-CEB0-4139-9B6E-B83647F871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專題報導</a:t>
            </a:r>
          </a:p>
        </p:txBody>
      </p:sp>
      <p:pic>
        <p:nvPicPr>
          <p:cNvPr id="5" name="圖形 4" descr="教師 以實心填滿">
            <a:extLst>
              <a:ext uri="{FF2B5EF4-FFF2-40B4-BE49-F238E27FC236}">
                <a16:creationId xmlns:a16="http://schemas.microsoft.com/office/drawing/2014/main" id="{491A385B-2513-4488-B105-6FB544AF6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16189" y="3442447"/>
            <a:ext cx="914400" cy="91440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4D63B971-327D-4760-8B22-3D455B65D4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897" y="3862387"/>
            <a:ext cx="3571875" cy="2790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63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F19829C-177F-47DA-8EF9-6FC1982D0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541" y="2043953"/>
            <a:ext cx="12384742" cy="4742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1.</a:t>
            </a:r>
            <a:r>
              <a:rPr lang="zh-TW" altLang="en-US" sz="3200" dirty="0"/>
              <a:t>主祀大使爺張巡（武安尊王）</a:t>
            </a:r>
          </a:p>
          <a:p>
            <a:pPr marL="0" indent="0">
              <a:buNone/>
            </a:pPr>
            <a:r>
              <a:rPr lang="en-US" altLang="zh-TW" sz="3200" dirty="0"/>
              <a:t>2.</a:t>
            </a:r>
            <a:r>
              <a:rPr lang="zh-TW" altLang="en-US" sz="3200" dirty="0"/>
              <a:t>二使爺許遠（文安尊王）</a:t>
            </a:r>
          </a:p>
          <a:p>
            <a:pPr marL="0" indent="0">
              <a:buNone/>
            </a:pPr>
            <a:r>
              <a:rPr lang="en-US" altLang="zh-TW" sz="3200" dirty="0"/>
              <a:t>3.</a:t>
            </a:r>
            <a:r>
              <a:rPr lang="zh-TW" altLang="en-US" sz="3200" dirty="0"/>
              <a:t>三使爺南霽雲</a:t>
            </a:r>
            <a:endParaRPr lang="en-US" altLang="zh-TW" sz="3200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B3983F5E-083C-4CFD-850E-E4816066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1624" y="365125"/>
            <a:ext cx="4826058" cy="1325563"/>
          </a:xfrm>
        </p:spPr>
        <p:txBody>
          <a:bodyPr/>
          <a:lstStyle/>
          <a:p>
            <a:r>
              <a:rPr lang="zh-TW" altLang="en-US" dirty="0"/>
              <a:t>神明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61F6605A-B223-4846-8625-BBDCEBF79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916" y="2427195"/>
            <a:ext cx="3143250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32425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17867C-D9B4-4EEB-B4A8-08780A217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0" y="275478"/>
            <a:ext cx="5964576" cy="1325563"/>
          </a:xfrm>
        </p:spPr>
        <p:txBody>
          <a:bodyPr/>
          <a:lstStyle/>
          <a:p>
            <a:r>
              <a:rPr lang="zh-TW" altLang="en-US" dirty="0"/>
              <a:t>傳說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630978A-ABD3-49D1-A0E5-67BF064B5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8175" y="204077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dirty="0"/>
              <a:t>新化虎頭山上住有虎神</a:t>
            </a:r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en-US" dirty="0"/>
              <a:t>武安尊王為了解決百姓困擾，遂與虎神交戰</a:t>
            </a:r>
          </a:p>
          <a:p>
            <a:pPr marL="0" indent="0">
              <a:buNone/>
            </a:pPr>
            <a:r>
              <a:rPr lang="en-US" altLang="zh-TW" dirty="0"/>
              <a:t>3.</a:t>
            </a:r>
            <a:r>
              <a:rPr lang="zh-TW" altLang="en-US" dirty="0"/>
              <a:t>向大目降北極殿玄天上帝借法寶「玄天面」</a:t>
            </a:r>
          </a:p>
          <a:p>
            <a:pPr marL="0" indent="0">
              <a:buNone/>
            </a:pPr>
            <a:r>
              <a:rPr lang="en-US" altLang="zh-TW" dirty="0"/>
              <a:t>4.</a:t>
            </a:r>
            <a:r>
              <a:rPr lang="zh-TW" altLang="en-US" dirty="0"/>
              <a:t>武安尊王忘了規定，笑了出來，導致面具脫不下來</a:t>
            </a:r>
          </a:p>
          <a:p>
            <a:pPr marL="0" indent="0">
              <a:buNone/>
            </a:pPr>
            <a:r>
              <a:rPr lang="en-US" altLang="zh-TW" dirty="0"/>
              <a:t>5.</a:t>
            </a:r>
            <a:r>
              <a:rPr lang="zh-TW" altLang="en-US" dirty="0"/>
              <a:t>武安尊王的樣貌較為兇惡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0402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489BC2-0022-49F6-8369-F43DB340F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129" y="365125"/>
            <a:ext cx="3442448" cy="1325563"/>
          </a:xfrm>
        </p:spPr>
        <p:txBody>
          <a:bodyPr/>
          <a:lstStyle/>
          <a:p>
            <a:r>
              <a:rPr lang="zh-TW" altLang="en-US" dirty="0"/>
              <a:t>歷史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12F312-6654-4F71-9304-88C3A5AF4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471" y="186148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200" dirty="0"/>
              <a:t>1.</a:t>
            </a:r>
            <a:r>
              <a:rPr lang="zh-TW" altLang="en-US" sz="3200" dirty="0"/>
              <a:t>新化武安宮位在臺灣臺南市新化區</a:t>
            </a:r>
          </a:p>
          <a:p>
            <a:pPr marL="0" indent="0">
              <a:buNone/>
            </a:pPr>
            <a:r>
              <a:rPr lang="en-US" altLang="zh-TW" sz="3200" dirty="0"/>
              <a:t>2.</a:t>
            </a:r>
            <a:r>
              <a:rPr lang="zh-TW" altLang="en-US" sz="3200" dirty="0"/>
              <a:t>原稱「大使公廟」</a:t>
            </a:r>
          </a:p>
          <a:p>
            <a:pPr marL="0" indent="0">
              <a:buNone/>
            </a:pPr>
            <a:r>
              <a:rPr lang="en-US" altLang="zh-TW" sz="3200" dirty="0"/>
              <a:t>3.</a:t>
            </a:r>
            <a:r>
              <a:rPr lang="zh-TW" altLang="en-US" sz="3200" dirty="0"/>
              <a:t>為大目降八保七廟之一</a:t>
            </a:r>
          </a:p>
          <a:p>
            <a:pPr marL="0" indent="0">
              <a:buNone/>
            </a:pPr>
            <a:r>
              <a:rPr lang="en-US" altLang="zh-TW" sz="3200" dirty="0"/>
              <a:t>4.</a:t>
            </a:r>
            <a:r>
              <a:rPr lang="zh-TW" altLang="en-US" sz="3200" dirty="0"/>
              <a:t>建於清嘉慶年間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785760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8B92C1-AE73-4DAF-BFC4-1594ACA76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0" y="365125"/>
            <a:ext cx="5937682" cy="2880099"/>
          </a:xfrm>
        </p:spPr>
        <p:txBody>
          <a:bodyPr>
            <a:normAutofit/>
          </a:bodyPr>
          <a:lstStyle/>
          <a:p>
            <a:r>
              <a:rPr lang="zh-TW" altLang="en-US" sz="8000" dirty="0"/>
              <a:t>宋江陣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060AB4-9A68-4C2B-9056-AC791179C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0405" y="3827930"/>
            <a:ext cx="4733365" cy="4357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/>
              <a:t>專題報導</a:t>
            </a:r>
          </a:p>
        </p:txBody>
      </p:sp>
      <p:pic>
        <p:nvPicPr>
          <p:cNvPr id="5" name="圖形 4" descr="教師 以實心填滿">
            <a:extLst>
              <a:ext uri="{FF2B5EF4-FFF2-40B4-BE49-F238E27FC236}">
                <a16:creationId xmlns:a16="http://schemas.microsoft.com/office/drawing/2014/main" id="{87FC267D-7921-4B43-9F03-86542D49C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2094" y="374276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010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A05033-822D-4A26-A5C0-4BF9DF91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2352" y="436842"/>
            <a:ext cx="5271247" cy="1325563"/>
          </a:xfrm>
        </p:spPr>
        <p:txBody>
          <a:bodyPr/>
          <a:lstStyle/>
          <a:p>
            <a:r>
              <a:rPr lang="zh-TW" altLang="en-US" dirty="0"/>
              <a:t>宋江陣起源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65E834D-CC9A-49B8-85AB-979B0C955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dirty="0"/>
              <a:t>1.</a:t>
            </a:r>
            <a:r>
              <a:rPr lang="zh-TW" altLang="en-US" sz="4000" dirty="0"/>
              <a:t>源自</a:t>
            </a:r>
            <a:r>
              <a:rPr lang="en-US" altLang="zh-TW" sz="4000" dirty="0"/>
              <a:t>《</a:t>
            </a:r>
            <a:r>
              <a:rPr lang="zh-TW" altLang="en-US" sz="4000" dirty="0"/>
              <a:t>水滸傳</a:t>
            </a:r>
            <a:r>
              <a:rPr lang="en-US" altLang="zh-TW" sz="4000" dirty="0"/>
              <a:t>》</a:t>
            </a:r>
            <a:r>
              <a:rPr lang="zh-TW" altLang="en-US" sz="4000" dirty="0"/>
              <a:t>、是少林武學實拳派的一支、來自戚繼光鴛鴦陣</a:t>
            </a:r>
          </a:p>
          <a:p>
            <a:pPr marL="0" indent="0">
              <a:buNone/>
            </a:pPr>
            <a:r>
              <a:rPr lang="en-US" altLang="zh-TW" sz="4000" dirty="0"/>
              <a:t>2.</a:t>
            </a:r>
            <a:r>
              <a:rPr lang="zh-TW" altLang="en-US" sz="4000" dirty="0"/>
              <a:t>源自鄭成功的藤牌兵</a:t>
            </a:r>
          </a:p>
          <a:p>
            <a:pPr marL="0" indent="0">
              <a:buNone/>
            </a:pPr>
            <a:r>
              <a:rPr lang="en-US" altLang="zh-TW" sz="4000" dirty="0"/>
              <a:t>3.</a:t>
            </a:r>
            <a:r>
              <a:rPr lang="zh-TW" altLang="en-US" sz="4000" dirty="0"/>
              <a:t>中國福建漳泉地方自衛武力團練及清末臺南府城義民旗</a:t>
            </a:r>
            <a:endParaRPr lang="en-US" altLang="zh-TW" sz="4000" dirty="0"/>
          </a:p>
        </p:txBody>
      </p:sp>
    </p:spTree>
    <p:extLst>
      <p:ext uri="{BB962C8B-B14F-4D97-AF65-F5344CB8AC3E}">
        <p14:creationId xmlns:p14="http://schemas.microsoft.com/office/powerpoint/2010/main" val="561368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21432C-1D9F-4E62-BD96-A75EB86B4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0389" y="681037"/>
            <a:ext cx="7430610" cy="1325563"/>
          </a:xfrm>
        </p:spPr>
        <p:txBody>
          <a:bodyPr/>
          <a:lstStyle/>
          <a:p>
            <a:r>
              <a:rPr lang="zh-TW" altLang="en-US"/>
              <a:t>宋江陣的兵器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F14A27-833D-4932-B42C-F7A6024E1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/>
              <a:t>頭旗</a:t>
            </a:r>
            <a:r>
              <a:rPr lang="en-US" altLang="zh-TW" sz="4400" dirty="0"/>
              <a:t>. </a:t>
            </a:r>
            <a:r>
              <a:rPr lang="zh-TW" altLang="en-US" sz="4400" dirty="0"/>
              <a:t>雙斧</a:t>
            </a:r>
            <a:r>
              <a:rPr lang="en-US" altLang="zh-TW" sz="4400" dirty="0"/>
              <a:t>. </a:t>
            </a:r>
            <a:r>
              <a:rPr lang="zh-TW" altLang="en-US" sz="4400" dirty="0"/>
              <a:t>斬馬 </a:t>
            </a:r>
            <a:r>
              <a:rPr lang="en-US" altLang="zh-TW" sz="4400" dirty="0"/>
              <a:t>; </a:t>
            </a:r>
            <a:r>
              <a:rPr lang="zh-TW" altLang="en-US" sz="4400" dirty="0"/>
              <a:t>大刀</a:t>
            </a:r>
            <a:r>
              <a:rPr lang="en-US" altLang="zh-TW" sz="4400" dirty="0"/>
              <a:t>. </a:t>
            </a:r>
            <a:r>
              <a:rPr lang="zh-TW" altLang="en-US" sz="4400" dirty="0"/>
              <a:t>耙</a:t>
            </a:r>
            <a:r>
              <a:rPr lang="en-US" altLang="zh-TW" sz="4400" dirty="0"/>
              <a:t>. </a:t>
            </a:r>
            <a:r>
              <a:rPr lang="zh-TW" altLang="en-US" sz="4400" dirty="0"/>
              <a:t>三叉 </a:t>
            </a:r>
            <a:r>
              <a:rPr lang="en-US" altLang="zh-TW" sz="4400" dirty="0"/>
              <a:t>; </a:t>
            </a:r>
            <a:r>
              <a:rPr lang="zh-TW" altLang="en-US" sz="4400" dirty="0"/>
              <a:t>板尖</a:t>
            </a:r>
            <a:r>
              <a:rPr lang="en-US" altLang="zh-TW" sz="4400" dirty="0"/>
              <a:t>. </a:t>
            </a:r>
            <a:r>
              <a:rPr lang="zh-TW" altLang="en-US" sz="4400" dirty="0"/>
              <a:t>躂仔（躂刀）</a:t>
            </a:r>
            <a:r>
              <a:rPr lang="en-US" altLang="zh-TW" sz="4400" dirty="0"/>
              <a:t>. </a:t>
            </a:r>
            <a:r>
              <a:rPr lang="zh-TW" altLang="en-US" sz="4400" dirty="0"/>
              <a:t>刨仔（割馬腳用） </a:t>
            </a:r>
            <a:r>
              <a:rPr lang="en-US" altLang="zh-TW" sz="4400" dirty="0"/>
              <a:t>; </a:t>
            </a:r>
            <a:r>
              <a:rPr lang="zh-TW" altLang="en-US" sz="4400" dirty="0"/>
              <a:t>官刀</a:t>
            </a:r>
            <a:r>
              <a:rPr lang="en-US" altLang="zh-TW" sz="4400" dirty="0"/>
              <a:t>. </a:t>
            </a:r>
            <a:r>
              <a:rPr lang="zh-TW" altLang="en-US" sz="4400" dirty="0"/>
              <a:t>雨傘</a:t>
            </a:r>
            <a:r>
              <a:rPr lang="en-US" altLang="zh-TW" sz="4400" dirty="0"/>
              <a:t>. </a:t>
            </a:r>
            <a:r>
              <a:rPr lang="zh-TW" altLang="en-US" sz="4400" dirty="0"/>
              <a:t>短棍（齊眉） </a:t>
            </a:r>
            <a:r>
              <a:rPr lang="en-US" altLang="zh-TW" sz="4400" dirty="0"/>
              <a:t>; </a:t>
            </a:r>
            <a:r>
              <a:rPr lang="zh-TW" altLang="en-US" sz="4400" dirty="0"/>
              <a:t>長槌</a:t>
            </a:r>
            <a:r>
              <a:rPr lang="en-US" altLang="zh-TW" sz="4400" dirty="0"/>
              <a:t>. </a:t>
            </a:r>
            <a:r>
              <a:rPr lang="zh-TW" altLang="en-US" sz="4400" dirty="0"/>
              <a:t>鐵尺</a:t>
            </a:r>
            <a:r>
              <a:rPr lang="en-US" altLang="zh-TW" sz="4400" dirty="0"/>
              <a:t>. </a:t>
            </a:r>
            <a:r>
              <a:rPr lang="zh-TW" altLang="en-US" sz="4400" dirty="0"/>
              <a:t>雙鐧</a:t>
            </a:r>
            <a:r>
              <a:rPr lang="en-US" altLang="zh-TW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0864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6A7D7C-B246-4A17-9502-D9BB7D3FC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8846" y="365125"/>
            <a:ext cx="4628835" cy="1325563"/>
          </a:xfrm>
        </p:spPr>
        <p:txBody>
          <a:bodyPr/>
          <a:lstStyle/>
          <a:p>
            <a:r>
              <a:rPr lang="zh-TW" altLang="en-US"/>
              <a:t>心得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C08015-CF33-44B5-94B3-D5FA4838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我覺得很有趣，因為認識了宋江陣的兵器和武安宮的歷史和武安尊王等等，還有去實際參觀非常有趣，最後也會做</a:t>
            </a:r>
            <a:r>
              <a:rPr lang="en-US" altLang="zh-TW" dirty="0"/>
              <a:t>PPT</a:t>
            </a:r>
            <a:r>
              <a:rPr lang="zh-TW" altLang="en-US"/>
              <a:t>幫我把知識整理起來。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1330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318</Words>
  <Application>Microsoft Office PowerPoint</Application>
  <PresentationFormat>寬螢幕</PresentationFormat>
  <Paragraphs>52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微軟正黑體</vt:lpstr>
      <vt:lpstr>Arial</vt:lpstr>
      <vt:lpstr>Times New Roman</vt:lpstr>
      <vt:lpstr>Office 佈景主題</vt:lpstr>
      <vt:lpstr>認識武安宮與宋江陣 </vt:lpstr>
      <vt:lpstr>神明</vt:lpstr>
      <vt:lpstr>傳說</vt:lpstr>
      <vt:lpstr>歷史</vt:lpstr>
      <vt:lpstr>宋江陣</vt:lpstr>
      <vt:lpstr>宋江陣起源</vt:lpstr>
      <vt:lpstr>宋江陣的兵器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21</cp:revision>
  <dcterms:created xsi:type="dcterms:W3CDTF">2023-12-05T07:31:18Z</dcterms:created>
  <dcterms:modified xsi:type="dcterms:W3CDTF">2024-01-09T07:49:38Z</dcterms:modified>
</cp:coreProperties>
</file>