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4" r:id="rId2"/>
    <p:sldId id="283" r:id="rId3"/>
    <p:sldId id="257" r:id="rId4"/>
    <p:sldId id="260" r:id="rId5"/>
    <p:sldId id="261" r:id="rId6"/>
    <p:sldId id="262" r:id="rId7"/>
    <p:sldId id="264" r:id="rId8"/>
    <p:sldId id="265" r:id="rId9"/>
    <p:sldId id="266" r:id="rId10"/>
    <p:sldId id="267" r:id="rId11"/>
    <p:sldId id="268" r:id="rId12"/>
    <p:sldId id="263" r:id="rId13"/>
    <p:sldId id="269" r:id="rId14"/>
    <p:sldId id="270" r:id="rId15"/>
    <p:sldId id="271" r:id="rId16"/>
    <p:sldId id="272" r:id="rId17"/>
    <p:sldId id="273" r:id="rId18"/>
    <p:sldId id="258" r:id="rId19"/>
    <p:sldId id="276" r:id="rId20"/>
    <p:sldId id="277" r:id="rId21"/>
    <p:sldId id="278" r:id="rId22"/>
    <p:sldId id="279" r:id="rId23"/>
    <p:sldId id="280" r:id="rId24"/>
    <p:sldId id="281" r:id="rId25"/>
    <p:sldId id="282"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8" y="27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551EBC95-16B8-45F3-B627-25F1880F9B34}" type="datetimeFigureOut">
              <a:rPr lang="zh-TW" altLang="en-US" smtClean="0"/>
              <a:t>2022/5/12</a:t>
            </a:fld>
            <a:endParaRPr lang="zh-TW" alt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zh-TW" alt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21092809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1EBC95-16B8-45F3-B627-25F1880F9B34}" type="datetimeFigureOut">
              <a:rPr lang="zh-TW" altLang="en-US" smtClean="0"/>
              <a:t>2022/5/12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425656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1EBC95-16B8-45F3-B627-25F1880F9B34}" type="datetimeFigureOut">
              <a:rPr lang="zh-TW" altLang="en-US" smtClean="0"/>
              <a:t>2022/5/12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1321437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551EBC95-16B8-45F3-B627-25F1880F9B34}" type="datetimeFigureOut">
              <a:rPr lang="zh-TW" altLang="en-US" smtClean="0"/>
              <a:t>2022/5/12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1798815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551EBC95-16B8-45F3-B627-25F1880F9B34}" type="datetimeFigureOut">
              <a:rPr lang="zh-TW" altLang="en-US" smtClean="0"/>
              <a:t>2022/5/12</a:t>
            </a:fld>
            <a:endParaRPr lang="zh-TW" alt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zh-TW" altLang="en-US"/>
          </a:p>
        </p:txBody>
      </p:sp>
      <p:sp>
        <p:nvSpPr>
          <p:cNvPr id="6" name="Slide Number Placeholder 5"/>
          <p:cNvSpPr>
            <a:spLocks noGrp="1"/>
          </p:cNvSpPr>
          <p:nvPr>
            <p:ph type="sldNum" sz="quarter" idx="12"/>
          </p:nvPr>
        </p:nvSpPr>
        <p:spPr>
          <a:xfrm>
            <a:off x="8604504" y="5211060"/>
            <a:ext cx="2112264" cy="228600"/>
          </a:xfrm>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408268123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551EBC95-16B8-45F3-B627-25F1880F9B34}" type="datetimeFigureOut">
              <a:rPr lang="zh-TW" altLang="en-US" smtClean="0"/>
              <a:t>2022/5/12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2575807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551EBC95-16B8-45F3-B627-25F1880F9B34}" type="datetimeFigureOut">
              <a:rPr lang="zh-TW" altLang="en-US" smtClean="0"/>
              <a:t>2022/5/12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822387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551EBC95-16B8-45F3-B627-25F1880F9B34}" type="datetimeFigureOut">
              <a:rPr lang="zh-TW" altLang="en-US" smtClean="0"/>
              <a:t>2022/5/12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244320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EBC95-16B8-45F3-B627-25F1880F9B34}" type="datetimeFigureOut">
              <a:rPr lang="zh-TW" altLang="en-US" smtClean="0"/>
              <a:t>2022/5/12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278499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8" name="Date Placeholder 7"/>
          <p:cNvSpPr>
            <a:spLocks noGrp="1"/>
          </p:cNvSpPr>
          <p:nvPr>
            <p:ph type="dt" sz="half" idx="10"/>
          </p:nvPr>
        </p:nvSpPr>
        <p:spPr/>
        <p:txBody>
          <a:bodyPr/>
          <a:lstStyle/>
          <a:p>
            <a:fld id="{551EBC95-16B8-45F3-B627-25F1880F9B34}" type="datetimeFigureOut">
              <a:rPr lang="zh-TW" altLang="en-US" smtClean="0"/>
              <a:t>2022/5/12</a:t>
            </a:fld>
            <a:endParaRPr lang="zh-TW" altLang="en-US"/>
          </a:p>
        </p:txBody>
      </p:sp>
      <p:sp>
        <p:nvSpPr>
          <p:cNvPr id="9" name="Footer Placeholder 8"/>
          <p:cNvSpPr>
            <a:spLocks noGrp="1"/>
          </p:cNvSpPr>
          <p:nvPr>
            <p:ph type="ftr" sz="quarter" idx="11"/>
          </p:nvPr>
        </p:nvSpPr>
        <p:spPr/>
        <p:txBody>
          <a:bodyPr/>
          <a:lstStyle>
            <a:lvl1pPr algn="r">
              <a:defRPr/>
            </a:lvl1pPr>
          </a:lstStyle>
          <a:p>
            <a:endParaRPr lang="zh-TW" alt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CB4C814-AB67-4C87-A228-F64F689C8351}" type="slidenum">
              <a:rPr lang="zh-TW" altLang="en-US" smtClean="0"/>
              <a:t>‹#›</a:t>
            </a:fld>
            <a:endParaRPr lang="zh-TW" alt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5930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551EBC95-16B8-45F3-B627-25F1880F9B34}" type="datetimeFigureOut">
              <a:rPr lang="zh-TW" altLang="en-US" smtClean="0"/>
              <a:t>2022/5/12</a:t>
            </a:fld>
            <a:endParaRPr lang="zh-TW" alt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zh-TW" alt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CB4C814-AB67-4C87-A228-F64F689C8351}" type="slidenum">
              <a:rPr lang="zh-TW" altLang="en-US" smtClean="0"/>
              <a:t>‹#›</a:t>
            </a:fld>
            <a:endParaRPr lang="zh-TW" alt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92246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551EBC95-16B8-45F3-B627-25F1880F9B34}" type="datetimeFigureOut">
              <a:rPr lang="zh-TW" altLang="en-US" smtClean="0"/>
              <a:t>2022/5/12</a:t>
            </a:fld>
            <a:endParaRPr lang="zh-TW" alt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zh-TW" alt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CB4C814-AB67-4C87-A228-F64F689C8351}" type="slidenum">
              <a:rPr lang="zh-TW" altLang="en-US" smtClean="0"/>
              <a:t>‹#›</a:t>
            </a:fld>
            <a:endParaRPr lang="zh-TW" altLang="en-US"/>
          </a:p>
        </p:txBody>
      </p:sp>
    </p:spTree>
    <p:extLst>
      <p:ext uri="{BB962C8B-B14F-4D97-AF65-F5344CB8AC3E}">
        <p14:creationId xmlns:p14="http://schemas.microsoft.com/office/powerpoint/2010/main" val="98072493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b="1" dirty="0" smtClean="0">
                <a:latin typeface="標楷體" panose="03000509000000000000" pitchFamily="65" charset="-120"/>
                <a:ea typeface="標楷體" panose="03000509000000000000" pitchFamily="65" charset="-120"/>
              </a:rPr>
              <a:t>106</a:t>
            </a:r>
            <a:r>
              <a:rPr lang="zh-TW" altLang="en-US" b="1" dirty="0" smtClean="0">
                <a:latin typeface="標楷體" panose="03000509000000000000" pitchFamily="65" charset="-120"/>
                <a:ea typeface="標楷體" panose="03000509000000000000" pitchFamily="65" charset="-120"/>
              </a:rPr>
              <a:t>年 </a:t>
            </a:r>
            <a:r>
              <a:rPr lang="en-US" altLang="zh-TW" b="1" dirty="0" smtClean="0">
                <a:latin typeface="標楷體" panose="03000509000000000000" pitchFamily="65" charset="-120"/>
                <a:ea typeface="標楷體" panose="03000509000000000000" pitchFamily="65" charset="-120"/>
              </a:rPr>
              <a:t/>
            </a:r>
            <a:br>
              <a:rPr lang="en-US" altLang="zh-TW" b="1" dirty="0" smtClean="0">
                <a:latin typeface="標楷體" panose="03000509000000000000" pitchFamily="65" charset="-120"/>
                <a:ea typeface="標楷體" panose="03000509000000000000" pitchFamily="65" charset="-120"/>
              </a:rPr>
            </a:br>
            <a:r>
              <a:rPr lang="zh-TW" altLang="en-US" b="1" dirty="0" smtClean="0">
                <a:latin typeface="標楷體" panose="03000509000000000000" pitchFamily="65" charset="-120"/>
                <a:ea typeface="標楷體" panose="03000509000000000000" pitchFamily="65" charset="-120"/>
              </a:rPr>
              <a:t>新北市健康小學堂</a:t>
            </a:r>
            <a:endParaRPr lang="zh-TW" altLang="en-US" b="1"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noAutofit/>
          </a:bodyPr>
          <a:lstStyle/>
          <a:p>
            <a:r>
              <a:rPr lang="zh-TW" altLang="en-US" sz="3200" b="1" dirty="0" smtClean="0">
                <a:latin typeface="標楷體" panose="03000509000000000000" pitchFamily="65" charset="-120"/>
                <a:ea typeface="標楷體" panose="03000509000000000000" pitchFamily="65" charset="-120"/>
              </a:rPr>
              <a:t>板橋區實踐國小 校內練習賽</a:t>
            </a:r>
            <a:r>
              <a:rPr lang="en-US" altLang="zh-TW" sz="3200" b="1" dirty="0" smtClean="0">
                <a:latin typeface="標楷體" panose="03000509000000000000" pitchFamily="65" charset="-120"/>
                <a:ea typeface="標楷體" panose="03000509000000000000" pitchFamily="65" charset="-120"/>
              </a:rPr>
              <a:t>-3</a:t>
            </a:r>
          </a:p>
        </p:txBody>
      </p:sp>
    </p:spTree>
    <p:extLst>
      <p:ext uri="{BB962C8B-B14F-4D97-AF65-F5344CB8AC3E}">
        <p14:creationId xmlns:p14="http://schemas.microsoft.com/office/powerpoint/2010/main" val="3463732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643217" y="1721223"/>
            <a:ext cx="10905565" cy="5002306"/>
          </a:xfrm>
        </p:spPr>
        <p:txBody>
          <a:bodyPr>
            <a:noAutofit/>
          </a:bodyPr>
          <a:lstStyle/>
          <a:p>
            <a:pPr marL="0" indent="0">
              <a:buNone/>
            </a:pPr>
            <a:r>
              <a:rPr lang="en-US" altLang="zh-TW" sz="4800" dirty="0">
                <a:latin typeface="標楷體" panose="03000509000000000000" pitchFamily="65" charset="-120"/>
                <a:ea typeface="標楷體" panose="03000509000000000000" pitchFamily="65" charset="-120"/>
              </a:rPr>
              <a:t>7</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被照顧者在新北市，申請人在桃園市，該向何處的長期照顧管理中心提出申請？</a:t>
            </a:r>
            <a:r>
              <a:rPr lang="en-US" altLang="zh-TW" sz="4800" dirty="0" smtClean="0">
                <a:latin typeface="標楷體" panose="03000509000000000000" pitchFamily="65" charset="-120"/>
                <a:ea typeface="標楷體" panose="03000509000000000000" pitchFamily="65" charset="-120"/>
              </a:rPr>
              <a:t> </a:t>
            </a: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A</a:t>
            </a:r>
            <a:r>
              <a:rPr lang="en-US" altLang="zh-TW" sz="4800" dirty="0" smtClean="0">
                <a:latin typeface="標楷體" panose="03000509000000000000" pitchFamily="65" charset="-120"/>
                <a:ea typeface="標楷體" panose="03000509000000000000" pitchFamily="65" charset="-120"/>
              </a:rPr>
              <a:t>)</a:t>
            </a:r>
            <a:r>
              <a:rPr lang="zh-TW" altLang="en-US" sz="4800" dirty="0" smtClean="0">
                <a:latin typeface="標楷體" panose="03000509000000000000" pitchFamily="65" charset="-120"/>
                <a:ea typeface="標楷體" panose="03000509000000000000" pitchFamily="65" charset="-120"/>
              </a:rPr>
              <a:t>桃園市</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(B)</a:t>
            </a:r>
            <a:r>
              <a:rPr lang="zh-TW" altLang="en-US" sz="4800" dirty="0" smtClean="0">
                <a:latin typeface="標楷體" panose="03000509000000000000" pitchFamily="65" charset="-120"/>
                <a:ea typeface="標楷體" panose="03000509000000000000" pitchFamily="65" charset="-120"/>
              </a:rPr>
              <a:t>新北市</a:t>
            </a:r>
            <a:r>
              <a:rPr lang="en-US" altLang="zh-TW" sz="4800" dirty="0" smtClean="0">
                <a:latin typeface="標楷體" panose="03000509000000000000" pitchFamily="65" charset="-120"/>
                <a:ea typeface="標楷體" panose="03000509000000000000" pitchFamily="65" charset="-120"/>
              </a:rPr>
              <a:t> </a:t>
            </a: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C</a:t>
            </a:r>
            <a:r>
              <a:rPr lang="en-US" altLang="zh-TW" sz="4800" dirty="0" smtClean="0">
                <a:latin typeface="標楷體" panose="03000509000000000000" pitchFamily="65" charset="-120"/>
                <a:ea typeface="標楷體" panose="03000509000000000000" pitchFamily="65" charset="-120"/>
              </a:rPr>
              <a:t>)</a:t>
            </a:r>
            <a:r>
              <a:rPr lang="zh-TW" altLang="en-US" sz="4800" dirty="0" smtClean="0">
                <a:latin typeface="標楷體" panose="03000509000000000000" pitchFamily="65" charset="-120"/>
                <a:ea typeface="標楷體" panose="03000509000000000000" pitchFamily="65" charset="-120"/>
              </a:rPr>
              <a:t>新竹市</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D</a:t>
            </a:r>
            <a:r>
              <a:rPr lang="en-US" altLang="zh-TW" sz="4800" dirty="0" smtClean="0">
                <a:latin typeface="標楷體" panose="03000509000000000000" pitchFamily="65" charset="-120"/>
                <a:ea typeface="標楷體" panose="03000509000000000000" pitchFamily="65" charset="-120"/>
              </a:rPr>
              <a:t>)</a:t>
            </a:r>
            <a:r>
              <a:rPr lang="zh-TW" altLang="en-US" sz="4800" dirty="0" smtClean="0">
                <a:latin typeface="標楷體" panose="03000509000000000000" pitchFamily="65" charset="-120"/>
                <a:ea typeface="標楷體" panose="03000509000000000000" pitchFamily="65" charset="-120"/>
              </a:rPr>
              <a:t>臺北市</a:t>
            </a:r>
            <a:endParaRPr lang="zh-TW" altLang="en-US" sz="4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40510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spcBef>
                <a:spcPts val="600"/>
              </a:spcBef>
              <a:spcAft>
                <a:spcPts val="600"/>
              </a:spcAft>
            </a:pPr>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731821" y="1825935"/>
            <a:ext cx="10716967" cy="4695889"/>
          </a:xfrm>
        </p:spPr>
        <p:txBody>
          <a:bodyPr>
            <a:noAutofit/>
          </a:bodyPr>
          <a:lstStyle/>
          <a:p>
            <a:pPr marL="0" lvl="0" indent="0">
              <a:buNone/>
            </a:pPr>
            <a:r>
              <a:rPr lang="en-US" altLang="zh-TW" sz="4000" dirty="0" smtClean="0">
                <a:latin typeface="標楷體" panose="03000509000000000000" pitchFamily="65" charset="-120"/>
                <a:ea typeface="標楷體" panose="03000509000000000000" pitchFamily="65" charset="-120"/>
              </a:rPr>
              <a:t>8.</a:t>
            </a:r>
            <a:r>
              <a:rPr lang="zh-TW" altLang="en-US" sz="4000" dirty="0">
                <a:latin typeface="標楷體" panose="03000509000000000000" pitchFamily="65" charset="-120"/>
                <a:ea typeface="標楷體" panose="03000509000000000000" pitchFamily="65" charset="-120"/>
              </a:rPr>
              <a:t>請問下列敘述何者為誤？</a:t>
            </a:r>
            <a:endParaRPr lang="en-US" altLang="zh-TW" sz="4000" dirty="0" smtClean="0">
              <a:latin typeface="標楷體" panose="03000509000000000000" pitchFamily="65" charset="-120"/>
              <a:ea typeface="標楷體" panose="03000509000000000000" pitchFamily="65" charset="-120"/>
            </a:endParaRPr>
          </a:p>
          <a:p>
            <a:pPr marL="0" lvl="0" indent="0">
              <a:buNone/>
            </a:pPr>
            <a:r>
              <a:rPr lang="en-US" altLang="zh-TW" sz="4000" dirty="0" smtClean="0">
                <a:latin typeface="標楷體" panose="03000509000000000000" pitchFamily="65" charset="-120"/>
                <a:ea typeface="標楷體" panose="03000509000000000000" pitchFamily="65" charset="-120"/>
              </a:rPr>
              <a:t>(A)</a:t>
            </a:r>
            <a:r>
              <a:rPr lang="zh-TW" altLang="en-US" sz="4000" dirty="0">
                <a:latin typeface="標楷體" panose="03000509000000000000" pitchFamily="65" charset="-120"/>
                <a:ea typeface="標楷體" panose="03000509000000000000" pitchFamily="65" charset="-120"/>
              </a:rPr>
              <a:t>再高的防曬指數也無法完全防止</a:t>
            </a:r>
            <a:r>
              <a:rPr lang="en-US" altLang="zh-TW" sz="4000" dirty="0" err="1">
                <a:latin typeface="標楷體" panose="03000509000000000000" pitchFamily="65" charset="-120"/>
                <a:ea typeface="標楷體" panose="03000509000000000000" pitchFamily="65" charset="-120"/>
              </a:rPr>
              <a:t>UVB</a:t>
            </a:r>
            <a:r>
              <a:rPr lang="zh-TW" altLang="en-US" sz="4000" dirty="0">
                <a:latin typeface="標楷體" panose="03000509000000000000" pitchFamily="65" charset="-120"/>
                <a:ea typeface="標楷體" panose="03000509000000000000" pitchFamily="65" charset="-120"/>
              </a:rPr>
              <a:t>的傷害</a:t>
            </a:r>
            <a:endParaRPr lang="en-US" altLang="zh-TW" sz="4000" dirty="0" smtClean="0">
              <a:latin typeface="標楷體" panose="03000509000000000000" pitchFamily="65" charset="-120"/>
              <a:ea typeface="標楷體" panose="03000509000000000000" pitchFamily="65" charset="-120"/>
            </a:endParaRPr>
          </a:p>
          <a:p>
            <a:pPr marL="0" indent="0">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B</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防曬化粧品的防曬係數越高不代表防曬效能等比增加</a:t>
            </a:r>
            <a:endParaRPr lang="zh-TW" altLang="zh-TW" sz="4000" dirty="0">
              <a:latin typeface="標楷體" panose="03000509000000000000" pitchFamily="65" charset="-120"/>
              <a:ea typeface="標楷體" panose="03000509000000000000" pitchFamily="65" charset="-120"/>
            </a:endParaRPr>
          </a:p>
          <a:p>
            <a:pPr marL="0" indent="0">
              <a:buNone/>
            </a:pPr>
            <a:r>
              <a:rPr lang="en-US" altLang="zh-TW" sz="4000" dirty="0">
                <a:latin typeface="標楷體" panose="03000509000000000000" pitchFamily="65" charset="-120"/>
                <a:ea typeface="標楷體" panose="03000509000000000000" pitchFamily="65" charset="-120"/>
              </a:rPr>
              <a:t>(</a:t>
            </a:r>
            <a:r>
              <a:rPr lang="en-US" altLang="zh-TW" sz="4000" dirty="0" smtClean="0">
                <a:latin typeface="標楷體" panose="03000509000000000000" pitchFamily="65" charset="-120"/>
                <a:ea typeface="標楷體" panose="03000509000000000000" pitchFamily="65" charset="-120"/>
              </a:rPr>
              <a:t>C)SPF</a:t>
            </a:r>
            <a:r>
              <a:rPr lang="zh-TW" altLang="en-US" sz="4000" dirty="0">
                <a:latin typeface="標楷體" panose="03000509000000000000" pitchFamily="65" charset="-120"/>
                <a:ea typeface="標楷體" panose="03000509000000000000" pitchFamily="65" charset="-120"/>
              </a:rPr>
              <a:t>無法做皮膚老化、皮膚癌等病變的保護指標</a:t>
            </a:r>
            <a:endParaRPr lang="en-US" altLang="zh-TW" sz="4000" dirty="0" smtClean="0">
              <a:latin typeface="標楷體" panose="03000509000000000000" pitchFamily="65" charset="-120"/>
              <a:ea typeface="標楷體" panose="03000509000000000000" pitchFamily="65" charset="-120"/>
            </a:endParaRPr>
          </a:p>
          <a:p>
            <a:pPr marL="0" indent="0">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D</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高</a:t>
            </a:r>
            <a:r>
              <a:rPr lang="en-US" altLang="zh-TW" sz="4000" dirty="0">
                <a:latin typeface="標楷體" panose="03000509000000000000" pitchFamily="65" charset="-120"/>
                <a:ea typeface="標楷體" panose="03000509000000000000" pitchFamily="65" charset="-120"/>
              </a:rPr>
              <a:t>SPF</a:t>
            </a:r>
            <a:r>
              <a:rPr lang="zh-TW" altLang="en-US" sz="4000" dirty="0">
                <a:latin typeface="標楷體" panose="03000509000000000000" pitchFamily="65" charset="-120"/>
                <a:ea typeface="標楷體" panose="03000509000000000000" pitchFamily="65" charset="-120"/>
              </a:rPr>
              <a:t>數值代表可長時間日曬</a:t>
            </a:r>
            <a:endParaRPr lang="zh-TW" altLang="zh-TW" sz="4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954058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775447" y="1645919"/>
            <a:ext cx="10874188" cy="5050716"/>
          </a:xfrm>
        </p:spPr>
        <p:txBody>
          <a:bodyPr>
            <a:noAutofit/>
          </a:bodyPr>
          <a:lstStyle/>
          <a:p>
            <a:pPr marL="0" lvl="0" indent="0">
              <a:buNone/>
            </a:pPr>
            <a:r>
              <a:rPr lang="en-US" altLang="zh-TW" sz="4400" dirty="0">
                <a:latin typeface="標楷體" panose="03000509000000000000" pitchFamily="65" charset="-120"/>
                <a:ea typeface="標楷體" panose="03000509000000000000" pitchFamily="65" charset="-120"/>
              </a:rPr>
              <a:t>9</a:t>
            </a:r>
            <a:r>
              <a:rPr lang="en-US" altLang="zh-TW" sz="4400" dirty="0" smtClean="0">
                <a:latin typeface="標楷體" panose="03000509000000000000" pitchFamily="65" charset="-120"/>
                <a:ea typeface="標楷體" panose="03000509000000000000" pitchFamily="65" charset="-120"/>
              </a:rPr>
              <a:t>.</a:t>
            </a:r>
            <a:r>
              <a:rPr lang="zh-TW" altLang="en-US" sz="4400" dirty="0">
                <a:latin typeface="標楷體" panose="03000509000000000000" pitchFamily="65" charset="-120"/>
                <a:ea typeface="標楷體" panose="03000509000000000000" pitchFamily="65" charset="-120"/>
              </a:rPr>
              <a:t>油炸用食用油應妥善管理，當其總極性化合物含量達百分之幾上，不得再予使用</a:t>
            </a:r>
            <a:r>
              <a:rPr lang="en-US" altLang="zh-TW" sz="4400" dirty="0">
                <a:latin typeface="標楷體" panose="03000509000000000000" pitchFamily="65" charset="-120"/>
                <a:ea typeface="標楷體" panose="03000509000000000000" pitchFamily="65" charset="-120"/>
              </a:rPr>
              <a:t>? </a:t>
            </a:r>
            <a:endParaRPr lang="en-US" altLang="zh-TW" sz="4400" dirty="0" smtClean="0">
              <a:latin typeface="標楷體" panose="03000509000000000000" pitchFamily="65" charset="-120"/>
              <a:ea typeface="標楷體" panose="03000509000000000000" pitchFamily="65" charset="-120"/>
            </a:endParaRPr>
          </a:p>
          <a:p>
            <a:pPr marL="0" lvl="0" indent="0">
              <a:buNone/>
            </a:pPr>
            <a:r>
              <a:rPr lang="en-US" altLang="zh-TW" sz="4400" dirty="0" smtClean="0">
                <a:latin typeface="標楷體" panose="03000509000000000000" pitchFamily="65" charset="-120"/>
                <a:ea typeface="標楷體" panose="03000509000000000000" pitchFamily="65" charset="-120"/>
              </a:rPr>
              <a:t>(</a:t>
            </a:r>
            <a:r>
              <a:rPr lang="en-US" altLang="zh-TW" sz="4400" dirty="0">
                <a:latin typeface="標楷體" panose="03000509000000000000" pitchFamily="65" charset="-120"/>
                <a:ea typeface="標楷體" panose="03000509000000000000" pitchFamily="65" charset="-120"/>
              </a:rPr>
              <a:t>A) </a:t>
            </a:r>
            <a:r>
              <a:rPr lang="en-US" altLang="zh-TW" sz="4400" dirty="0" smtClean="0">
                <a:latin typeface="標楷體" panose="03000509000000000000" pitchFamily="65" charset="-120"/>
                <a:ea typeface="標楷體" panose="03000509000000000000" pitchFamily="65" charset="-120"/>
              </a:rPr>
              <a:t>0.05 </a:t>
            </a:r>
          </a:p>
          <a:p>
            <a:pPr marL="0" lvl="0" indent="0">
              <a:buNone/>
            </a:pPr>
            <a:r>
              <a:rPr lang="en-US" altLang="zh-TW" sz="4400" dirty="0" smtClean="0">
                <a:latin typeface="標楷體" panose="03000509000000000000" pitchFamily="65" charset="-120"/>
                <a:ea typeface="標楷體" panose="03000509000000000000" pitchFamily="65" charset="-120"/>
              </a:rPr>
              <a:t>(</a:t>
            </a:r>
            <a:r>
              <a:rPr lang="en-US" altLang="zh-TW" sz="4400" dirty="0">
                <a:latin typeface="標楷體" panose="03000509000000000000" pitchFamily="65" charset="-120"/>
                <a:ea typeface="標楷體" panose="03000509000000000000" pitchFamily="65" charset="-120"/>
              </a:rPr>
              <a:t>B) </a:t>
            </a:r>
            <a:r>
              <a:rPr lang="en-US" altLang="zh-TW" sz="4400" dirty="0" smtClean="0">
                <a:latin typeface="標楷體" panose="03000509000000000000" pitchFamily="65" charset="-120"/>
                <a:ea typeface="標楷體" panose="03000509000000000000" pitchFamily="65" charset="-120"/>
              </a:rPr>
              <a:t>0.15 </a:t>
            </a:r>
          </a:p>
          <a:p>
            <a:pPr marL="0" lvl="0" indent="0">
              <a:buNone/>
            </a:pPr>
            <a:r>
              <a:rPr lang="en-US" altLang="zh-TW" sz="4400" dirty="0" smtClean="0">
                <a:latin typeface="標楷體" panose="03000509000000000000" pitchFamily="65" charset="-120"/>
                <a:ea typeface="標楷體" panose="03000509000000000000" pitchFamily="65" charset="-120"/>
              </a:rPr>
              <a:t>(</a:t>
            </a:r>
            <a:r>
              <a:rPr lang="en-US" altLang="zh-TW" sz="4400" dirty="0">
                <a:latin typeface="標楷體" panose="03000509000000000000" pitchFamily="65" charset="-120"/>
                <a:ea typeface="標楷體" panose="03000509000000000000" pitchFamily="65" charset="-120"/>
              </a:rPr>
              <a:t>C</a:t>
            </a:r>
            <a:r>
              <a:rPr lang="en-US" altLang="zh-TW" sz="4400" dirty="0" smtClean="0">
                <a:latin typeface="標楷體" panose="03000509000000000000" pitchFamily="65" charset="-120"/>
                <a:ea typeface="標楷體" panose="03000509000000000000" pitchFamily="65" charset="-120"/>
              </a:rPr>
              <a:t>)</a:t>
            </a:r>
            <a:r>
              <a:rPr lang="zh-TW" altLang="en-US" sz="4400" dirty="0" smtClean="0">
                <a:latin typeface="標楷體" panose="03000509000000000000" pitchFamily="65" charset="-120"/>
                <a:ea typeface="標楷體" panose="03000509000000000000" pitchFamily="65" charset="-120"/>
              </a:rPr>
              <a:t> </a:t>
            </a:r>
            <a:r>
              <a:rPr lang="en-US" altLang="zh-TW" sz="4400" dirty="0" smtClean="0">
                <a:latin typeface="標楷體" panose="03000509000000000000" pitchFamily="65" charset="-120"/>
                <a:ea typeface="標楷體" panose="03000509000000000000" pitchFamily="65" charset="-120"/>
              </a:rPr>
              <a:t>0.25 </a:t>
            </a:r>
          </a:p>
          <a:p>
            <a:pPr marL="0" lvl="0" indent="0">
              <a:buNone/>
            </a:pPr>
            <a:r>
              <a:rPr lang="en-US" altLang="zh-TW" sz="4400" dirty="0" smtClean="0">
                <a:latin typeface="標楷體" panose="03000509000000000000" pitchFamily="65" charset="-120"/>
                <a:ea typeface="標楷體" panose="03000509000000000000" pitchFamily="65" charset="-120"/>
              </a:rPr>
              <a:t>(</a:t>
            </a:r>
            <a:r>
              <a:rPr lang="en-US" altLang="zh-TW" sz="4400" dirty="0">
                <a:latin typeface="標楷體" panose="03000509000000000000" pitchFamily="65" charset="-120"/>
                <a:ea typeface="標楷體" panose="03000509000000000000" pitchFamily="65" charset="-120"/>
              </a:rPr>
              <a:t>D) </a:t>
            </a:r>
            <a:r>
              <a:rPr lang="en-US" altLang="zh-TW" sz="4400" dirty="0" smtClean="0">
                <a:latin typeface="標楷體" panose="03000509000000000000" pitchFamily="65" charset="-120"/>
                <a:ea typeface="標楷體" panose="03000509000000000000" pitchFamily="65" charset="-120"/>
              </a:rPr>
              <a:t>0.35</a:t>
            </a:r>
            <a:endParaRPr lang="zh-TW" altLang="zh-TW" sz="4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844262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簡答</a:t>
            </a:r>
            <a:r>
              <a:rPr lang="zh-TW" altLang="zh-TW" b="1" dirty="0" smtClean="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708212" y="2130014"/>
            <a:ext cx="10416988" cy="3931920"/>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10.</a:t>
            </a:r>
            <a:r>
              <a:rPr lang="zh-TW" altLang="en-US" sz="5400" dirty="0">
                <a:latin typeface="標楷體" panose="03000509000000000000" pitchFamily="65" charset="-120"/>
                <a:ea typeface="標楷體" panose="03000509000000000000" pitchFamily="65" charset="-120"/>
              </a:rPr>
              <a:t>小黑不小心跌倒時</a:t>
            </a:r>
            <a:r>
              <a:rPr lang="en-US" altLang="zh-TW" sz="5400" dirty="0">
                <a:latin typeface="標楷體" panose="03000509000000000000" pitchFamily="65" charset="-120"/>
                <a:ea typeface="標楷體" panose="03000509000000000000" pitchFamily="65" charset="-120"/>
              </a:rPr>
              <a:t>.</a:t>
            </a:r>
            <a:r>
              <a:rPr lang="zh-TW" altLang="en-US" sz="5400" dirty="0">
                <a:latin typeface="標楷體" panose="03000509000000000000" pitchFamily="65" charset="-120"/>
                <a:ea typeface="標楷體" panose="03000509000000000000" pitchFamily="65" charset="-120"/>
              </a:rPr>
              <a:t>請問體內的哪個血球會發動攻擊？</a:t>
            </a:r>
          </a:p>
        </p:txBody>
      </p:sp>
    </p:spTree>
    <p:extLst>
      <p:ext uri="{BB962C8B-B14F-4D97-AF65-F5344CB8AC3E}">
        <p14:creationId xmlns:p14="http://schemas.microsoft.com/office/powerpoint/2010/main" val="4125798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11.</a:t>
            </a:r>
            <a:r>
              <a:rPr lang="zh-TW" altLang="en-US" sz="5400" dirty="0">
                <a:latin typeface="標楷體" panose="03000509000000000000" pitchFamily="65" charset="-120"/>
                <a:ea typeface="標楷體" panose="03000509000000000000" pitchFamily="65" charset="-120"/>
              </a:rPr>
              <a:t>腦中風辨識口訣是甚麼</a:t>
            </a:r>
            <a:r>
              <a:rPr lang="en-US" altLang="zh-TW" sz="5400" dirty="0">
                <a:latin typeface="標楷體" panose="03000509000000000000" pitchFamily="65" charset="-120"/>
                <a:ea typeface="標楷體" panose="03000509000000000000" pitchFamily="65" charset="-120"/>
              </a:rPr>
              <a:t>?</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565962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12.</a:t>
            </a:r>
            <a:r>
              <a:rPr lang="zh-TW" altLang="en-US" sz="5400" dirty="0">
                <a:latin typeface="標楷體" panose="03000509000000000000" pitchFamily="65" charset="-120"/>
                <a:ea typeface="標楷體" panose="03000509000000000000" pitchFamily="65" charset="-120"/>
              </a:rPr>
              <a:t>中醫藥用藥就醫有</a:t>
            </a:r>
            <a:r>
              <a:rPr lang="en-US" altLang="zh-TW" sz="5400" dirty="0">
                <a:latin typeface="標楷體" panose="03000509000000000000" pitchFamily="65" charset="-120"/>
                <a:ea typeface="標楷體" panose="03000509000000000000" pitchFamily="65" charset="-120"/>
              </a:rPr>
              <a:t>5</a:t>
            </a:r>
            <a:r>
              <a:rPr lang="zh-TW" altLang="en-US" sz="5400" dirty="0">
                <a:latin typeface="標楷體" panose="03000509000000000000" pitchFamily="65" charset="-120"/>
                <a:ea typeface="標楷體" panose="03000509000000000000" pitchFamily="65" charset="-120"/>
              </a:rPr>
              <a:t>原則，請問是哪</a:t>
            </a:r>
            <a:r>
              <a:rPr lang="en-US" altLang="zh-TW" sz="5400" dirty="0">
                <a:latin typeface="標楷體" panose="03000509000000000000" pitchFamily="65" charset="-120"/>
                <a:ea typeface="標楷體" panose="03000509000000000000" pitchFamily="65" charset="-120"/>
              </a:rPr>
              <a:t>5</a:t>
            </a:r>
            <a:r>
              <a:rPr lang="zh-TW" altLang="en-US" sz="5400" dirty="0">
                <a:latin typeface="標楷體" panose="03000509000000000000" pitchFamily="65" charset="-120"/>
                <a:ea typeface="標楷體" panose="03000509000000000000" pitchFamily="65" charset="-120"/>
              </a:rPr>
              <a:t>原則？</a:t>
            </a:r>
          </a:p>
        </p:txBody>
      </p:sp>
    </p:spTree>
    <p:extLst>
      <p:ext uri="{BB962C8B-B14F-4D97-AF65-F5344CB8AC3E}">
        <p14:creationId xmlns:p14="http://schemas.microsoft.com/office/powerpoint/2010/main" val="118648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Autofit/>
          </a:bodyPr>
          <a:lstStyle/>
          <a:p>
            <a:pPr marL="0" indent="0" algn="just">
              <a:buNone/>
            </a:pPr>
            <a:r>
              <a:rPr lang="en-US" altLang="zh-TW" sz="5400" dirty="0" smtClean="0">
                <a:latin typeface="標楷體" panose="03000509000000000000" pitchFamily="65" charset="-120"/>
                <a:ea typeface="標楷體" panose="03000509000000000000" pitchFamily="65" charset="-120"/>
              </a:rPr>
              <a:t>13.</a:t>
            </a:r>
            <a:r>
              <a:rPr lang="zh-TW" altLang="en-US" sz="5400" dirty="0">
                <a:latin typeface="標楷體" panose="03000509000000000000" pitchFamily="65" charset="-120"/>
                <a:ea typeface="標楷體" panose="03000509000000000000" pitchFamily="65" charset="-120"/>
              </a:rPr>
              <a:t>哪個機構可以協助維護外勞繼續在臺灣的工作</a:t>
            </a:r>
            <a:r>
              <a:rPr lang="zh-TW" altLang="en-US" sz="5400" dirty="0" smtClean="0">
                <a:latin typeface="標楷體" panose="03000509000000000000" pitchFamily="65" charset="-120"/>
                <a:ea typeface="標楷體" panose="03000509000000000000" pitchFamily="65" charset="-120"/>
              </a:rPr>
              <a:t>權？</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997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14.</a:t>
            </a:r>
            <a:r>
              <a:rPr lang="zh-TW" altLang="en-US" sz="5400" dirty="0">
                <a:latin typeface="標楷體" panose="03000509000000000000" pitchFamily="65" charset="-120"/>
                <a:ea typeface="標楷體" panose="03000509000000000000" pitchFamily="65" charset="-120"/>
              </a:rPr>
              <a:t>保險對象至健保特約醫療院所就醫時，必須負擔一小部分醫療費用，此費用稱之為何</a:t>
            </a:r>
            <a:r>
              <a:rPr lang="en-US" altLang="zh-TW" sz="5400" dirty="0">
                <a:latin typeface="標楷體" panose="03000509000000000000" pitchFamily="65" charset="-120"/>
                <a:ea typeface="標楷體" panose="03000509000000000000" pitchFamily="65" charset="-120"/>
              </a:rPr>
              <a:t>?</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7829701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295402" y="697319"/>
            <a:ext cx="9601196" cy="1303867"/>
          </a:xfrm>
        </p:spPr>
        <p:txBody>
          <a:bodyPr>
            <a:normAutofit/>
          </a:bodyPr>
          <a:lstStyle/>
          <a:p>
            <a:r>
              <a:rPr lang="en-US" altLang="zh-TW" sz="5400" b="1" dirty="0">
                <a:latin typeface="標楷體" panose="03000509000000000000" pitchFamily="65" charset="-120"/>
                <a:ea typeface="標楷體" panose="03000509000000000000" pitchFamily="65" charset="-120"/>
              </a:rPr>
              <a:t>【</a:t>
            </a:r>
            <a:r>
              <a:rPr lang="zh-TW" altLang="zh-TW" sz="5400" b="1" dirty="0" smtClean="0">
                <a:latin typeface="標楷體" panose="03000509000000000000" pitchFamily="65" charset="-120"/>
                <a:ea typeface="標楷體" panose="03000509000000000000" pitchFamily="65" charset="-120"/>
              </a:rPr>
              <a:t>搶答題</a:t>
            </a:r>
            <a:r>
              <a:rPr lang="en-US" altLang="zh-TW" sz="5400" b="1" dirty="0" smtClean="0">
                <a:latin typeface="標楷體" panose="03000509000000000000" pitchFamily="65" charset="-120"/>
                <a:ea typeface="標楷體" panose="03000509000000000000" pitchFamily="65" charset="-120"/>
              </a:rPr>
              <a:t>】</a:t>
            </a:r>
            <a:endParaRPr lang="zh-TW" altLang="en-US" sz="54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877374" y="1841625"/>
            <a:ext cx="10437252" cy="4636448"/>
          </a:xfrm>
        </p:spPr>
        <p:txBody>
          <a:bodyPr>
            <a:noAutofit/>
          </a:bodyPr>
          <a:lstStyle/>
          <a:p>
            <a:pPr algn="just"/>
            <a:r>
              <a:rPr lang="zh-TW" altLang="zh-TW" sz="2800" dirty="0">
                <a:solidFill>
                  <a:srgbClr val="FF0000"/>
                </a:solidFill>
                <a:latin typeface="標楷體" panose="03000509000000000000" pitchFamily="65" charset="-120"/>
                <a:ea typeface="標楷體" panose="03000509000000000000" pitchFamily="65" charset="-120"/>
              </a:rPr>
              <a:t>搶答題共</a:t>
            </a:r>
            <a:r>
              <a:rPr lang="en-US" altLang="zh-TW" sz="2800" dirty="0">
                <a:solidFill>
                  <a:srgbClr val="FF0000"/>
                </a:solidFill>
                <a:latin typeface="標楷體" panose="03000509000000000000" pitchFamily="65" charset="-120"/>
                <a:ea typeface="標楷體" panose="03000509000000000000" pitchFamily="65" charset="-120"/>
              </a:rPr>
              <a:t>6</a:t>
            </a:r>
            <a:r>
              <a:rPr lang="zh-TW" altLang="zh-TW" sz="2800" dirty="0">
                <a:solidFill>
                  <a:srgbClr val="FF0000"/>
                </a:solidFill>
                <a:latin typeface="標楷體" panose="03000509000000000000" pitchFamily="65" charset="-120"/>
                <a:ea typeface="標楷體" panose="03000509000000000000" pitchFamily="65" charset="-120"/>
              </a:rPr>
              <a:t>題（選擇</a:t>
            </a:r>
            <a:r>
              <a:rPr lang="en-US" altLang="zh-TW" sz="2800" dirty="0">
                <a:solidFill>
                  <a:srgbClr val="FF0000"/>
                </a:solidFill>
                <a:latin typeface="標楷體" panose="03000509000000000000" pitchFamily="65" charset="-120"/>
                <a:ea typeface="標楷體" panose="03000509000000000000" pitchFamily="65" charset="-120"/>
              </a:rPr>
              <a:t>3</a:t>
            </a:r>
            <a:r>
              <a:rPr lang="zh-TW" altLang="zh-TW" sz="2800" dirty="0">
                <a:solidFill>
                  <a:srgbClr val="FF0000"/>
                </a:solidFill>
                <a:latin typeface="標楷體" panose="03000509000000000000" pitchFamily="65" charset="-120"/>
                <a:ea typeface="標楷體" panose="03000509000000000000" pitchFamily="65" charset="-120"/>
              </a:rPr>
              <a:t>題，簡答</a:t>
            </a:r>
            <a:r>
              <a:rPr lang="en-US" altLang="zh-TW" sz="2800" dirty="0">
                <a:solidFill>
                  <a:srgbClr val="FF0000"/>
                </a:solidFill>
                <a:latin typeface="標楷體" panose="03000509000000000000" pitchFamily="65" charset="-120"/>
                <a:ea typeface="標楷體" panose="03000509000000000000" pitchFamily="65" charset="-120"/>
              </a:rPr>
              <a:t>3</a:t>
            </a:r>
            <a:r>
              <a:rPr lang="zh-TW" altLang="zh-TW" sz="2800" dirty="0">
                <a:solidFill>
                  <a:srgbClr val="FF0000"/>
                </a:solidFill>
                <a:latin typeface="標楷體" panose="03000509000000000000" pitchFamily="65" charset="-120"/>
                <a:ea typeface="標楷體" panose="03000509000000000000" pitchFamily="65" charset="-120"/>
              </a:rPr>
              <a:t>題）</a:t>
            </a:r>
            <a:endParaRPr lang="en-US" altLang="zh-TW" sz="2800" dirty="0">
              <a:solidFill>
                <a:srgbClr val="FF0000"/>
              </a:solidFill>
              <a:latin typeface="標楷體" panose="03000509000000000000" pitchFamily="65" charset="-120"/>
              <a:ea typeface="標楷體" panose="03000509000000000000" pitchFamily="65" charset="-120"/>
            </a:endParaRPr>
          </a:p>
          <a:p>
            <a:pPr algn="just"/>
            <a:r>
              <a:rPr lang="zh-TW" altLang="zh-TW" sz="2800" dirty="0">
                <a:latin typeface="標楷體" panose="03000509000000000000" pitchFamily="65" charset="-120"/>
                <a:ea typeface="標楷體" panose="03000509000000000000" pitchFamily="65" charset="-120"/>
              </a:rPr>
              <a:t>題目秀在螢幕上，主持人說明時，選擇題參賽隊伍可先討論並拿好答案牌預做準備，簡答題可一邊討論一邊以白板筆將答案（正楷且工整）書寫在白板上，書寫完答案後，</a:t>
            </a:r>
            <a:r>
              <a:rPr lang="zh-TW" altLang="zh-TW" sz="2800" dirty="0">
                <a:solidFill>
                  <a:srgbClr val="FF0000"/>
                </a:solidFill>
                <a:latin typeface="標楷體" panose="03000509000000000000" pitchFamily="65" charset="-120"/>
                <a:ea typeface="標楷體" panose="03000509000000000000" pitchFamily="65" charset="-120"/>
              </a:rPr>
              <a:t>在等待系統說出「請搶答」前，雙手須放在小手區，當系統說出「請搶答」時，參賽隊伍始能單手按鈴搶答</a:t>
            </a:r>
            <a:r>
              <a:rPr lang="zh-TW" altLang="zh-TW" sz="2800" dirty="0">
                <a:latin typeface="標楷體" panose="03000509000000000000" pitchFamily="65" charset="-120"/>
                <a:ea typeface="標楷體" panose="03000509000000000000" pitchFamily="65" charset="-120"/>
              </a:rPr>
              <a:t>。</a:t>
            </a:r>
            <a:r>
              <a:rPr lang="zh-TW" altLang="zh-TW" sz="2800" dirty="0">
                <a:solidFill>
                  <a:srgbClr val="FF0000"/>
                </a:solidFill>
                <a:latin typeface="標楷體" panose="03000509000000000000" pitchFamily="65" charset="-120"/>
                <a:ea typeface="標楷體" panose="03000509000000000000" pitchFamily="65" charset="-120"/>
              </a:rPr>
              <a:t>搶答燈亮者擁有回答權，必須立刻把「答案秀出來」</a:t>
            </a:r>
            <a:r>
              <a:rPr lang="zh-TW" altLang="zh-TW" sz="2800" dirty="0">
                <a:latin typeface="標楷體" panose="03000509000000000000" pitchFamily="65" charset="-120"/>
                <a:ea typeface="標楷體" panose="03000509000000000000" pitchFamily="65" charset="-120"/>
              </a:rPr>
              <a:t>，此時由主持人判定答案是否正確。倘若參賽隊伍未以白板作答而先按鈴，或按鈴後再以白板作答之隊伍，均喪失本題答題權，則該題機會須讓給其他參賽隊伍進行搶答，再次搶答時亦由系統說出「請搶答」時，其他參賽隊伍始能按鈴搶</a:t>
            </a:r>
            <a:r>
              <a:rPr lang="zh-TW" altLang="en-US" sz="2800" dirty="0" smtClean="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73810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295402" y="697319"/>
            <a:ext cx="9601196" cy="1303867"/>
          </a:xfrm>
        </p:spPr>
        <p:txBody>
          <a:bodyPr>
            <a:normAutofit/>
          </a:bodyPr>
          <a:lstStyle/>
          <a:p>
            <a:r>
              <a:rPr lang="en-US" altLang="zh-TW" sz="5400" b="1" dirty="0">
                <a:latin typeface="標楷體" panose="03000509000000000000" pitchFamily="65" charset="-120"/>
                <a:ea typeface="標楷體" panose="03000509000000000000" pitchFamily="65" charset="-120"/>
              </a:rPr>
              <a:t>【</a:t>
            </a:r>
            <a:r>
              <a:rPr lang="zh-TW" altLang="zh-TW" sz="5400" b="1" dirty="0" smtClean="0">
                <a:latin typeface="標楷體" panose="03000509000000000000" pitchFamily="65" charset="-120"/>
                <a:ea typeface="標楷體" panose="03000509000000000000" pitchFamily="65" charset="-120"/>
              </a:rPr>
              <a:t>搶答題</a:t>
            </a:r>
            <a:r>
              <a:rPr lang="en-US" altLang="zh-TW" sz="5400" b="1" dirty="0" smtClean="0">
                <a:latin typeface="標楷體" panose="03000509000000000000" pitchFamily="65" charset="-120"/>
                <a:ea typeface="標楷體" panose="03000509000000000000" pitchFamily="65" charset="-120"/>
              </a:rPr>
              <a:t>】</a:t>
            </a:r>
            <a:endParaRPr lang="zh-TW" altLang="en-US" sz="54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877374" y="1841625"/>
            <a:ext cx="10437252" cy="4636448"/>
          </a:xfrm>
        </p:spPr>
        <p:txBody>
          <a:bodyPr>
            <a:noAutofit/>
          </a:bodyPr>
          <a:lstStyle/>
          <a:p>
            <a:pPr marL="0" indent="0">
              <a:buNone/>
            </a:pP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1</a:t>
            </a:r>
            <a:r>
              <a:rPr lang="zh-TW" altLang="zh-TW" sz="2800" dirty="0">
                <a:latin typeface="標楷體" panose="03000509000000000000" pitchFamily="65" charset="-120"/>
                <a:ea typeface="標楷體" panose="03000509000000000000" pitchFamily="65" charset="-120"/>
              </a:rPr>
              <a:t>）是非題：若回答是非題答案是錯的，本題不計分，由主持人說出正確答案後，進入下一題。</a:t>
            </a:r>
          </a:p>
          <a:p>
            <a:pPr marL="0" indent="0">
              <a:buNone/>
            </a:pP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2</a:t>
            </a:r>
            <a:r>
              <a:rPr lang="zh-TW" altLang="zh-TW" sz="2800" dirty="0">
                <a:latin typeface="標楷體" panose="03000509000000000000" pitchFamily="65" charset="-120"/>
                <a:ea typeface="標楷體" panose="03000509000000000000" pitchFamily="65" charset="-120"/>
              </a:rPr>
              <a:t>）選擇題：若回答選擇題答案是錯的，則該題機會由其他參賽隊伍修改答案後，再進行按鈴搶答，若仍答錯，由主持人公布答案後，進入下一題。</a:t>
            </a:r>
          </a:p>
          <a:p>
            <a:pPr marL="0" indent="0">
              <a:buNone/>
            </a:pP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3</a:t>
            </a:r>
            <a:r>
              <a:rPr lang="zh-TW" altLang="zh-TW" sz="2800" dirty="0">
                <a:latin typeface="標楷體" panose="03000509000000000000" pitchFamily="65" charset="-120"/>
                <a:ea typeface="標楷體" panose="03000509000000000000" pitchFamily="65" charset="-120"/>
              </a:rPr>
              <a:t>）簡答題：若回答簡答題答案是錯的或不清楚、不完整，則該題機會須讓給其他參賽隊伍進行搶答。</a:t>
            </a:r>
          </a:p>
        </p:txBody>
      </p:sp>
    </p:spTree>
    <p:extLst>
      <p:ext uri="{BB962C8B-B14F-4D97-AF65-F5344CB8AC3E}">
        <p14:creationId xmlns:p14="http://schemas.microsoft.com/office/powerpoint/2010/main" val="4276470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latin typeface="標楷體" panose="03000509000000000000" pitchFamily="65" charset="-120"/>
                <a:ea typeface="標楷體" panose="03000509000000000000" pitchFamily="65" charset="-120"/>
              </a:rPr>
              <a:t>競賽須知</a:t>
            </a:r>
            <a:endParaRPr lang="zh-TW" altLang="en-US"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69701" y="1935692"/>
            <a:ext cx="11191741" cy="4748443"/>
          </a:xfrm>
        </p:spPr>
        <p:txBody>
          <a:bodyPr>
            <a:noAutofit/>
          </a:bodyPr>
          <a:lstStyle/>
          <a:p>
            <a:r>
              <a:rPr lang="zh-TW" altLang="en-US" sz="2800" dirty="0" smtClean="0">
                <a:latin typeface="標楷體" panose="03000509000000000000" pitchFamily="65" charset="-120"/>
                <a:ea typeface="標楷體" panose="03000509000000000000" pitchFamily="65" charset="-120"/>
              </a:rPr>
              <a:t>板橋分區初賽：</a:t>
            </a:r>
            <a:r>
              <a:rPr lang="en-US" altLang="zh-TW" sz="2800" dirty="0" smtClean="0">
                <a:solidFill>
                  <a:srgbClr val="FF0000"/>
                </a:solidFill>
                <a:latin typeface="標楷體" panose="03000509000000000000" pitchFamily="65" charset="-120"/>
                <a:ea typeface="標楷體" panose="03000509000000000000" pitchFamily="65" charset="-120"/>
              </a:rPr>
              <a:t>5/16(</a:t>
            </a:r>
            <a:r>
              <a:rPr lang="zh-TW" altLang="en-US" sz="2800" dirty="0" smtClean="0">
                <a:solidFill>
                  <a:srgbClr val="FF0000"/>
                </a:solidFill>
                <a:latin typeface="標楷體" panose="03000509000000000000" pitchFamily="65" charset="-120"/>
                <a:ea typeface="標楷體" panose="03000509000000000000" pitchFamily="65" charset="-120"/>
              </a:rPr>
              <a:t>二</a:t>
            </a:r>
            <a:r>
              <a:rPr lang="en-US" altLang="zh-TW" sz="2800" dirty="0" smtClean="0">
                <a:solidFill>
                  <a:srgbClr val="FF0000"/>
                </a:solidFill>
                <a:latin typeface="標楷體" panose="03000509000000000000" pitchFamily="65" charset="-120"/>
                <a:ea typeface="標楷體" panose="03000509000000000000" pitchFamily="65" charset="-120"/>
              </a:rPr>
              <a:t>)</a:t>
            </a:r>
            <a:r>
              <a:rPr lang="en-US" altLang="zh-TW" sz="2800" dirty="0" smtClean="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江翠國小</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選出前三名學校選手進入複賽</a:t>
            </a:r>
            <a:endParaRPr lang="en-US" altLang="zh-TW" sz="2800" dirty="0" smtClean="0">
              <a:latin typeface="標楷體" panose="03000509000000000000" pitchFamily="65" charset="-120"/>
              <a:ea typeface="標楷體" panose="03000509000000000000" pitchFamily="65" charset="-120"/>
            </a:endParaRPr>
          </a:p>
          <a:p>
            <a:pPr marL="0" indent="0">
              <a:buNone/>
            </a:pPr>
            <a:r>
              <a:rPr lang="zh-TW" altLang="en-US" sz="2800" dirty="0" smtClean="0">
                <a:latin typeface="標楷體" panose="03000509000000000000" pitchFamily="65" charset="-120"/>
                <a:ea typeface="標楷體" panose="03000509000000000000" pitchFamily="65" charset="-120"/>
              </a:rPr>
              <a:t>         複賽</a:t>
            </a:r>
            <a:r>
              <a:rPr lang="zh-TW" altLang="en-US" sz="2800" dirty="0">
                <a:latin typeface="標楷體" panose="03000509000000000000" pitchFamily="65" charset="-120"/>
                <a:ea typeface="標楷體" panose="03000509000000000000" pitchFamily="65" charset="-120"/>
              </a:rPr>
              <a:t>：</a:t>
            </a:r>
            <a:r>
              <a:rPr lang="en-US" altLang="zh-TW" sz="2800" dirty="0" smtClean="0">
                <a:latin typeface="標楷體" panose="03000509000000000000" pitchFamily="65" charset="-120"/>
                <a:ea typeface="標楷體" panose="03000509000000000000" pitchFamily="65" charset="-120"/>
              </a:rPr>
              <a:t>5/25(</a:t>
            </a:r>
            <a:r>
              <a:rPr lang="zh-TW" altLang="en-US" sz="2800" dirty="0" smtClean="0">
                <a:latin typeface="標楷體" panose="03000509000000000000" pitchFamily="65" charset="-120"/>
                <a:ea typeface="標楷體" panose="03000509000000000000" pitchFamily="65" charset="-120"/>
              </a:rPr>
              <a:t>四</a:t>
            </a:r>
            <a:r>
              <a:rPr lang="en-US" altLang="zh-TW" sz="2800" dirty="0" smtClean="0">
                <a:latin typeface="標楷體" panose="03000509000000000000" pitchFamily="65" charset="-120"/>
                <a:ea typeface="標楷體" panose="03000509000000000000" pitchFamily="65" charset="-120"/>
              </a:rPr>
              <a:t>) @</a:t>
            </a:r>
            <a:r>
              <a:rPr lang="zh-TW" altLang="en-US" sz="2800" dirty="0" smtClean="0">
                <a:latin typeface="標楷體" panose="03000509000000000000" pitchFamily="65" charset="-120"/>
                <a:ea typeface="標楷體" panose="03000509000000000000" pitchFamily="65" charset="-120"/>
              </a:rPr>
              <a:t>新北</a:t>
            </a:r>
            <a:r>
              <a:rPr lang="zh-TW" altLang="zh-TW" sz="2800" dirty="0" smtClean="0">
                <a:latin typeface="標楷體" panose="03000509000000000000" pitchFamily="65" charset="-120"/>
                <a:ea typeface="標楷體" panose="03000509000000000000" pitchFamily="65" charset="-120"/>
              </a:rPr>
              <a:t>市</a:t>
            </a:r>
            <a:r>
              <a:rPr lang="zh-TW" altLang="en-US" sz="2800" dirty="0" smtClean="0">
                <a:latin typeface="標楷體" panose="03000509000000000000" pitchFamily="65" charset="-120"/>
                <a:ea typeface="標楷體" panose="03000509000000000000" pitchFamily="65" charset="-120"/>
              </a:rPr>
              <a:t>政</a:t>
            </a:r>
            <a:r>
              <a:rPr lang="zh-TW" altLang="zh-TW" sz="2800" dirty="0" smtClean="0">
                <a:latin typeface="標楷體" panose="03000509000000000000" pitchFamily="65" charset="-120"/>
                <a:ea typeface="標楷體" panose="03000509000000000000" pitchFamily="65" charset="-120"/>
              </a:rPr>
              <a:t>府</a:t>
            </a:r>
            <a:r>
              <a:rPr lang="en-US" altLang="zh-TW" sz="2800" dirty="0">
                <a:latin typeface="標楷體" panose="03000509000000000000" pitchFamily="65" charset="-120"/>
                <a:ea typeface="標楷體" panose="03000509000000000000" pitchFamily="65" charset="-120"/>
              </a:rPr>
              <a:t>6</a:t>
            </a:r>
            <a:r>
              <a:rPr lang="zh-TW" altLang="zh-TW" sz="2800" dirty="0">
                <a:latin typeface="標楷體" panose="03000509000000000000" pitchFamily="65" charset="-120"/>
                <a:ea typeface="標楷體" panose="03000509000000000000" pitchFamily="65" charset="-120"/>
              </a:rPr>
              <a:t>樓</a:t>
            </a:r>
            <a:r>
              <a:rPr lang="zh-TW" altLang="zh-TW" sz="2800" dirty="0" smtClean="0">
                <a:latin typeface="標楷體" panose="03000509000000000000" pitchFamily="65" charset="-120"/>
                <a:ea typeface="標楷體" panose="03000509000000000000" pitchFamily="65" charset="-120"/>
              </a:rPr>
              <a:t>大禮堂</a:t>
            </a:r>
            <a:endParaRPr lang="en-US" altLang="zh-TW" sz="2800" dirty="0">
              <a:latin typeface="標楷體" panose="03000509000000000000" pitchFamily="65" charset="-120"/>
              <a:ea typeface="標楷體" panose="03000509000000000000" pitchFamily="65" charset="-120"/>
            </a:endParaRPr>
          </a:p>
          <a:p>
            <a:pPr marL="0" indent="0">
              <a:buNone/>
            </a:pPr>
            <a:r>
              <a:rPr lang="zh-TW" altLang="en-US" sz="2800" dirty="0" smtClean="0">
                <a:latin typeface="標楷體" panose="03000509000000000000" pitchFamily="65" charset="-120"/>
                <a:ea typeface="標楷體" panose="03000509000000000000" pitchFamily="65" charset="-120"/>
              </a:rPr>
              <a:t>         決賽</a:t>
            </a:r>
            <a:r>
              <a:rPr lang="zh-TW" altLang="en-US" sz="2800" dirty="0">
                <a:latin typeface="標楷體" panose="03000509000000000000" pitchFamily="65" charset="-120"/>
                <a:ea typeface="標楷體" panose="03000509000000000000" pitchFamily="65" charset="-120"/>
              </a:rPr>
              <a:t>：</a:t>
            </a:r>
            <a:r>
              <a:rPr lang="en-US" altLang="zh-TW" sz="2800" dirty="0" smtClean="0">
                <a:latin typeface="標楷體" panose="03000509000000000000" pitchFamily="65" charset="-120"/>
                <a:ea typeface="標楷體" panose="03000509000000000000" pitchFamily="65" charset="-120"/>
              </a:rPr>
              <a:t>6/24(</a:t>
            </a:r>
            <a:r>
              <a:rPr lang="zh-TW" altLang="en-US" sz="2800" dirty="0" smtClean="0">
                <a:latin typeface="標楷體" panose="03000509000000000000" pitchFamily="65" charset="-120"/>
                <a:ea typeface="標楷體" panose="03000509000000000000" pitchFamily="65" charset="-120"/>
              </a:rPr>
              <a:t>六</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暫定</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 </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電視攝影棚</a:t>
            </a:r>
            <a:endParaRPr lang="en-US" altLang="zh-TW" sz="2800" dirty="0" smtClean="0">
              <a:latin typeface="標楷體" panose="03000509000000000000" pitchFamily="65" charset="-120"/>
              <a:ea typeface="標楷體" panose="03000509000000000000" pitchFamily="65" charset="-120"/>
            </a:endParaRPr>
          </a:p>
          <a:p>
            <a:r>
              <a:rPr lang="zh-TW" altLang="zh-TW" sz="2800" dirty="0">
                <a:latin typeface="標楷體" panose="03000509000000000000" pitchFamily="65" charset="-120"/>
                <a:ea typeface="標楷體" panose="03000509000000000000" pitchFamily="65" charset="-120"/>
              </a:rPr>
              <a:t>參賽隊伍需</a:t>
            </a:r>
            <a:r>
              <a:rPr lang="zh-TW" altLang="zh-TW" sz="2800" dirty="0">
                <a:solidFill>
                  <a:srgbClr val="FF0000"/>
                </a:solidFill>
                <a:latin typeface="標楷體" panose="03000509000000000000" pitchFamily="65" charset="-120"/>
                <a:ea typeface="標楷體" panose="03000509000000000000" pitchFamily="65" charset="-120"/>
              </a:rPr>
              <a:t>設計「隊呼」</a:t>
            </a:r>
            <a:r>
              <a:rPr lang="zh-TW" altLang="zh-TW" sz="2800" dirty="0">
                <a:latin typeface="標楷體" panose="03000509000000000000" pitchFamily="65" charset="-120"/>
                <a:ea typeface="標楷體" panose="03000509000000000000" pitchFamily="65" charset="-120"/>
              </a:rPr>
              <a:t>，隊呼內容為介紹隊伍或學校之特色，於主持人介紹學校時呼喊隊呼</a:t>
            </a:r>
            <a:r>
              <a:rPr lang="zh-TW" altLang="zh-TW"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r>
              <a:rPr lang="zh-TW" altLang="zh-TW" sz="2800" dirty="0" smtClean="0">
                <a:latin typeface="標楷體" panose="03000509000000000000" pitchFamily="65" charset="-120"/>
                <a:ea typeface="標楷體" panose="03000509000000000000" pitchFamily="65" charset="-120"/>
              </a:rPr>
              <a:t>比賽</a:t>
            </a:r>
            <a:r>
              <a:rPr lang="zh-TW" altLang="zh-TW" sz="2800" dirty="0">
                <a:latin typeface="標楷體" panose="03000509000000000000" pitchFamily="65" charset="-120"/>
                <a:ea typeface="標楷體" panose="03000509000000000000" pitchFamily="65" charset="-120"/>
              </a:rPr>
              <a:t>前，各隊自行決定隊員答題順序</a:t>
            </a:r>
            <a:r>
              <a:rPr lang="en-US" altLang="zh-TW" sz="2800" dirty="0">
                <a:latin typeface="標楷體" panose="03000509000000000000" pitchFamily="65" charset="-120"/>
                <a:ea typeface="標楷體" panose="03000509000000000000" pitchFamily="65" charset="-120"/>
              </a:rPr>
              <a:t>(</a:t>
            </a:r>
            <a:r>
              <a:rPr lang="zh-TW" altLang="zh-TW" sz="2800" dirty="0">
                <a:latin typeface="標楷體" panose="03000509000000000000" pitchFamily="65" charset="-120"/>
                <a:ea typeface="標楷體" panose="03000509000000000000" pitchFamily="65" charset="-120"/>
              </a:rPr>
              <a:t>序號</a:t>
            </a:r>
            <a:r>
              <a:rPr lang="en-US" altLang="zh-TW" sz="2800" dirty="0">
                <a:latin typeface="標楷體" panose="03000509000000000000" pitchFamily="65" charset="-120"/>
                <a:ea typeface="標楷體" panose="03000509000000000000" pitchFamily="65" charset="-120"/>
              </a:rPr>
              <a:t>1</a:t>
            </a: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2</a:t>
            </a: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3</a:t>
            </a: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4</a:t>
            </a:r>
            <a:r>
              <a:rPr lang="zh-TW" altLang="zh-TW"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5)</a:t>
            </a:r>
            <a:r>
              <a:rPr lang="zh-TW" altLang="zh-TW" sz="2800" dirty="0">
                <a:latin typeface="標楷體" panose="03000509000000000000" pitchFamily="65" charset="-120"/>
                <a:ea typeface="標楷體" panose="03000509000000000000" pitchFamily="65" charset="-120"/>
              </a:rPr>
              <a:t>，</a:t>
            </a:r>
            <a:r>
              <a:rPr lang="zh-TW" altLang="zh-TW" sz="2800" dirty="0">
                <a:solidFill>
                  <a:srgbClr val="FF0000"/>
                </a:solidFill>
                <a:latin typeface="標楷體" panose="03000509000000000000" pitchFamily="65" charset="-120"/>
                <a:ea typeface="標楷體" panose="03000509000000000000" pitchFamily="65" charset="-120"/>
              </a:rPr>
              <a:t>競賽時以隨機排列方式由主持人指定答題者，每位隊員皆須輪流作答。</a:t>
            </a:r>
          </a:p>
          <a:p>
            <a:r>
              <a:rPr lang="zh-TW" altLang="zh-TW" sz="2800" dirty="0" smtClean="0">
                <a:latin typeface="標楷體" panose="03000509000000000000" pitchFamily="65" charset="-120"/>
                <a:ea typeface="標楷體" panose="03000509000000000000" pitchFamily="65" charset="-120"/>
              </a:rPr>
              <a:t>每</a:t>
            </a:r>
            <a:r>
              <a:rPr lang="zh-TW" altLang="zh-TW" sz="2800" dirty="0">
                <a:latin typeface="標楷體" panose="03000509000000000000" pitchFamily="65" charset="-120"/>
                <a:ea typeface="標楷體" panose="03000509000000000000" pitchFamily="65" charset="-120"/>
              </a:rPr>
              <a:t>回合題目數為</a:t>
            </a:r>
            <a:r>
              <a:rPr lang="en-US" altLang="zh-TW" sz="2800" dirty="0">
                <a:latin typeface="標楷體" panose="03000509000000000000" pitchFamily="65" charset="-120"/>
                <a:ea typeface="標楷體" panose="03000509000000000000" pitchFamily="65" charset="-120"/>
              </a:rPr>
              <a:t>20</a:t>
            </a:r>
            <a:r>
              <a:rPr lang="zh-TW" altLang="zh-TW" sz="2800" dirty="0">
                <a:latin typeface="標楷體" panose="03000509000000000000" pitchFamily="65" charset="-120"/>
                <a:ea typeface="標楷體" panose="03000509000000000000" pitchFamily="65" charset="-120"/>
              </a:rPr>
              <a:t>題，題型含是非、選擇及簡答題</a:t>
            </a:r>
            <a:r>
              <a:rPr lang="zh-TW" altLang="zh-TW"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r>
              <a:rPr lang="zh-TW" altLang="zh-TW" sz="2800" dirty="0">
                <a:solidFill>
                  <a:srgbClr val="FF0000"/>
                </a:solidFill>
                <a:latin typeface="標楷體" panose="03000509000000000000" pitchFamily="65" charset="-120"/>
                <a:ea typeface="標楷體" panose="03000509000000000000" pitchFamily="65" charset="-120"/>
              </a:rPr>
              <a:t>是非題及選擇題須以答案牌作答，簡答題則以白板作答</a:t>
            </a:r>
            <a:r>
              <a:rPr lang="zh-TW" altLang="zh-TW" sz="2800" dirty="0" smtClean="0">
                <a:solidFill>
                  <a:srgbClr val="FF0000"/>
                </a:solidFill>
                <a:latin typeface="標楷體" panose="03000509000000000000" pitchFamily="65" charset="-120"/>
                <a:ea typeface="標楷體" panose="03000509000000000000" pitchFamily="65" charset="-120"/>
              </a:rPr>
              <a:t>。</a:t>
            </a:r>
            <a:endParaRPr lang="zh-TW" altLang="zh-TW" sz="2800"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509903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7" name="內容版面配置區 2"/>
          <p:cNvSpPr>
            <a:spLocks noGrp="1"/>
          </p:cNvSpPr>
          <p:nvPr>
            <p:ph idx="1"/>
          </p:nvPr>
        </p:nvSpPr>
        <p:spPr>
          <a:xfrm>
            <a:off x="726510" y="2014194"/>
            <a:ext cx="10784909" cy="4485939"/>
          </a:xfrm>
        </p:spPr>
        <p:txBody>
          <a:bodyPr>
            <a:noAutofit/>
          </a:bodyPr>
          <a:lstStyle/>
          <a:p>
            <a:pPr marL="0" indent="0">
              <a:buNone/>
            </a:pPr>
            <a:r>
              <a:rPr lang="en-US" altLang="zh-TW" sz="3600" dirty="0" smtClean="0">
                <a:latin typeface="標楷體" panose="03000509000000000000" pitchFamily="65" charset="-120"/>
                <a:ea typeface="標楷體" panose="03000509000000000000" pitchFamily="65" charset="-120"/>
              </a:rPr>
              <a:t>15.</a:t>
            </a:r>
            <a:r>
              <a:rPr lang="zh-TW" altLang="en-US" sz="3600" dirty="0">
                <a:latin typeface="標楷體" panose="03000509000000000000" pitchFamily="65" charset="-120"/>
                <a:ea typeface="標楷體" panose="03000509000000000000" pitchFamily="65" charset="-120"/>
              </a:rPr>
              <a:t>運動時保持良好的中心姿勢相當重要，它可以確保我們運動時身體的安全性以及均衡訓練我們身體的各個部位，請問下列哪一項非屬中心姿勢的</a:t>
            </a:r>
            <a:r>
              <a:rPr lang="en-US" altLang="zh-TW" sz="3600" dirty="0">
                <a:latin typeface="標楷體" panose="03000509000000000000" pitchFamily="65" charset="-120"/>
                <a:ea typeface="標楷體" panose="03000509000000000000" pitchFamily="65" charset="-120"/>
              </a:rPr>
              <a:t>7</a:t>
            </a:r>
            <a:r>
              <a:rPr lang="zh-TW" altLang="en-US" sz="3600" dirty="0">
                <a:latin typeface="標楷體" panose="03000509000000000000" pitchFamily="65" charset="-120"/>
                <a:ea typeface="標楷體" panose="03000509000000000000" pitchFamily="65" charset="-120"/>
              </a:rPr>
              <a:t>個要領</a:t>
            </a:r>
            <a:r>
              <a:rPr lang="en-US" altLang="zh-TW" sz="3600" dirty="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a:p>
            <a:pPr marL="0" indent="0">
              <a:buNone/>
            </a:pPr>
            <a:r>
              <a:rPr lang="en-US" altLang="zh-TW" sz="3600" dirty="0" smtClean="0">
                <a:latin typeface="標楷體" panose="03000509000000000000" pitchFamily="65" charset="-120"/>
                <a:ea typeface="標楷體" panose="03000509000000000000" pitchFamily="65" charset="-120"/>
              </a:rPr>
              <a:t>(A)</a:t>
            </a:r>
            <a:r>
              <a:rPr lang="zh-TW" altLang="en-US" sz="3600" dirty="0" smtClean="0">
                <a:latin typeface="標楷體" panose="03000509000000000000" pitchFamily="65" charset="-120"/>
                <a:ea typeface="標楷體" panose="03000509000000000000" pitchFamily="65" charset="-120"/>
              </a:rPr>
              <a:t>肩膀放鬆</a:t>
            </a:r>
            <a:endParaRPr lang="en-US" altLang="zh-TW" sz="3600" dirty="0" smtClean="0">
              <a:latin typeface="標楷體" panose="03000509000000000000" pitchFamily="65" charset="-120"/>
              <a:ea typeface="標楷體" panose="03000509000000000000" pitchFamily="65" charset="-120"/>
            </a:endParaRPr>
          </a:p>
          <a:p>
            <a:pPr marL="0" indent="0">
              <a:buNone/>
            </a:pPr>
            <a:r>
              <a:rPr lang="en-US" altLang="zh-TW" sz="3600" dirty="0" smtClean="0">
                <a:latin typeface="標楷體" panose="03000509000000000000" pitchFamily="65" charset="-120"/>
                <a:ea typeface="標楷體" panose="03000509000000000000" pitchFamily="65" charset="-120"/>
              </a:rPr>
              <a:t>(B)</a:t>
            </a:r>
            <a:r>
              <a:rPr lang="zh-TW" altLang="en-US" sz="3600" dirty="0" smtClean="0">
                <a:latin typeface="標楷體" panose="03000509000000000000" pitchFamily="65" charset="-120"/>
                <a:ea typeface="標楷體" panose="03000509000000000000" pitchFamily="65" charset="-120"/>
              </a:rPr>
              <a:t>雙腳打開與肩同寬</a:t>
            </a:r>
            <a:r>
              <a:rPr lang="en-US" altLang="zh-TW" sz="3600" dirty="0" smtClean="0">
                <a:latin typeface="標楷體" panose="03000509000000000000" pitchFamily="65" charset="-120"/>
                <a:ea typeface="標楷體" panose="03000509000000000000" pitchFamily="65" charset="-120"/>
              </a:rPr>
              <a:t> </a:t>
            </a:r>
          </a:p>
          <a:p>
            <a:pPr marL="0" indent="0">
              <a:buNone/>
            </a:pPr>
            <a:r>
              <a:rPr lang="en-US" altLang="zh-TW" sz="3600" dirty="0" smtClean="0">
                <a:latin typeface="標楷體" panose="03000509000000000000" pitchFamily="65" charset="-120"/>
                <a:ea typeface="標楷體" panose="03000509000000000000" pitchFamily="65" charset="-120"/>
              </a:rPr>
              <a:t>(C)</a:t>
            </a:r>
            <a:r>
              <a:rPr lang="zh-TW" altLang="en-US" sz="3600" dirty="0" smtClean="0">
                <a:latin typeface="標楷體" panose="03000509000000000000" pitchFamily="65" charset="-120"/>
                <a:ea typeface="標楷體" panose="03000509000000000000" pitchFamily="65" charset="-120"/>
              </a:rPr>
              <a:t>膝蓋打直</a:t>
            </a:r>
            <a:r>
              <a:rPr lang="en-US" altLang="zh-TW" sz="3600" dirty="0" smtClean="0">
                <a:latin typeface="標楷體" panose="03000509000000000000" pitchFamily="65" charset="-120"/>
                <a:ea typeface="標楷體" panose="03000509000000000000" pitchFamily="65" charset="-120"/>
              </a:rPr>
              <a:t> </a:t>
            </a:r>
          </a:p>
          <a:p>
            <a:pPr marL="0" indent="0">
              <a:buNone/>
            </a:pPr>
            <a:r>
              <a:rPr lang="en-US" altLang="zh-TW" sz="3600" dirty="0" smtClean="0">
                <a:latin typeface="標楷體" panose="03000509000000000000" pitchFamily="65" charset="-120"/>
                <a:ea typeface="標楷體" panose="03000509000000000000" pitchFamily="65" charset="-120"/>
              </a:rPr>
              <a:t>(D)</a:t>
            </a:r>
            <a:r>
              <a:rPr lang="zh-TW" altLang="en-US" sz="3600" dirty="0" smtClean="0">
                <a:latin typeface="標楷體" panose="03000509000000000000" pitchFamily="65" charset="-120"/>
                <a:ea typeface="標楷體" panose="03000509000000000000" pitchFamily="65" charset="-120"/>
              </a:rPr>
              <a:t>收下巴</a:t>
            </a:r>
            <a:r>
              <a:rPr lang="en-US" altLang="zh-TW" sz="3600" dirty="0" smtClean="0">
                <a:latin typeface="標楷體" panose="03000509000000000000" pitchFamily="65" charset="-120"/>
                <a:ea typeface="標楷體" panose="03000509000000000000" pitchFamily="65" charset="-120"/>
              </a:rPr>
              <a:t> </a:t>
            </a:r>
            <a:endParaRPr lang="en-US" altLang="zh-TW"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907453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4" name="內容版面配置區 2"/>
          <p:cNvSpPr>
            <a:spLocks noGrp="1"/>
          </p:cNvSpPr>
          <p:nvPr>
            <p:ph idx="1"/>
          </p:nvPr>
        </p:nvSpPr>
        <p:spPr>
          <a:xfrm>
            <a:off x="793376" y="2014194"/>
            <a:ext cx="10605247" cy="4405256"/>
          </a:xfrm>
        </p:spPr>
        <p:txBody>
          <a:bodyPr>
            <a:normAutofit fontScale="92500" lnSpcReduction="20000"/>
          </a:bodyPr>
          <a:lstStyle/>
          <a:p>
            <a:pPr marL="0" indent="0">
              <a:buNone/>
            </a:pPr>
            <a:r>
              <a:rPr lang="en-US" altLang="zh-TW" sz="5400" dirty="0" smtClean="0">
                <a:latin typeface="標楷體" panose="03000509000000000000" pitchFamily="65" charset="-120"/>
                <a:ea typeface="標楷體" panose="03000509000000000000" pitchFamily="65" charset="-120"/>
              </a:rPr>
              <a:t>16.</a:t>
            </a:r>
            <a:r>
              <a:rPr lang="zh-TW" altLang="en-US" sz="5400" dirty="0">
                <a:latin typeface="標楷體" panose="03000509000000000000" pitchFamily="65" charset="-120"/>
                <a:ea typeface="標楷體" panose="03000509000000000000" pitchFamily="65" charset="-120"/>
              </a:rPr>
              <a:t>糖尿病患最好有規律性運動，運動時間最好安排在何時</a:t>
            </a:r>
            <a:r>
              <a:rPr lang="en-US" altLang="zh-TW" sz="5400" dirty="0">
                <a:latin typeface="標楷體" panose="03000509000000000000" pitchFamily="65" charset="-120"/>
                <a:ea typeface="標楷體" panose="03000509000000000000" pitchFamily="65" charset="-120"/>
              </a:rPr>
              <a:t>?</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(A)</a:t>
            </a:r>
            <a:r>
              <a:rPr lang="zh-TW" altLang="en-US" sz="5400" dirty="0" smtClean="0">
                <a:latin typeface="標楷體" panose="03000509000000000000" pitchFamily="65" charset="-120"/>
                <a:ea typeface="標楷體" panose="03000509000000000000" pitchFamily="65" charset="-120"/>
              </a:rPr>
              <a:t>任何時間都好</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(B)</a:t>
            </a:r>
            <a:r>
              <a:rPr lang="zh-TW" altLang="en-US" sz="5400" dirty="0" smtClean="0">
                <a:latin typeface="標楷體" panose="03000509000000000000" pitchFamily="65" charset="-120"/>
                <a:ea typeface="標楷體" panose="03000509000000000000" pitchFamily="65" charset="-120"/>
              </a:rPr>
              <a:t>飯前半小時至一小時</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(C)</a:t>
            </a:r>
            <a:r>
              <a:rPr lang="zh-TW" altLang="en-US" sz="5400" dirty="0" smtClean="0">
                <a:latin typeface="標楷體" panose="03000509000000000000" pitchFamily="65" charset="-120"/>
                <a:ea typeface="標楷體" panose="03000509000000000000" pitchFamily="65" charset="-120"/>
              </a:rPr>
              <a:t>飯後半小時至一小時</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(D)</a:t>
            </a:r>
            <a:r>
              <a:rPr lang="zh-TW" altLang="en-US" sz="5400" dirty="0" smtClean="0">
                <a:latin typeface="標楷體" panose="03000509000000000000" pitchFamily="65" charset="-120"/>
                <a:ea typeface="標楷體" panose="03000509000000000000" pitchFamily="65" charset="-120"/>
              </a:rPr>
              <a:t>飯後</a:t>
            </a:r>
            <a:r>
              <a:rPr lang="en-US" altLang="zh-TW" sz="5400" dirty="0" smtClean="0">
                <a:latin typeface="標楷體" panose="03000509000000000000" pitchFamily="65" charset="-120"/>
                <a:ea typeface="標楷體" panose="03000509000000000000" pitchFamily="65" charset="-120"/>
              </a:rPr>
              <a:t>1.5</a:t>
            </a:r>
            <a:r>
              <a:rPr lang="zh-TW" altLang="en-US" sz="5400" dirty="0" smtClean="0">
                <a:latin typeface="標楷體" panose="03000509000000000000" pitchFamily="65" charset="-120"/>
                <a:ea typeface="標楷體" panose="03000509000000000000" pitchFamily="65" charset="-120"/>
              </a:rPr>
              <a:t>小時至二小時</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974175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4" name="內容版面配置區 2"/>
          <p:cNvSpPr>
            <a:spLocks noGrp="1"/>
          </p:cNvSpPr>
          <p:nvPr>
            <p:ph idx="1"/>
          </p:nvPr>
        </p:nvSpPr>
        <p:spPr>
          <a:xfrm>
            <a:off x="878541" y="2014194"/>
            <a:ext cx="10058400" cy="4526280"/>
          </a:xfrm>
        </p:spPr>
        <p:txBody>
          <a:bodyPr>
            <a:normAutofit fontScale="92500" lnSpcReduction="20000"/>
          </a:bodyPr>
          <a:lstStyle/>
          <a:p>
            <a:pPr marL="0" indent="0">
              <a:buNone/>
            </a:pPr>
            <a:r>
              <a:rPr lang="en-US" altLang="zh-TW" sz="5400" dirty="0" smtClean="0">
                <a:latin typeface="標楷體" panose="03000509000000000000" pitchFamily="65" charset="-120"/>
                <a:ea typeface="標楷體" panose="03000509000000000000" pitchFamily="65" charset="-120"/>
              </a:rPr>
              <a:t>17.</a:t>
            </a:r>
            <a:r>
              <a:rPr lang="zh-TW" altLang="en-US" sz="5400" dirty="0">
                <a:latin typeface="標楷體" panose="03000509000000000000" pitchFamily="65" charset="-120"/>
                <a:ea typeface="標楷體" panose="03000509000000000000" pitchFamily="65" charset="-120"/>
              </a:rPr>
              <a:t>下列何項傳染病可透過母子垂直感染</a:t>
            </a:r>
            <a:r>
              <a:rPr lang="en-US" altLang="zh-TW" sz="5400" dirty="0">
                <a:latin typeface="標楷體" panose="03000509000000000000" pitchFamily="65" charset="-120"/>
                <a:ea typeface="標楷體" panose="03000509000000000000" pitchFamily="65" charset="-120"/>
              </a:rPr>
              <a:t>?</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(A)</a:t>
            </a:r>
            <a:r>
              <a:rPr lang="zh-TW" altLang="en-US" sz="5400" dirty="0" smtClean="0">
                <a:latin typeface="標楷體" panose="03000509000000000000" pitchFamily="65" charset="-120"/>
                <a:ea typeface="標楷體" panose="03000509000000000000" pitchFamily="65" charset="-120"/>
              </a:rPr>
              <a:t>流行性感冒 </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(B)</a:t>
            </a:r>
            <a:r>
              <a:rPr lang="zh-TW" altLang="en-US" sz="5400" dirty="0" smtClean="0">
                <a:latin typeface="標楷體" panose="03000509000000000000" pitchFamily="65" charset="-120"/>
                <a:ea typeface="標楷體" panose="03000509000000000000" pitchFamily="65" charset="-120"/>
              </a:rPr>
              <a:t>愛滋病</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(C)</a:t>
            </a:r>
            <a:r>
              <a:rPr lang="zh-TW" altLang="en-US" sz="5400" dirty="0">
                <a:latin typeface="標楷體" panose="03000509000000000000" pitchFamily="65" charset="-120"/>
                <a:ea typeface="標楷體" panose="03000509000000000000" pitchFamily="65" charset="-120"/>
              </a:rPr>
              <a:t>登革熱</a:t>
            </a:r>
            <a:endParaRPr lang="en-US" altLang="zh-TW" sz="5400" dirty="0" smtClean="0">
              <a:latin typeface="標楷體" panose="03000509000000000000" pitchFamily="65" charset="-120"/>
              <a:ea typeface="標楷體" panose="03000509000000000000" pitchFamily="65" charset="-120"/>
            </a:endParaRPr>
          </a:p>
          <a:p>
            <a:pPr marL="0" indent="0">
              <a:buNone/>
            </a:pPr>
            <a:r>
              <a:rPr lang="en-US" altLang="zh-TW" sz="5400" dirty="0" smtClean="0">
                <a:latin typeface="標楷體" panose="03000509000000000000" pitchFamily="65" charset="-120"/>
                <a:ea typeface="標楷體" panose="03000509000000000000" pitchFamily="65" charset="-120"/>
              </a:rPr>
              <a:t>(D)</a:t>
            </a:r>
            <a:r>
              <a:rPr lang="zh-TW" altLang="en-US" sz="5400" dirty="0">
                <a:latin typeface="標楷體" panose="03000509000000000000" pitchFamily="65" charset="-120"/>
                <a:ea typeface="標楷體" panose="03000509000000000000" pitchFamily="65" charset="-120"/>
              </a:rPr>
              <a:t>百日咳</a:t>
            </a:r>
          </a:p>
        </p:txBody>
      </p:sp>
    </p:spTree>
    <p:extLst>
      <p:ext uri="{BB962C8B-B14F-4D97-AF65-F5344CB8AC3E}">
        <p14:creationId xmlns:p14="http://schemas.microsoft.com/office/powerpoint/2010/main" val="36255473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4" name="內容版面配置區 2"/>
          <p:cNvSpPr>
            <a:spLocks noGrp="1"/>
          </p:cNvSpPr>
          <p:nvPr>
            <p:ph idx="1"/>
          </p:nvPr>
        </p:nvSpPr>
        <p:spPr>
          <a:xfrm>
            <a:off x="1066800" y="2103120"/>
            <a:ext cx="10058400" cy="3931920"/>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18.</a:t>
            </a:r>
            <a:r>
              <a:rPr lang="zh-TW" altLang="en-US" sz="5400" dirty="0" smtClean="0">
                <a:latin typeface="標楷體" panose="03000509000000000000" pitchFamily="65" charset="-120"/>
                <a:ea typeface="標楷體" panose="03000509000000000000" pitchFamily="65" charset="-120"/>
              </a:rPr>
              <a:t>所謂救溺五步，就是叫、叫、伸、拋，以及什麼？</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207258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4" name="內容版面配置區 2"/>
          <p:cNvSpPr>
            <a:spLocks noGrp="1"/>
          </p:cNvSpPr>
          <p:nvPr>
            <p:ph idx="1"/>
          </p:nvPr>
        </p:nvSpPr>
        <p:spPr>
          <a:xfrm>
            <a:off x="1066800" y="2103120"/>
            <a:ext cx="10058400" cy="3931920"/>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19.</a:t>
            </a:r>
            <a:r>
              <a:rPr lang="zh-TW" altLang="en-US" sz="5400" dirty="0">
                <a:latin typeface="標楷體" panose="03000509000000000000" pitchFamily="65" charset="-120"/>
                <a:ea typeface="標楷體" panose="03000509000000000000" pitchFamily="65" charset="-120"/>
              </a:rPr>
              <a:t>止血點止血法是將哪種血管壓在骨骼上的止血？</a:t>
            </a:r>
          </a:p>
        </p:txBody>
      </p:sp>
    </p:spTree>
    <p:extLst>
      <p:ext uri="{BB962C8B-B14F-4D97-AF65-F5344CB8AC3E}">
        <p14:creationId xmlns:p14="http://schemas.microsoft.com/office/powerpoint/2010/main" val="3688761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簡答</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12" name="內容版面配置區 2"/>
          <p:cNvSpPr>
            <a:spLocks noGrp="1"/>
          </p:cNvSpPr>
          <p:nvPr>
            <p:ph idx="1"/>
          </p:nvPr>
        </p:nvSpPr>
        <p:spPr>
          <a:xfrm>
            <a:off x="1066800" y="2103120"/>
            <a:ext cx="10058400" cy="3931920"/>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20.</a:t>
            </a:r>
            <a:r>
              <a:rPr lang="zh-TW" altLang="en-US" sz="5400" dirty="0">
                <a:latin typeface="標楷體" panose="03000509000000000000" pitchFamily="65" charset="-120"/>
                <a:ea typeface="標楷體" panose="03000509000000000000" pitchFamily="65" charset="-120"/>
              </a:rPr>
              <a:t>性侵害加害人一旦出獄後須至各地方政府接受何項</a:t>
            </a:r>
            <a:r>
              <a:rPr lang="zh-TW" altLang="en-US" sz="5400" dirty="0" smtClean="0">
                <a:latin typeface="標楷體" panose="03000509000000000000" pitchFamily="65" charset="-120"/>
                <a:ea typeface="標楷體" panose="03000509000000000000" pitchFamily="65" charset="-120"/>
              </a:rPr>
              <a:t>安排？</a:t>
            </a:r>
            <a:endParaRPr lang="zh-TW" altLang="en-US" sz="5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8216225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31661"/>
            <a:ext cx="3232599" cy="2252926"/>
          </a:xfrm>
        </p:spPr>
        <p:txBody>
          <a:bodyPr>
            <a:normAutofit/>
          </a:bodyPr>
          <a:lstStyle/>
          <a:p>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積分題</a:t>
            </a: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  </a:t>
            </a:r>
            <a:r>
              <a:rPr lang="en-US" altLang="zh-TW" b="1" dirty="0" smtClean="0">
                <a:latin typeface="標楷體" panose="03000509000000000000" pitchFamily="65" charset="-120"/>
                <a:ea typeface="標楷體" panose="03000509000000000000" pitchFamily="65" charset="-120"/>
              </a:rPr>
              <a:t/>
            </a:r>
            <a:br>
              <a:rPr lang="en-US" altLang="zh-TW" b="1" dirty="0" smtClean="0">
                <a:latin typeface="標楷體" panose="03000509000000000000" pitchFamily="65" charset="-120"/>
                <a:ea typeface="標楷體" panose="03000509000000000000" pitchFamily="65" charset="-120"/>
              </a:rPr>
            </a:br>
            <a:r>
              <a:rPr lang="zh-TW" altLang="en-US" b="1" dirty="0">
                <a:latin typeface="標楷體" panose="03000509000000000000" pitchFamily="65" charset="-120"/>
                <a:ea typeface="標楷體" panose="03000509000000000000" pitchFamily="65" charset="-120"/>
              </a:rPr>
              <a:t> </a:t>
            </a:r>
            <a:r>
              <a:rPr lang="zh-TW" altLang="en-US" b="1" dirty="0" smtClean="0">
                <a:latin typeface="標楷體" panose="03000509000000000000" pitchFamily="65" charset="-120"/>
                <a:ea typeface="標楷體" panose="03000509000000000000" pitchFamily="65" charset="-120"/>
              </a:rPr>
              <a:t> 解答篇</a:t>
            </a:r>
            <a:r>
              <a:rPr lang="en-US" altLang="zh-TW" b="1" dirty="0" smtClean="0">
                <a:latin typeface="標楷體" panose="03000509000000000000" pitchFamily="65" charset="-120"/>
                <a:ea typeface="標楷體" panose="03000509000000000000" pitchFamily="65" charset="-120"/>
              </a:rPr>
              <a:t>】</a:t>
            </a:r>
            <a:endParaRPr lang="zh-TW" altLang="en-US" b="1" dirty="0">
              <a:latin typeface="標楷體" panose="03000509000000000000" pitchFamily="65" charset="-120"/>
              <a:ea typeface="標楷體" panose="03000509000000000000" pitchFamily="65" charset="-120"/>
            </a:endParaRPr>
          </a:p>
        </p:txBody>
      </p:sp>
      <p:graphicFrame>
        <p:nvGraphicFramePr>
          <p:cNvPr id="4" name="內容版面配置區 9"/>
          <p:cNvGraphicFramePr>
            <a:graphicFrameLocks noGrp="1"/>
          </p:cNvGraphicFramePr>
          <p:nvPr>
            <p:ph idx="1"/>
            <p:extLst>
              <p:ext uri="{D42A27DB-BD31-4B8C-83A1-F6EECF244321}">
                <p14:modId xmlns:p14="http://schemas.microsoft.com/office/powerpoint/2010/main" val="2028652969"/>
              </p:ext>
            </p:extLst>
          </p:nvPr>
        </p:nvGraphicFramePr>
        <p:xfrm>
          <a:off x="3232599" y="383905"/>
          <a:ext cx="8303904" cy="3718560"/>
        </p:xfrm>
        <a:graphic>
          <a:graphicData uri="http://schemas.openxmlformats.org/drawingml/2006/table">
            <a:tbl>
              <a:tblPr firstRow="1" bandRow="1">
                <a:tableStyleId>{3B4B98B0-60AC-42C2-AFA5-B58CD77FA1E5}</a:tableStyleId>
              </a:tblPr>
              <a:tblGrid>
                <a:gridCol w="1359079">
                  <a:extLst>
                    <a:ext uri="{9D8B030D-6E8A-4147-A177-3AD203B41FA5}">
                      <a16:colId xmlns:a16="http://schemas.microsoft.com/office/drawing/2014/main" val="20000"/>
                    </a:ext>
                  </a:extLst>
                </a:gridCol>
                <a:gridCol w="1359079">
                  <a:extLst>
                    <a:ext uri="{9D8B030D-6E8A-4147-A177-3AD203B41FA5}">
                      <a16:colId xmlns:a16="http://schemas.microsoft.com/office/drawing/2014/main" val="20001"/>
                    </a:ext>
                  </a:extLst>
                </a:gridCol>
                <a:gridCol w="1359079">
                  <a:extLst>
                    <a:ext uri="{9D8B030D-6E8A-4147-A177-3AD203B41FA5}">
                      <a16:colId xmlns:a16="http://schemas.microsoft.com/office/drawing/2014/main" val="20002"/>
                    </a:ext>
                  </a:extLst>
                </a:gridCol>
                <a:gridCol w="1359079">
                  <a:extLst>
                    <a:ext uri="{9D8B030D-6E8A-4147-A177-3AD203B41FA5}">
                      <a16:colId xmlns:a16="http://schemas.microsoft.com/office/drawing/2014/main" val="20003"/>
                    </a:ext>
                  </a:extLst>
                </a:gridCol>
                <a:gridCol w="1522883">
                  <a:extLst>
                    <a:ext uri="{9D8B030D-6E8A-4147-A177-3AD203B41FA5}">
                      <a16:colId xmlns:a16="http://schemas.microsoft.com/office/drawing/2014/main" val="20004"/>
                    </a:ext>
                  </a:extLst>
                </a:gridCol>
                <a:gridCol w="1344705">
                  <a:extLst>
                    <a:ext uri="{9D8B030D-6E8A-4147-A177-3AD203B41FA5}">
                      <a16:colId xmlns:a16="http://schemas.microsoft.com/office/drawing/2014/main" val="20005"/>
                    </a:ext>
                  </a:extLst>
                </a:gridCol>
              </a:tblGrid>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2.</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3.</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4.</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5.</a:t>
                      </a:r>
                      <a:endParaRPr lang="zh-TW" altLang="en-US" sz="3200" b="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0"/>
                  </a:ext>
                </a:extLst>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X</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X</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O</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O</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C</a:t>
                      </a:r>
                      <a:endParaRPr lang="zh-TW" altLang="en-US" sz="3200" b="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1"/>
                  </a:ext>
                </a:extLst>
              </a:tr>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6.</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7.</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8.</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9.</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endParaRPr lang="zh-TW" altLang="en-US" sz="3200" b="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2"/>
                  </a:ext>
                </a:extLst>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A</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B</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D</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C</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endParaRPr lang="en-US" altLang="zh-TW" sz="3200" b="0" dirty="0" smtClean="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3"/>
                  </a:ext>
                </a:extLst>
              </a:tr>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10.</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11.</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12.</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13.</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14.</a:t>
                      </a:r>
                      <a:endParaRPr lang="zh-TW" altLang="en-US" sz="3200" b="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4"/>
                  </a:ext>
                </a:extLst>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zh-TW" altLang="en-US" sz="2800" b="0" dirty="0" smtClean="0">
                          <a:latin typeface="標楷體" panose="03000509000000000000" pitchFamily="65" charset="-120"/>
                          <a:ea typeface="標楷體" panose="03000509000000000000" pitchFamily="65" charset="-120"/>
                        </a:rPr>
                        <a:t>白血球</a:t>
                      </a:r>
                      <a:endParaRPr lang="en-US" altLang="zh-TW" sz="2800" b="0" dirty="0" smtClean="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FAST</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zh-TW" altLang="en-US" sz="2400" b="0" dirty="0" smtClean="0">
                          <a:latin typeface="標楷體" panose="03000509000000000000" pitchFamily="65" charset="-120"/>
                          <a:ea typeface="標楷體" panose="03000509000000000000" pitchFamily="65" charset="-120"/>
                        </a:rPr>
                        <a:t>停看聽選用</a:t>
                      </a:r>
                      <a:endParaRPr lang="zh-TW" altLang="en-US" sz="2400" b="0" dirty="0">
                        <a:latin typeface="標楷體" panose="03000509000000000000" pitchFamily="65" charset="-120"/>
                        <a:ea typeface="標楷體" panose="03000509000000000000" pitchFamily="65" charset="-120"/>
                      </a:endParaRPr>
                    </a:p>
                  </a:txBody>
                  <a:tcPr/>
                </a:tc>
                <a:tc>
                  <a:txBody>
                    <a:bodyPr/>
                    <a:lstStyle/>
                    <a:p>
                      <a:pPr algn="ctr"/>
                      <a:r>
                        <a:rPr lang="zh-TW" altLang="en-US" sz="2400" b="0" dirty="0" smtClean="0">
                          <a:latin typeface="標楷體" panose="03000509000000000000" pitchFamily="65" charset="-120"/>
                          <a:ea typeface="標楷體" panose="03000509000000000000" pitchFamily="65" charset="-120"/>
                        </a:rPr>
                        <a:t>外勞諮詢中心</a:t>
                      </a:r>
                      <a:endParaRPr lang="zh-TW" altLang="en-US" sz="2400" b="0" dirty="0">
                        <a:latin typeface="標楷體" panose="03000509000000000000" pitchFamily="65" charset="-120"/>
                        <a:ea typeface="標楷體" panose="03000509000000000000" pitchFamily="65" charset="-120"/>
                      </a:endParaRPr>
                    </a:p>
                  </a:txBody>
                  <a:tcPr/>
                </a:tc>
                <a:tc>
                  <a:txBody>
                    <a:bodyPr/>
                    <a:lstStyle/>
                    <a:p>
                      <a:pPr algn="ctr"/>
                      <a:r>
                        <a:rPr lang="zh-TW" altLang="en-US" sz="2400" b="0" dirty="0" smtClean="0">
                          <a:latin typeface="標楷體" panose="03000509000000000000" pitchFamily="65" charset="-120"/>
                          <a:ea typeface="標楷體" panose="03000509000000000000" pitchFamily="65" charset="-120"/>
                        </a:rPr>
                        <a:t>部分</a:t>
                      </a:r>
                      <a:endParaRPr lang="en-US" altLang="zh-TW" sz="2400" b="0" dirty="0" smtClean="0">
                        <a:latin typeface="標楷體" panose="03000509000000000000" pitchFamily="65" charset="-120"/>
                        <a:ea typeface="標楷體" panose="03000509000000000000" pitchFamily="65" charset="-120"/>
                      </a:endParaRPr>
                    </a:p>
                    <a:p>
                      <a:pPr algn="ctr"/>
                      <a:r>
                        <a:rPr lang="zh-TW" altLang="en-US" sz="2400" b="0" dirty="0" smtClean="0">
                          <a:latin typeface="標楷體" panose="03000509000000000000" pitchFamily="65" charset="-120"/>
                          <a:ea typeface="標楷體" panose="03000509000000000000" pitchFamily="65" charset="-120"/>
                        </a:rPr>
                        <a:t>負擔</a:t>
                      </a:r>
                      <a:endParaRPr lang="en-US" altLang="zh-TW" sz="2400" b="0" dirty="0" smtClean="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5"/>
                  </a:ext>
                </a:extLst>
              </a:tr>
            </a:tbl>
          </a:graphicData>
        </a:graphic>
      </p:graphicFrame>
      <p:sp>
        <p:nvSpPr>
          <p:cNvPr id="7" name="標題 1"/>
          <p:cNvSpPr txBox="1">
            <a:spLocks/>
          </p:cNvSpPr>
          <p:nvPr/>
        </p:nvSpPr>
        <p:spPr>
          <a:xfrm>
            <a:off x="0" y="3541585"/>
            <a:ext cx="3232599" cy="22529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搶</a:t>
            </a:r>
            <a:r>
              <a:rPr lang="zh-TW" altLang="en-US" b="1" dirty="0">
                <a:latin typeface="標楷體" panose="03000509000000000000" pitchFamily="65" charset="-120"/>
                <a:ea typeface="標楷體" panose="03000509000000000000" pitchFamily="65" charset="-120"/>
              </a:rPr>
              <a:t>答</a:t>
            </a:r>
            <a:r>
              <a:rPr lang="zh-TW" altLang="en-US" b="1" dirty="0" smtClean="0">
                <a:latin typeface="標楷體" panose="03000509000000000000" pitchFamily="65" charset="-120"/>
                <a:ea typeface="標楷體" panose="03000509000000000000" pitchFamily="65" charset="-120"/>
              </a:rPr>
              <a:t>題</a:t>
            </a: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  </a:t>
            </a:r>
            <a:br>
              <a:rPr lang="zh-TW" altLang="en-US" b="1" dirty="0" smtClean="0">
                <a:latin typeface="標楷體" panose="03000509000000000000" pitchFamily="65" charset="-120"/>
                <a:ea typeface="標楷體" panose="03000509000000000000" pitchFamily="65" charset="-120"/>
              </a:rPr>
            </a:br>
            <a:r>
              <a:rPr lang="zh-TW" altLang="en-US" b="1" dirty="0" smtClean="0">
                <a:latin typeface="標楷體" panose="03000509000000000000" pitchFamily="65" charset="-120"/>
                <a:ea typeface="標楷體" panose="03000509000000000000" pitchFamily="65" charset="-120"/>
              </a:rPr>
              <a:t>  解答篇</a:t>
            </a:r>
            <a:r>
              <a:rPr lang="en-US" altLang="zh-TW" b="1" dirty="0" smtClean="0">
                <a:latin typeface="標楷體" panose="03000509000000000000" pitchFamily="65" charset="-120"/>
                <a:ea typeface="標楷體" panose="03000509000000000000" pitchFamily="65" charset="-120"/>
              </a:rPr>
              <a:t>】</a:t>
            </a:r>
            <a:endParaRPr lang="zh-TW" altLang="en-US" b="1" dirty="0">
              <a:latin typeface="標楷體" panose="03000509000000000000" pitchFamily="65" charset="-120"/>
              <a:ea typeface="標楷體" panose="03000509000000000000" pitchFamily="65" charset="-120"/>
            </a:endParaRPr>
          </a:p>
        </p:txBody>
      </p:sp>
      <p:graphicFrame>
        <p:nvGraphicFramePr>
          <p:cNvPr id="8" name="內容版面配置區 9"/>
          <p:cNvGraphicFramePr>
            <a:graphicFrameLocks/>
          </p:cNvGraphicFramePr>
          <p:nvPr>
            <p:extLst>
              <p:ext uri="{D42A27DB-BD31-4B8C-83A1-F6EECF244321}">
                <p14:modId xmlns:p14="http://schemas.microsoft.com/office/powerpoint/2010/main" val="3480516641"/>
              </p:ext>
            </p:extLst>
          </p:nvPr>
        </p:nvGraphicFramePr>
        <p:xfrm>
          <a:off x="3232599" y="4117216"/>
          <a:ext cx="5333176" cy="2438400"/>
        </p:xfrm>
        <a:graphic>
          <a:graphicData uri="http://schemas.openxmlformats.org/drawingml/2006/table">
            <a:tbl>
              <a:tblPr firstRow="1" bandRow="1">
                <a:tableStyleId>{3B4B98B0-60AC-42C2-AFA5-B58CD77FA1E5}</a:tableStyleId>
              </a:tblPr>
              <a:tblGrid>
                <a:gridCol w="1218377">
                  <a:extLst>
                    <a:ext uri="{9D8B030D-6E8A-4147-A177-3AD203B41FA5}">
                      <a16:colId xmlns:a16="http://schemas.microsoft.com/office/drawing/2014/main" val="20000"/>
                    </a:ext>
                  </a:extLst>
                </a:gridCol>
                <a:gridCol w="1331259">
                  <a:extLst>
                    <a:ext uri="{9D8B030D-6E8A-4147-A177-3AD203B41FA5}">
                      <a16:colId xmlns:a16="http://schemas.microsoft.com/office/drawing/2014/main" val="20001"/>
                    </a:ext>
                  </a:extLst>
                </a:gridCol>
                <a:gridCol w="1304365">
                  <a:extLst>
                    <a:ext uri="{9D8B030D-6E8A-4147-A177-3AD203B41FA5}">
                      <a16:colId xmlns:a16="http://schemas.microsoft.com/office/drawing/2014/main" val="20002"/>
                    </a:ext>
                  </a:extLst>
                </a:gridCol>
                <a:gridCol w="1479175">
                  <a:extLst>
                    <a:ext uri="{9D8B030D-6E8A-4147-A177-3AD203B41FA5}">
                      <a16:colId xmlns:a16="http://schemas.microsoft.com/office/drawing/2014/main" val="20003"/>
                    </a:ext>
                  </a:extLst>
                </a:gridCol>
              </a:tblGrid>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15.</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16.</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17.</a:t>
                      </a:r>
                      <a:endParaRPr lang="zh-TW" altLang="en-US" sz="3200" b="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0"/>
                  </a:ext>
                </a:extLst>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C</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C</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B</a:t>
                      </a:r>
                      <a:endParaRPr lang="zh-TW" altLang="en-US" sz="3200" b="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1"/>
                  </a:ext>
                </a:extLst>
              </a:tr>
              <a:tr h="370840">
                <a:tc>
                  <a:txBody>
                    <a:bodyPr/>
                    <a:lstStyle/>
                    <a:p>
                      <a:pPr algn="ctr"/>
                      <a:r>
                        <a:rPr lang="zh-TW" altLang="en-US" sz="3200" b="1" dirty="0" smtClean="0">
                          <a:latin typeface="標楷體" panose="03000509000000000000" pitchFamily="65" charset="-120"/>
                          <a:ea typeface="標楷體" panose="03000509000000000000" pitchFamily="65" charset="-120"/>
                        </a:rPr>
                        <a:t>題號</a:t>
                      </a:r>
                      <a:endParaRPr lang="zh-TW" altLang="en-US" sz="3200" b="1" dirty="0">
                        <a:latin typeface="標楷體" panose="03000509000000000000" pitchFamily="65" charset="-120"/>
                        <a:ea typeface="標楷體" panose="03000509000000000000" pitchFamily="65" charset="-12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3200" b="0" dirty="0" smtClean="0">
                          <a:latin typeface="標楷體" panose="03000509000000000000" pitchFamily="65" charset="-120"/>
                          <a:ea typeface="標楷體" panose="03000509000000000000" pitchFamily="65" charset="-120"/>
                        </a:rPr>
                        <a:t>18.</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19.</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en-US" altLang="zh-TW" sz="3200" b="0" dirty="0" smtClean="0">
                          <a:latin typeface="標楷體" panose="03000509000000000000" pitchFamily="65" charset="-120"/>
                          <a:ea typeface="標楷體" panose="03000509000000000000" pitchFamily="65" charset="-120"/>
                        </a:rPr>
                        <a:t>20.</a:t>
                      </a:r>
                      <a:endParaRPr lang="zh-TW" altLang="en-US" sz="3200" b="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2"/>
                  </a:ext>
                </a:extLst>
              </a:tr>
              <a:tr h="370840">
                <a:tc>
                  <a:txBody>
                    <a:bodyPr/>
                    <a:lstStyle/>
                    <a:p>
                      <a:pPr algn="ctr"/>
                      <a:r>
                        <a:rPr lang="zh-TW" altLang="en-US" sz="3200" b="1" dirty="0" smtClean="0">
                          <a:latin typeface="標楷體" panose="03000509000000000000" pitchFamily="65" charset="-120"/>
                          <a:ea typeface="標楷體" panose="03000509000000000000" pitchFamily="65" charset="-120"/>
                        </a:rPr>
                        <a:t>答案</a:t>
                      </a:r>
                      <a:endParaRPr lang="zh-TW" altLang="en-US" sz="3200" b="1" dirty="0">
                        <a:latin typeface="標楷體" panose="03000509000000000000" pitchFamily="65" charset="-120"/>
                        <a:ea typeface="標楷體" panose="03000509000000000000" pitchFamily="65" charset="-120"/>
                      </a:endParaRPr>
                    </a:p>
                  </a:txBody>
                  <a:tcPr/>
                </a:tc>
                <a:tc>
                  <a:txBody>
                    <a:bodyPr/>
                    <a:lstStyle/>
                    <a:p>
                      <a:pPr algn="ctr"/>
                      <a:r>
                        <a:rPr lang="zh-TW" altLang="en-US" sz="3200" b="0" dirty="0" smtClean="0">
                          <a:latin typeface="標楷體" panose="03000509000000000000" pitchFamily="65" charset="-120"/>
                          <a:ea typeface="標楷體" panose="03000509000000000000" pitchFamily="65" charset="-120"/>
                        </a:rPr>
                        <a:t>划</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zh-TW" altLang="en-US" sz="3200" b="0" dirty="0" smtClean="0">
                          <a:latin typeface="標楷體" panose="03000509000000000000" pitchFamily="65" charset="-120"/>
                          <a:ea typeface="標楷體" panose="03000509000000000000" pitchFamily="65" charset="-120"/>
                        </a:rPr>
                        <a:t>動脈</a:t>
                      </a:r>
                      <a:endParaRPr lang="zh-TW" altLang="en-US" sz="3200" b="0" dirty="0">
                        <a:latin typeface="標楷體" panose="03000509000000000000" pitchFamily="65" charset="-120"/>
                        <a:ea typeface="標楷體" panose="03000509000000000000" pitchFamily="65" charset="-120"/>
                      </a:endParaRPr>
                    </a:p>
                  </a:txBody>
                  <a:tcPr/>
                </a:tc>
                <a:tc>
                  <a:txBody>
                    <a:bodyPr/>
                    <a:lstStyle/>
                    <a:p>
                      <a:pPr algn="ctr"/>
                      <a:r>
                        <a:rPr lang="zh-TW" altLang="en-US" sz="2000" b="0" dirty="0" smtClean="0">
                          <a:latin typeface="標楷體" panose="03000509000000000000" pitchFamily="65" charset="-120"/>
                          <a:ea typeface="標楷體" panose="03000509000000000000" pitchFamily="65" charset="-120"/>
                        </a:rPr>
                        <a:t>身心治療及輔導教育</a:t>
                      </a:r>
                      <a:endParaRPr lang="zh-TW" altLang="en-US" sz="2000" b="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3"/>
                  </a:ext>
                </a:extLst>
              </a:tr>
            </a:tbl>
          </a:graphicData>
        </a:graphic>
      </p:graphicFrame>
      <p:sp>
        <p:nvSpPr>
          <p:cNvPr id="3" name="圓角矩形 2"/>
          <p:cNvSpPr/>
          <p:nvPr/>
        </p:nvSpPr>
        <p:spPr>
          <a:xfrm>
            <a:off x="8668011" y="4158641"/>
            <a:ext cx="2893512" cy="2292263"/>
          </a:xfrm>
          <a:prstGeom prst="roundRect">
            <a:avLst/>
          </a:prstGeom>
          <a:ln w="57150"/>
        </p:spPr>
        <p:style>
          <a:lnRef idx="2">
            <a:schemeClr val="accent2"/>
          </a:lnRef>
          <a:fillRef idx="1">
            <a:schemeClr val="lt1"/>
          </a:fillRef>
          <a:effectRef idx="0">
            <a:schemeClr val="accent2"/>
          </a:effectRef>
          <a:fontRef idx="minor">
            <a:schemeClr val="dk1"/>
          </a:fontRef>
        </p:style>
        <p:txBody>
          <a:bodyPr rtlCol="0" anchor="ctr"/>
          <a:lstStyle/>
          <a:p>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雙腳打開與肩同寬腳尖朝前</a:t>
            </a:r>
          </a:p>
          <a:p>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膝蓋有彈性</a:t>
            </a:r>
          </a:p>
          <a:p>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骨盆保持中心位置</a:t>
            </a:r>
          </a:p>
          <a:p>
            <a:r>
              <a:rPr lang="en-US" altLang="zh-TW" dirty="0">
                <a:latin typeface="標楷體" panose="03000509000000000000" pitchFamily="65" charset="-120"/>
                <a:ea typeface="標楷體" panose="03000509000000000000" pitchFamily="65" charset="-120"/>
              </a:rPr>
              <a:t>4.</a:t>
            </a:r>
            <a:r>
              <a:rPr lang="zh-TW" altLang="en-US" dirty="0">
                <a:latin typeface="標楷體" panose="03000509000000000000" pitchFamily="65" charset="-120"/>
                <a:ea typeface="標楷體" panose="03000509000000000000" pitchFamily="65" charset="-120"/>
              </a:rPr>
              <a:t>保持身體中心線</a:t>
            </a:r>
          </a:p>
          <a:p>
            <a:r>
              <a:rPr lang="en-US" altLang="zh-TW" dirty="0">
                <a:latin typeface="標楷體" panose="03000509000000000000" pitchFamily="65" charset="-120"/>
                <a:ea typeface="標楷體" panose="03000509000000000000" pitchFamily="65" charset="-120"/>
              </a:rPr>
              <a:t>5.</a:t>
            </a:r>
            <a:r>
              <a:rPr lang="zh-TW" altLang="en-US" dirty="0">
                <a:latin typeface="標楷體" panose="03000509000000000000" pitchFamily="65" charset="-120"/>
                <a:ea typeface="標楷體" panose="03000509000000000000" pitchFamily="65" charset="-120"/>
              </a:rPr>
              <a:t>肩膀放鬆</a:t>
            </a:r>
          </a:p>
          <a:p>
            <a:r>
              <a:rPr lang="en-US" altLang="zh-TW" dirty="0">
                <a:latin typeface="標楷體" panose="03000509000000000000" pitchFamily="65" charset="-120"/>
                <a:ea typeface="標楷體" panose="03000509000000000000" pitchFamily="65" charset="-120"/>
              </a:rPr>
              <a:t>6.</a:t>
            </a:r>
            <a:r>
              <a:rPr lang="zh-TW" altLang="en-US" dirty="0">
                <a:latin typeface="標楷體" panose="03000509000000000000" pitchFamily="65" charset="-120"/>
                <a:ea typeface="標楷體" panose="03000509000000000000" pitchFamily="65" charset="-120"/>
              </a:rPr>
              <a:t>收下巴</a:t>
            </a:r>
          </a:p>
          <a:p>
            <a:r>
              <a:rPr lang="en-US" altLang="zh-TW" dirty="0">
                <a:latin typeface="標楷體" panose="03000509000000000000" pitchFamily="65" charset="-120"/>
                <a:ea typeface="標楷體" panose="03000509000000000000" pitchFamily="65" charset="-120"/>
              </a:rPr>
              <a:t>7.</a:t>
            </a:r>
            <a:r>
              <a:rPr lang="zh-TW" altLang="en-US" dirty="0">
                <a:latin typeface="標楷體" panose="03000509000000000000" pitchFamily="65" charset="-120"/>
                <a:ea typeface="標楷體" panose="03000509000000000000" pitchFamily="65" charset="-120"/>
              </a:rPr>
              <a:t>眼睛朝前看</a:t>
            </a:r>
          </a:p>
        </p:txBody>
      </p:sp>
    </p:spTree>
    <p:extLst>
      <p:ext uri="{BB962C8B-B14F-4D97-AF65-F5344CB8AC3E}">
        <p14:creationId xmlns:p14="http://schemas.microsoft.com/office/powerpoint/2010/main" val="3732137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5400" b="1" dirty="0" smtClean="0">
                <a:latin typeface="標楷體" panose="03000509000000000000" pitchFamily="65" charset="-120"/>
                <a:ea typeface="標楷體" panose="03000509000000000000" pitchFamily="65" charset="-120"/>
              </a:rPr>
              <a:t>積分題</a:t>
            </a:r>
            <a:endParaRPr lang="zh-TW" altLang="en-US" sz="54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77204" y="2014194"/>
            <a:ext cx="11237592" cy="4322211"/>
          </a:xfrm>
        </p:spPr>
        <p:txBody>
          <a:bodyPr>
            <a:noAutofit/>
          </a:bodyPr>
          <a:lstStyle/>
          <a:p>
            <a:pPr lvl="0" algn="just"/>
            <a:r>
              <a:rPr lang="zh-TW" altLang="zh-TW" sz="2800" dirty="0">
                <a:solidFill>
                  <a:srgbClr val="FF0000"/>
                </a:solidFill>
                <a:latin typeface="標楷體" panose="03000509000000000000" pitchFamily="65" charset="-120"/>
                <a:ea typeface="標楷體" panose="03000509000000000000" pitchFamily="65" charset="-120"/>
              </a:rPr>
              <a:t>積分題共</a:t>
            </a:r>
            <a:r>
              <a:rPr lang="en-US" altLang="zh-TW" sz="2800" dirty="0">
                <a:solidFill>
                  <a:srgbClr val="FF0000"/>
                </a:solidFill>
                <a:latin typeface="標楷體" panose="03000509000000000000" pitchFamily="65" charset="-120"/>
                <a:ea typeface="標楷體" panose="03000509000000000000" pitchFamily="65" charset="-120"/>
              </a:rPr>
              <a:t>14</a:t>
            </a:r>
            <a:r>
              <a:rPr lang="zh-TW" altLang="zh-TW" sz="2800" dirty="0">
                <a:solidFill>
                  <a:srgbClr val="FF0000"/>
                </a:solidFill>
                <a:latin typeface="標楷體" panose="03000509000000000000" pitchFamily="65" charset="-120"/>
                <a:ea typeface="標楷體" panose="03000509000000000000" pitchFamily="65" charset="-120"/>
              </a:rPr>
              <a:t>題（是非</a:t>
            </a:r>
            <a:r>
              <a:rPr lang="en-US" altLang="zh-TW" sz="2800" dirty="0">
                <a:solidFill>
                  <a:srgbClr val="FF0000"/>
                </a:solidFill>
                <a:latin typeface="標楷體" panose="03000509000000000000" pitchFamily="65" charset="-120"/>
                <a:ea typeface="標楷體" panose="03000509000000000000" pitchFamily="65" charset="-120"/>
              </a:rPr>
              <a:t>4</a:t>
            </a:r>
            <a:r>
              <a:rPr lang="zh-TW" altLang="zh-TW" sz="2800" dirty="0">
                <a:solidFill>
                  <a:srgbClr val="FF0000"/>
                </a:solidFill>
                <a:latin typeface="標楷體" panose="03000509000000000000" pitchFamily="65" charset="-120"/>
                <a:ea typeface="標楷體" panose="03000509000000000000" pitchFamily="65" charset="-120"/>
              </a:rPr>
              <a:t>題，選擇</a:t>
            </a:r>
            <a:r>
              <a:rPr lang="en-US" altLang="zh-TW" sz="2800" dirty="0">
                <a:solidFill>
                  <a:srgbClr val="FF0000"/>
                </a:solidFill>
                <a:latin typeface="標楷體" panose="03000509000000000000" pitchFamily="65" charset="-120"/>
                <a:ea typeface="標楷體" panose="03000509000000000000" pitchFamily="65" charset="-120"/>
              </a:rPr>
              <a:t>5</a:t>
            </a:r>
            <a:r>
              <a:rPr lang="zh-TW" altLang="zh-TW" sz="2800" dirty="0">
                <a:solidFill>
                  <a:srgbClr val="FF0000"/>
                </a:solidFill>
                <a:latin typeface="標楷體" panose="03000509000000000000" pitchFamily="65" charset="-120"/>
                <a:ea typeface="標楷體" panose="03000509000000000000" pitchFamily="65" charset="-120"/>
              </a:rPr>
              <a:t>題，簡答</a:t>
            </a:r>
            <a:r>
              <a:rPr lang="en-US" altLang="zh-TW" sz="2800" dirty="0">
                <a:solidFill>
                  <a:srgbClr val="FF0000"/>
                </a:solidFill>
                <a:latin typeface="標楷體" panose="03000509000000000000" pitchFamily="65" charset="-120"/>
                <a:ea typeface="標楷體" panose="03000509000000000000" pitchFamily="65" charset="-120"/>
              </a:rPr>
              <a:t>5</a:t>
            </a:r>
            <a:r>
              <a:rPr lang="zh-TW" altLang="zh-TW" sz="2800" dirty="0">
                <a:solidFill>
                  <a:srgbClr val="FF0000"/>
                </a:solidFill>
                <a:latin typeface="標楷體" panose="03000509000000000000" pitchFamily="65" charset="-120"/>
                <a:ea typeface="標楷體" panose="03000509000000000000" pitchFamily="65" charset="-120"/>
              </a:rPr>
              <a:t>題）</a:t>
            </a:r>
          </a:p>
          <a:p>
            <a:pPr algn="just"/>
            <a:r>
              <a:rPr lang="zh-TW" altLang="zh-TW" sz="2800" dirty="0">
                <a:latin typeface="標楷體" panose="03000509000000000000" pitchFamily="65" charset="-120"/>
                <a:ea typeface="標楷體" panose="03000509000000000000" pitchFamily="65" charset="-120"/>
              </a:rPr>
              <a:t>題目秀在螢幕上，並由主持人說明之，是非題及選擇題參賽隊伍</a:t>
            </a:r>
            <a:r>
              <a:rPr lang="zh-TW" altLang="zh-TW" sz="2800" dirty="0">
                <a:solidFill>
                  <a:srgbClr val="FF0000"/>
                </a:solidFill>
                <a:latin typeface="標楷體" panose="03000509000000000000" pitchFamily="65" charset="-120"/>
                <a:ea typeface="標楷體" panose="03000509000000000000" pitchFamily="65" charset="-120"/>
              </a:rPr>
              <a:t>可一邊討論一邊將答案牌立於桌上</a:t>
            </a:r>
            <a:r>
              <a:rPr lang="zh-TW" altLang="zh-TW" sz="2800" dirty="0">
                <a:latin typeface="標楷體" panose="03000509000000000000" pitchFamily="65" charset="-120"/>
                <a:ea typeface="標楷體" panose="03000509000000000000" pitchFamily="65" charset="-120"/>
              </a:rPr>
              <a:t>，</a:t>
            </a:r>
            <a:r>
              <a:rPr lang="zh-TW" altLang="zh-TW" sz="2800" dirty="0">
                <a:solidFill>
                  <a:srgbClr val="FF0000"/>
                </a:solidFill>
                <a:latin typeface="標楷體" panose="03000509000000000000" pitchFamily="65" charset="-120"/>
                <a:ea typeface="標楷體" panose="03000509000000000000" pitchFamily="65" charset="-120"/>
              </a:rPr>
              <a:t>簡答題則須以白板筆將答案（正楷且工整）書寫在白板上</a:t>
            </a:r>
            <a:r>
              <a:rPr lang="zh-TW" altLang="zh-TW" sz="2800" dirty="0">
                <a:latin typeface="標楷體" panose="03000509000000000000" pitchFamily="65" charset="-120"/>
                <a:ea typeface="標楷體" panose="03000509000000000000" pitchFamily="65" charset="-120"/>
              </a:rPr>
              <a:t>，每題</a:t>
            </a:r>
            <a:r>
              <a:rPr lang="zh-TW" altLang="zh-TW" sz="2800" dirty="0">
                <a:solidFill>
                  <a:srgbClr val="FF0000"/>
                </a:solidFill>
                <a:latin typeface="標楷體" panose="03000509000000000000" pitchFamily="65" charset="-120"/>
                <a:ea typeface="標楷體" panose="03000509000000000000" pitchFamily="65" charset="-120"/>
              </a:rPr>
              <a:t>討論時間為</a:t>
            </a:r>
            <a:r>
              <a:rPr lang="en-US" altLang="zh-TW" sz="2800" dirty="0">
                <a:solidFill>
                  <a:srgbClr val="FF0000"/>
                </a:solidFill>
                <a:latin typeface="標楷體" panose="03000509000000000000" pitchFamily="65" charset="-120"/>
                <a:ea typeface="標楷體" panose="03000509000000000000" pitchFamily="65" charset="-120"/>
              </a:rPr>
              <a:t>10</a:t>
            </a:r>
            <a:r>
              <a:rPr lang="zh-TW" altLang="zh-TW" sz="2800" dirty="0">
                <a:solidFill>
                  <a:srgbClr val="FF0000"/>
                </a:solidFill>
                <a:latin typeface="標楷體" panose="03000509000000000000" pitchFamily="65" charset="-120"/>
                <a:ea typeface="標楷體" panose="03000509000000000000" pitchFamily="65" charset="-120"/>
              </a:rPr>
              <a:t>秒</a:t>
            </a:r>
            <a:r>
              <a:rPr lang="zh-TW" altLang="zh-TW" sz="2800" dirty="0">
                <a:latin typeface="標楷體" panose="03000509000000000000" pitchFamily="65" charset="-120"/>
                <a:ea typeface="標楷體" panose="03000509000000000000" pitchFamily="65" charset="-120"/>
              </a:rPr>
              <a:t>，時間到時主持人說出「請作答」時，參賽隊伍必須立刻把「答案秀出來」，延遲該題不計分。</a:t>
            </a:r>
            <a:endParaRPr lang="en-US" altLang="zh-TW" sz="2800" dirty="0">
              <a:latin typeface="標楷體" panose="03000509000000000000" pitchFamily="65" charset="-120"/>
              <a:ea typeface="標楷體" panose="03000509000000000000" pitchFamily="65" charset="-120"/>
            </a:endParaRPr>
          </a:p>
          <a:p>
            <a:pPr algn="just"/>
            <a:r>
              <a:rPr lang="zh-TW" altLang="zh-TW" sz="2800" dirty="0">
                <a:latin typeface="標楷體" panose="03000509000000000000" pitchFamily="65" charset="-120"/>
                <a:ea typeface="標楷體" panose="03000509000000000000" pitchFamily="65" charset="-120"/>
              </a:rPr>
              <a:t>簡答題之答案如寫簡體字或有錯別字即不予計分，</a:t>
            </a:r>
            <a:r>
              <a:rPr lang="zh-TW" altLang="zh-TW" sz="2800" dirty="0">
                <a:solidFill>
                  <a:srgbClr val="FF0000"/>
                </a:solidFill>
                <a:latin typeface="標楷體" panose="03000509000000000000" pitchFamily="65" charset="-120"/>
                <a:ea typeface="標楷體" panose="03000509000000000000" pitchFamily="65" charset="-120"/>
              </a:rPr>
              <a:t>不會寫的字只能使用注音符號代替一個字</a:t>
            </a:r>
            <a:r>
              <a:rPr lang="zh-TW" altLang="zh-TW" sz="2800" dirty="0">
                <a:latin typeface="標楷體" panose="03000509000000000000" pitchFamily="65" charset="-120"/>
                <a:ea typeface="標楷體" panose="03000509000000000000" pitchFamily="65" charset="-120"/>
              </a:rPr>
              <a:t>，且該注音必須正確始能得分。</a:t>
            </a:r>
            <a:endParaRPr lang="en-US" altLang="zh-TW" sz="2800" dirty="0">
              <a:latin typeface="標楷體" panose="03000509000000000000" pitchFamily="65" charset="-120"/>
              <a:ea typeface="標楷體" panose="03000509000000000000" pitchFamily="65" charset="-120"/>
            </a:endParaRPr>
          </a:p>
          <a:p>
            <a:pPr algn="just"/>
            <a:r>
              <a:rPr lang="zh-TW" altLang="zh-TW" sz="2800" dirty="0">
                <a:latin typeface="標楷體" panose="03000509000000000000" pitchFamily="65" charset="-120"/>
                <a:ea typeface="標楷體" panose="03000509000000000000" pitchFamily="65" charset="-120"/>
              </a:rPr>
              <a:t>每答對一題得</a:t>
            </a:r>
            <a:r>
              <a:rPr lang="en-US" altLang="zh-TW" sz="2800" dirty="0">
                <a:latin typeface="標楷體" panose="03000509000000000000" pitchFamily="65" charset="-120"/>
                <a:ea typeface="標楷體" panose="03000509000000000000" pitchFamily="65" charset="-120"/>
              </a:rPr>
              <a:t>5</a:t>
            </a:r>
            <a:r>
              <a:rPr lang="zh-TW" altLang="zh-TW" sz="2800" dirty="0">
                <a:latin typeface="標楷體" panose="03000509000000000000" pitchFamily="65" charset="-120"/>
                <a:ea typeface="標楷體" panose="03000509000000000000" pitchFamily="65" charset="-120"/>
              </a:rPr>
              <a:t>分</a:t>
            </a:r>
            <a:r>
              <a:rPr lang="zh-TW" altLang="en-US" sz="2800" dirty="0">
                <a:latin typeface="標楷體" panose="03000509000000000000" pitchFamily="65" charset="-120"/>
                <a:ea typeface="標楷體" panose="03000509000000000000" pitchFamily="65" charset="-120"/>
              </a:rPr>
              <a:t>，</a:t>
            </a:r>
            <a:r>
              <a:rPr lang="zh-TW" altLang="zh-TW" sz="2800" dirty="0">
                <a:latin typeface="標楷體" panose="03000509000000000000" pitchFamily="65" charset="-120"/>
                <a:ea typeface="標楷體" panose="03000509000000000000" pitchFamily="65" charset="-120"/>
              </a:rPr>
              <a:t>競賽現場備有計分板，隊伍可立刻得知分數之情況。</a:t>
            </a:r>
          </a:p>
          <a:p>
            <a:pPr algn="just"/>
            <a:endParaRPr lang="zh-TW" altLang="zh-TW" sz="2800" dirty="0">
              <a:latin typeface="標楷體" panose="03000509000000000000" pitchFamily="65" charset="-120"/>
              <a:ea typeface="標楷體" panose="03000509000000000000" pitchFamily="65" charset="-120"/>
            </a:endParaRPr>
          </a:p>
          <a:p>
            <a:pPr algn="just"/>
            <a:endParaRPr lang="zh-TW" altLang="en-US"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064408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是非</a:t>
            </a:r>
            <a:r>
              <a:rPr lang="zh-TW" altLang="zh-TW" b="1" dirty="0" smtClean="0">
                <a:latin typeface="標楷體" panose="03000509000000000000" pitchFamily="65" charset="-120"/>
                <a:ea typeface="標楷體" panose="03000509000000000000" pitchFamily="65" charset="-120"/>
              </a:rPr>
              <a:t>題</a:t>
            </a:r>
            <a:r>
              <a:rPr lang="en-US" altLang="zh-TW" b="1" dirty="0" smtClean="0">
                <a:latin typeface="標楷體" panose="03000509000000000000" pitchFamily="65" charset="-120"/>
                <a:ea typeface="標楷體" panose="03000509000000000000" pitchFamily="65" charset="-120"/>
              </a:rPr>
              <a:t>】</a:t>
            </a:r>
            <a:endParaRPr lang="zh-TW" altLang="en-US" b="1" dirty="0"/>
          </a:p>
        </p:txBody>
      </p:sp>
      <p:sp>
        <p:nvSpPr>
          <p:cNvPr id="3" name="內容版面配置區 2"/>
          <p:cNvSpPr>
            <a:spLocks noGrp="1"/>
          </p:cNvSpPr>
          <p:nvPr>
            <p:ph idx="1"/>
          </p:nvPr>
        </p:nvSpPr>
        <p:spPr>
          <a:xfrm>
            <a:off x="1066800" y="2103120"/>
            <a:ext cx="10282518" cy="3931920"/>
          </a:xfrm>
        </p:spPr>
        <p:txBody>
          <a:bodyPr>
            <a:noAutofit/>
          </a:bodyPr>
          <a:lstStyle/>
          <a:p>
            <a:pPr marL="0" indent="0">
              <a:buNone/>
            </a:pPr>
            <a:r>
              <a:rPr lang="en-US" altLang="zh-TW" sz="5400" dirty="0" smtClean="0">
                <a:latin typeface="標楷體" panose="03000509000000000000" pitchFamily="65" charset="-120"/>
                <a:ea typeface="標楷體" panose="03000509000000000000" pitchFamily="65" charset="-120"/>
              </a:rPr>
              <a:t>1.</a:t>
            </a:r>
            <a:r>
              <a:rPr lang="zh-TW" altLang="en-US" sz="5400" dirty="0">
                <a:latin typeface="標楷體" panose="03000509000000000000" pitchFamily="65" charset="-120"/>
                <a:ea typeface="標楷體" panose="03000509000000000000" pitchFamily="65" charset="-120"/>
              </a:rPr>
              <a:t>小藍上生物課，老師說沙門氏菌感染症是現行法定傳染病，醫師發現符合疑似病例定義者於診斷後應於</a:t>
            </a:r>
            <a:r>
              <a:rPr lang="en-US" altLang="zh-TW" sz="5400" dirty="0">
                <a:latin typeface="標楷體" panose="03000509000000000000" pitchFamily="65" charset="-120"/>
                <a:ea typeface="標楷體" panose="03000509000000000000" pitchFamily="65" charset="-120"/>
              </a:rPr>
              <a:t>24</a:t>
            </a:r>
            <a:r>
              <a:rPr lang="zh-TW" altLang="en-US" sz="5400" dirty="0">
                <a:latin typeface="標楷體" panose="03000509000000000000" pitchFamily="65" charset="-120"/>
                <a:ea typeface="標楷體" panose="03000509000000000000" pitchFamily="65" charset="-120"/>
              </a:rPr>
              <a:t>小時內通報衛生單位。</a:t>
            </a:r>
          </a:p>
        </p:txBody>
      </p:sp>
    </p:spTree>
    <p:extLst>
      <p:ext uri="{BB962C8B-B14F-4D97-AF65-F5344CB8AC3E}">
        <p14:creationId xmlns:p14="http://schemas.microsoft.com/office/powerpoint/2010/main" val="3201482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是非</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Autofit/>
          </a:bodyPr>
          <a:lstStyle/>
          <a:p>
            <a:pPr marL="0" indent="0">
              <a:buNone/>
            </a:pPr>
            <a:r>
              <a:rPr lang="en-US" altLang="zh-TW" sz="5400" dirty="0" smtClean="0">
                <a:latin typeface="標楷體" panose="03000509000000000000" pitchFamily="65" charset="-120"/>
                <a:ea typeface="標楷體" panose="03000509000000000000" pitchFamily="65" charset="-120"/>
              </a:rPr>
              <a:t>2.</a:t>
            </a:r>
            <a:r>
              <a:rPr lang="zh-TW" altLang="en-US" sz="5400" dirty="0">
                <a:latin typeface="標楷體" panose="03000509000000000000" pitchFamily="65" charset="-120"/>
                <a:ea typeface="標楷體" panose="03000509000000000000" pitchFamily="65" charset="-120"/>
              </a:rPr>
              <a:t>小花看到外國人的藍眼睛，覺得十分的漂亮。藍眼睛指的是眼睛的角膜構造。</a:t>
            </a:r>
          </a:p>
        </p:txBody>
      </p:sp>
    </p:spTree>
    <p:extLst>
      <p:ext uri="{BB962C8B-B14F-4D97-AF65-F5344CB8AC3E}">
        <p14:creationId xmlns:p14="http://schemas.microsoft.com/office/powerpoint/2010/main" val="63541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是非</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3.</a:t>
            </a:r>
            <a:r>
              <a:rPr lang="zh-TW" altLang="en-US" sz="5400" dirty="0">
                <a:latin typeface="標楷體" panose="03000509000000000000" pitchFamily="65" charset="-120"/>
                <a:ea typeface="標楷體" panose="03000509000000000000" pitchFamily="65" charset="-120"/>
              </a:rPr>
              <a:t>胖虎最近體重改變了，可能跟他在吃治療精神疾病的藥物有關係。</a:t>
            </a:r>
            <a:endParaRPr lang="en-US" altLang="zh-TW" sz="54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370980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是非</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1160491" y="2586912"/>
            <a:ext cx="9782330" cy="3318936"/>
          </a:xfrm>
        </p:spPr>
        <p:txBody>
          <a:bodyPr>
            <a:normAutofit/>
          </a:bodyPr>
          <a:lstStyle/>
          <a:p>
            <a:pPr marL="0" indent="0">
              <a:buNone/>
            </a:pPr>
            <a:r>
              <a:rPr lang="en-US" altLang="zh-TW" sz="5400" dirty="0" smtClean="0">
                <a:latin typeface="標楷體" panose="03000509000000000000" pitchFamily="65" charset="-120"/>
                <a:ea typeface="標楷體" panose="03000509000000000000" pitchFamily="65" charset="-120"/>
              </a:rPr>
              <a:t>4.</a:t>
            </a:r>
            <a:r>
              <a:rPr lang="zh-TW" altLang="en-US" sz="5400" dirty="0">
                <a:latin typeface="標楷體" panose="03000509000000000000" pitchFamily="65" charset="-120"/>
                <a:ea typeface="標楷體" panose="03000509000000000000" pitchFamily="65" charset="-120"/>
              </a:rPr>
              <a:t>洗腎就是將血液中的蛋白質代謝廢物透過人工腎臟透析方式清洗。</a:t>
            </a:r>
          </a:p>
        </p:txBody>
      </p:sp>
    </p:spTree>
    <p:extLst>
      <p:ext uri="{BB962C8B-B14F-4D97-AF65-F5344CB8AC3E}">
        <p14:creationId xmlns:p14="http://schemas.microsoft.com/office/powerpoint/2010/main" val="2494555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選擇</a:t>
            </a:r>
            <a:r>
              <a:rPr lang="zh-TW" altLang="zh-TW" b="1" dirty="0" smtClean="0">
                <a:latin typeface="標楷體" panose="03000509000000000000" pitchFamily="65" charset="-120"/>
                <a:ea typeface="標楷體" panose="03000509000000000000" pitchFamily="65" charset="-120"/>
              </a:rPr>
              <a:t>題</a:t>
            </a:r>
            <a:r>
              <a:rPr lang="en-US" altLang="zh-TW" b="1" dirty="0" smtClean="0">
                <a:latin typeface="標楷體" panose="03000509000000000000" pitchFamily="65" charset="-120"/>
                <a:ea typeface="標楷體" panose="03000509000000000000" pitchFamily="65" charset="-120"/>
              </a:rPr>
              <a:t>】</a:t>
            </a:r>
            <a:endParaRPr lang="zh-TW" altLang="en-US" b="1" dirty="0"/>
          </a:p>
        </p:txBody>
      </p:sp>
      <p:sp>
        <p:nvSpPr>
          <p:cNvPr id="3" name="內容版面配置區 2"/>
          <p:cNvSpPr>
            <a:spLocks noGrp="1"/>
          </p:cNvSpPr>
          <p:nvPr>
            <p:ph idx="1"/>
          </p:nvPr>
        </p:nvSpPr>
        <p:spPr>
          <a:xfrm>
            <a:off x="460419" y="1799041"/>
            <a:ext cx="11731581" cy="4911041"/>
          </a:xfrm>
        </p:spPr>
        <p:txBody>
          <a:bodyPr>
            <a:noAutofit/>
          </a:bodyPr>
          <a:lstStyle/>
          <a:p>
            <a:pPr marL="0" indent="0">
              <a:buNone/>
            </a:pPr>
            <a:r>
              <a:rPr lang="en-US" altLang="zh-TW" sz="4800" dirty="0">
                <a:latin typeface="標楷體" panose="03000509000000000000" pitchFamily="65" charset="-120"/>
                <a:ea typeface="標楷體" panose="03000509000000000000" pitchFamily="65" charset="-120"/>
              </a:rPr>
              <a:t>5</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自殺防治新口訣「</a:t>
            </a:r>
            <a:r>
              <a:rPr lang="en-US" altLang="zh-TW" sz="4800" dirty="0" err="1">
                <a:latin typeface="標楷體" panose="03000509000000000000" pitchFamily="65" charset="-120"/>
                <a:ea typeface="標楷體" panose="03000509000000000000" pitchFamily="65" charset="-120"/>
              </a:rPr>
              <a:t>BHC-5L</a:t>
            </a:r>
            <a:r>
              <a:rPr lang="zh-TW" altLang="en-US" sz="4800" dirty="0">
                <a:latin typeface="標楷體" panose="03000509000000000000" pitchFamily="65" charset="-120"/>
                <a:ea typeface="標楷體" panose="03000509000000000000" pitchFamily="65" charset="-120"/>
              </a:rPr>
              <a:t>」意指什麼？</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A</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轉聽看走牽</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B</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看轉牽走聽</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C</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看聽轉牽走</a:t>
            </a:r>
            <a:endParaRPr lang="en-US" altLang="zh-TW" sz="4800" dirty="0" smtClean="0">
              <a:latin typeface="標楷體" panose="03000509000000000000" pitchFamily="65" charset="-120"/>
              <a:ea typeface="標楷體" panose="03000509000000000000" pitchFamily="65" charset="-120"/>
            </a:endParaRPr>
          </a:p>
          <a:p>
            <a:pPr marL="0" indent="0">
              <a:buNone/>
            </a:pPr>
            <a:r>
              <a:rPr lang="en-US" altLang="zh-TW" sz="4800" dirty="0" smtClean="0">
                <a:latin typeface="標楷體" panose="03000509000000000000" pitchFamily="65" charset="-120"/>
                <a:ea typeface="標楷體" panose="03000509000000000000" pitchFamily="65" charset="-120"/>
              </a:rPr>
              <a:t>(</a:t>
            </a:r>
            <a:r>
              <a:rPr lang="en-US" altLang="zh-TW" sz="4800" dirty="0">
                <a:latin typeface="標楷體" panose="03000509000000000000" pitchFamily="65" charset="-120"/>
                <a:ea typeface="標楷體" panose="03000509000000000000" pitchFamily="65" charset="-120"/>
              </a:rPr>
              <a:t>D</a:t>
            </a:r>
            <a:r>
              <a:rPr lang="en-US" altLang="zh-TW" sz="4800" dirty="0" smtClean="0">
                <a:latin typeface="標楷體" panose="03000509000000000000" pitchFamily="65" charset="-120"/>
                <a:ea typeface="標楷體" panose="03000509000000000000" pitchFamily="65" charset="-120"/>
              </a:rPr>
              <a:t>)</a:t>
            </a:r>
            <a:r>
              <a:rPr lang="zh-TW" altLang="en-US" sz="4800" dirty="0">
                <a:latin typeface="標楷體" panose="03000509000000000000" pitchFamily="65" charset="-120"/>
                <a:ea typeface="標楷體" panose="03000509000000000000" pitchFamily="65" charset="-120"/>
              </a:rPr>
              <a:t>走牽轉聽看</a:t>
            </a:r>
            <a:endParaRPr lang="en-US" altLang="zh-TW" sz="54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3972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選擇</a:t>
            </a:r>
            <a:r>
              <a:rPr lang="zh-TW" altLang="zh-TW" b="1" dirty="0">
                <a:latin typeface="標楷體" panose="03000509000000000000" pitchFamily="65" charset="-120"/>
                <a:ea typeface="標楷體" panose="03000509000000000000" pitchFamily="65" charset="-120"/>
              </a:rPr>
              <a:t>題</a:t>
            </a:r>
            <a:r>
              <a:rPr lang="en-US" altLang="zh-TW" b="1" dirty="0">
                <a:latin typeface="標楷體" panose="03000509000000000000" pitchFamily="65" charset="-120"/>
                <a:ea typeface="標楷體" panose="03000509000000000000" pitchFamily="65" charset="-120"/>
              </a:rPr>
              <a:t>】</a:t>
            </a:r>
            <a:endParaRPr lang="zh-TW" altLang="en-US" dirty="0"/>
          </a:p>
        </p:txBody>
      </p:sp>
      <p:sp>
        <p:nvSpPr>
          <p:cNvPr id="3" name="內容版面配置區 2"/>
          <p:cNvSpPr>
            <a:spLocks noGrp="1"/>
          </p:cNvSpPr>
          <p:nvPr>
            <p:ph idx="1"/>
          </p:nvPr>
        </p:nvSpPr>
        <p:spPr>
          <a:xfrm>
            <a:off x="875762" y="2014194"/>
            <a:ext cx="10625071" cy="4642100"/>
          </a:xfrm>
        </p:spPr>
        <p:txBody>
          <a:bodyPr>
            <a:noAutofit/>
          </a:bodyPr>
          <a:lstStyle/>
          <a:p>
            <a:pPr marL="0" indent="0">
              <a:spcBef>
                <a:spcPts val="600"/>
              </a:spcBef>
              <a:buNone/>
            </a:pPr>
            <a:r>
              <a:rPr lang="en-US" altLang="zh-TW" sz="4000" dirty="0">
                <a:latin typeface="標楷體" panose="03000509000000000000" pitchFamily="65" charset="-120"/>
                <a:ea typeface="標楷體" panose="03000509000000000000" pitchFamily="65" charset="-120"/>
              </a:rPr>
              <a:t>6</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小姿媽媽感染了「麻疹」，擔心會傳染給女兒，所以想知道「麻疹」的可傳染期，請問「麻疹」的可傳染期為何？</a:t>
            </a:r>
            <a:endParaRPr lang="en-US" altLang="zh-TW" sz="4000" dirty="0" smtClean="0">
              <a:latin typeface="標楷體" panose="03000509000000000000" pitchFamily="65" charset="-120"/>
              <a:ea typeface="標楷體" panose="03000509000000000000" pitchFamily="65" charset="-120"/>
            </a:endParaRPr>
          </a:p>
          <a:p>
            <a:pPr marL="0" indent="0">
              <a:spcBef>
                <a:spcPts val="600"/>
              </a:spcBef>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A</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發疹前、後各</a:t>
            </a:r>
            <a:r>
              <a:rPr lang="en-US" altLang="zh-TW" sz="4000" dirty="0">
                <a:latin typeface="標楷體" panose="03000509000000000000" pitchFamily="65" charset="-120"/>
                <a:ea typeface="標楷體" panose="03000509000000000000" pitchFamily="65" charset="-120"/>
              </a:rPr>
              <a:t>4</a:t>
            </a:r>
            <a:r>
              <a:rPr lang="zh-TW" altLang="en-US" sz="4000" dirty="0">
                <a:latin typeface="標楷體" panose="03000509000000000000" pitchFamily="65" charset="-120"/>
                <a:ea typeface="標楷體" panose="03000509000000000000" pitchFamily="65" charset="-120"/>
              </a:rPr>
              <a:t>天</a:t>
            </a:r>
            <a:endParaRPr lang="en-US" altLang="zh-TW" sz="4000" dirty="0" smtClean="0">
              <a:latin typeface="標楷體" panose="03000509000000000000" pitchFamily="65" charset="-120"/>
              <a:ea typeface="標楷體" panose="03000509000000000000" pitchFamily="65" charset="-120"/>
            </a:endParaRPr>
          </a:p>
          <a:p>
            <a:pPr marL="0" indent="0">
              <a:spcBef>
                <a:spcPts val="600"/>
              </a:spcBef>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B</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發疹前</a:t>
            </a:r>
            <a:r>
              <a:rPr lang="en-US" altLang="zh-TW" sz="4000" dirty="0">
                <a:latin typeface="標楷體" panose="03000509000000000000" pitchFamily="65" charset="-120"/>
                <a:ea typeface="標楷體" panose="03000509000000000000" pitchFamily="65" charset="-120"/>
              </a:rPr>
              <a:t>1</a:t>
            </a:r>
            <a:r>
              <a:rPr lang="zh-TW" altLang="en-US" sz="4000" dirty="0">
                <a:latin typeface="標楷體" panose="03000509000000000000" pitchFamily="65" charset="-120"/>
                <a:ea typeface="標楷體" panose="03000509000000000000" pitchFamily="65" charset="-120"/>
              </a:rPr>
              <a:t>個月</a:t>
            </a:r>
            <a:endParaRPr lang="en-US" altLang="zh-TW" sz="4000" dirty="0" smtClean="0">
              <a:latin typeface="標楷體" panose="03000509000000000000" pitchFamily="65" charset="-120"/>
              <a:ea typeface="標楷體" panose="03000509000000000000" pitchFamily="65" charset="-120"/>
            </a:endParaRPr>
          </a:p>
          <a:p>
            <a:pPr marL="0" indent="0">
              <a:spcBef>
                <a:spcPts val="600"/>
              </a:spcBef>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C</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發疹後</a:t>
            </a:r>
            <a:r>
              <a:rPr lang="en-US" altLang="zh-TW" sz="4000" dirty="0">
                <a:latin typeface="標楷體" panose="03000509000000000000" pitchFamily="65" charset="-120"/>
                <a:ea typeface="標楷體" panose="03000509000000000000" pitchFamily="65" charset="-120"/>
              </a:rPr>
              <a:t>1</a:t>
            </a:r>
            <a:r>
              <a:rPr lang="zh-TW" altLang="en-US" sz="4000" dirty="0">
                <a:latin typeface="標楷體" panose="03000509000000000000" pitchFamily="65" charset="-120"/>
                <a:ea typeface="標楷體" panose="03000509000000000000" pitchFamily="65" charset="-120"/>
              </a:rPr>
              <a:t>個月內</a:t>
            </a:r>
            <a:endParaRPr lang="en-US" altLang="zh-TW" sz="4000" dirty="0" smtClean="0">
              <a:latin typeface="標楷體" panose="03000509000000000000" pitchFamily="65" charset="-120"/>
              <a:ea typeface="標楷體" panose="03000509000000000000" pitchFamily="65" charset="-120"/>
            </a:endParaRPr>
          </a:p>
          <a:p>
            <a:pPr marL="0" indent="0">
              <a:spcBef>
                <a:spcPts val="600"/>
              </a:spcBef>
              <a:buNone/>
            </a:pPr>
            <a:r>
              <a:rPr lang="en-US" altLang="zh-TW" sz="4000" dirty="0" smtClean="0">
                <a:latin typeface="標楷體" panose="03000509000000000000" pitchFamily="65" charset="-120"/>
                <a:ea typeface="標楷體" panose="03000509000000000000" pitchFamily="65" charset="-120"/>
              </a:rPr>
              <a:t>(</a:t>
            </a:r>
            <a:r>
              <a:rPr lang="en-US" altLang="zh-TW" sz="4000" dirty="0">
                <a:latin typeface="標楷體" panose="03000509000000000000" pitchFamily="65" charset="-120"/>
                <a:ea typeface="標楷體" panose="03000509000000000000" pitchFamily="65" charset="-120"/>
              </a:rPr>
              <a:t>D</a:t>
            </a:r>
            <a:r>
              <a:rPr lang="en-US" altLang="zh-TW" sz="4000" dirty="0" smtClean="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發疹後</a:t>
            </a:r>
            <a:r>
              <a:rPr lang="en-US" altLang="zh-TW" sz="4000" dirty="0">
                <a:latin typeface="標楷體" panose="03000509000000000000" pitchFamily="65" charset="-120"/>
                <a:ea typeface="標楷體" panose="03000509000000000000" pitchFamily="65" charset="-120"/>
              </a:rPr>
              <a:t>1</a:t>
            </a:r>
            <a:r>
              <a:rPr lang="zh-TW" altLang="en-US" sz="4000" dirty="0">
                <a:latin typeface="標楷體" panose="03000509000000000000" pitchFamily="65" charset="-120"/>
                <a:ea typeface="標楷體" panose="03000509000000000000" pitchFamily="65" charset="-120"/>
              </a:rPr>
              <a:t>年內</a:t>
            </a:r>
            <a:r>
              <a:rPr lang="zh-TW" altLang="en-US" sz="4400" dirty="0">
                <a:latin typeface="標楷體" panose="03000509000000000000" pitchFamily="65" charset="-120"/>
                <a:ea typeface="標楷體" panose="03000509000000000000" pitchFamily="65" charset="-120"/>
              </a:rPr>
              <a:t> </a:t>
            </a:r>
          </a:p>
        </p:txBody>
      </p:sp>
    </p:spTree>
    <p:extLst>
      <p:ext uri="{BB962C8B-B14F-4D97-AF65-F5344CB8AC3E}">
        <p14:creationId xmlns:p14="http://schemas.microsoft.com/office/powerpoint/2010/main" val="23842792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肥皂">
  <a:themeElements>
    <a:clrScheme name="肥皂">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肥皂">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肥皂">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肥皂</Template>
  <TotalTime>248</TotalTime>
  <Words>1531</Words>
  <Application>Microsoft Office PowerPoint</Application>
  <PresentationFormat>寬螢幕</PresentationFormat>
  <Paragraphs>154</Paragraphs>
  <Slides>26</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26</vt:i4>
      </vt:variant>
    </vt:vector>
  </HeadingPairs>
  <TitlesOfParts>
    <vt:vector size="31" baseType="lpstr">
      <vt:lpstr>新細明體</vt:lpstr>
      <vt:lpstr>標楷體</vt:lpstr>
      <vt:lpstr>Century Gothic</vt:lpstr>
      <vt:lpstr>Garamond</vt:lpstr>
      <vt:lpstr>肥皂</vt:lpstr>
      <vt:lpstr>106年  新北市健康小學堂</vt:lpstr>
      <vt:lpstr>競賽須知</vt:lpstr>
      <vt:lpstr>積分題</vt:lpstr>
      <vt:lpstr>【是非題】</vt:lpstr>
      <vt:lpstr>【是非題】</vt:lpstr>
      <vt:lpstr>【是非題】</vt:lpstr>
      <vt:lpstr>【是非題】</vt:lpstr>
      <vt:lpstr>【選擇題】</vt:lpstr>
      <vt:lpstr>【選擇題】</vt:lpstr>
      <vt:lpstr>【選擇題】</vt:lpstr>
      <vt:lpstr>【選擇題】</vt:lpstr>
      <vt:lpstr>【選擇題】</vt:lpstr>
      <vt:lpstr>【簡答題】</vt:lpstr>
      <vt:lpstr>【簡答題】</vt:lpstr>
      <vt:lpstr>【簡答題】</vt:lpstr>
      <vt:lpstr>【簡答題】</vt:lpstr>
      <vt:lpstr>【簡答題】</vt:lpstr>
      <vt:lpstr>【搶答題】</vt:lpstr>
      <vt:lpstr>【搶答題】</vt:lpstr>
      <vt:lpstr>【選擇題】</vt:lpstr>
      <vt:lpstr>【選擇題】</vt:lpstr>
      <vt:lpstr>【選擇題】</vt:lpstr>
      <vt:lpstr>【簡答題】</vt:lpstr>
      <vt:lpstr>【簡答題】</vt:lpstr>
      <vt:lpstr>【簡答題】</vt:lpstr>
      <vt:lpstr>【積分題-     解答篇】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新北市健康小學堂</dc:title>
  <dc:creator>admin</dc:creator>
  <cp:lastModifiedBy>Administrator</cp:lastModifiedBy>
  <cp:revision>36</cp:revision>
  <dcterms:created xsi:type="dcterms:W3CDTF">2016-04-18T02:09:36Z</dcterms:created>
  <dcterms:modified xsi:type="dcterms:W3CDTF">2022-05-12T03:18:05Z</dcterms:modified>
</cp:coreProperties>
</file>