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74" r:id="rId2"/>
    <p:sldId id="283" r:id="rId3"/>
    <p:sldId id="257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3" r:id="rId13"/>
    <p:sldId id="269" r:id="rId14"/>
    <p:sldId id="270" r:id="rId15"/>
    <p:sldId id="271" r:id="rId16"/>
    <p:sldId id="272" r:id="rId17"/>
    <p:sldId id="273" r:id="rId18"/>
    <p:sldId id="258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4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9280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656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1437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8815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2681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580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238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320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49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zh-TW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1593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92246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51EBC95-16B8-45F3-B627-25F1880F9B34}" type="datetimeFigureOut">
              <a:rPr lang="zh-TW" altLang="en-US" smtClean="0"/>
              <a:t>2022/5/12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CB4C814-AB67-4C87-A228-F64F689C83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072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新北市健康小學堂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板橋區實踐國小 校內練習賽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-2</a:t>
            </a:r>
          </a:p>
        </p:txBody>
      </p:sp>
    </p:spTree>
    <p:extLst>
      <p:ext uri="{BB962C8B-B14F-4D97-AF65-F5344CB8AC3E}">
        <p14:creationId xmlns:p14="http://schemas.microsoft.com/office/powerpoint/2010/main" val="346373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43217" y="1721223"/>
            <a:ext cx="10905565" cy="50023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女性青春期以後會有月經來潮，原因為何？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A)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卵巢排卵而出血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B)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子宮內膜脫落而出血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C)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懷孕而出血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D)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生產出血引起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0510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31822" y="1825935"/>
            <a:ext cx="10110986" cy="4695889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高血壓的定義為血壓值以上？</a:t>
            </a: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 160/900mmHg  </a:t>
            </a: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B) 110/70mmHg </a:t>
            </a:r>
            <a:endParaRPr lang="zh-TW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(C) 150/90mmHg   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D) 140/90mmHg</a:t>
            </a:r>
            <a:endParaRPr lang="zh-TW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4058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75447" y="1645919"/>
            <a:ext cx="10874188" cy="505071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預防</a:t>
            </a:r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近視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讀書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環境光線桌面照度要多少？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A) 100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米燭光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B) 200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米燭光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至少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350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米燭光以上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D) 50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米燭光</a:t>
            </a:r>
          </a:p>
        </p:txBody>
      </p:sp>
    </p:spTree>
    <p:extLst>
      <p:ext uri="{BB962C8B-B14F-4D97-AF65-F5344CB8AC3E}">
        <p14:creationId xmlns:p14="http://schemas.microsoft.com/office/powerpoint/2010/main" val="3844262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08212" y="2130014"/>
            <a:ext cx="10416988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請問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UVB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的防曬係數標示為何？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25798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請問在執行心肺復甦術時，胸部按壓之速度為每分鐘至少幾下？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65962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請問世界結核病日為幾月幾號？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648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13.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退燒藥通常是體溫達幾度以上才開始</a:t>
            </a:r>
            <a:r>
              <a:rPr lang="zh-TW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服用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3997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小恩今年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歲，請問他這個階段的牙齒最多會長幾顆？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297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5402" y="697319"/>
            <a:ext cx="9601196" cy="1303867"/>
          </a:xfrm>
        </p:spPr>
        <p:txBody>
          <a:bodyPr>
            <a:normAutofit/>
          </a:bodyPr>
          <a:lstStyle/>
          <a:p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搶答題</a:t>
            </a:r>
            <a:r>
              <a:rPr lang="en-US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7374" y="1841625"/>
            <a:ext cx="10437252" cy="4636448"/>
          </a:xfrm>
        </p:spPr>
        <p:txBody>
          <a:bodyPr>
            <a:noAutofit/>
          </a:bodyPr>
          <a:lstStyle/>
          <a:p>
            <a:pPr algn="just"/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搶答題共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題（選擇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題，簡答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題）</a:t>
            </a:r>
            <a:endParaRPr lang="en-US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題目秀在螢幕上，主持人說明時，選擇題參賽隊伍可先討論並拿好答案牌預做準備，簡答題可一邊討論一邊以白板筆將答案（正楷且工整）書寫在白板上，書寫完答案後，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在等待系統說出「請搶答」前，雙手須放在小手區，當系統說出「請搶答」時，參賽隊伍始能單手按鈴搶答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搶答燈亮者擁有回答權，必須立刻把「答案秀出來」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此時由主持人判定答案是否正確。倘若參賽隊伍未以白板作答而先按鈴，或按鈴後再以白板作答之隊伍，均喪失本題答題權，則該題機會須讓給其他參賽隊伍進行搶答，再次搶答時亦由系統說出「請搶答」時，其他參賽隊伍始能按鈴搶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381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5402" y="697319"/>
            <a:ext cx="9601196" cy="1303867"/>
          </a:xfrm>
        </p:spPr>
        <p:txBody>
          <a:bodyPr>
            <a:normAutofit/>
          </a:bodyPr>
          <a:lstStyle/>
          <a:p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搶答題</a:t>
            </a:r>
            <a:r>
              <a:rPr lang="en-US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7374" y="1841625"/>
            <a:ext cx="10437252" cy="4636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）是非題：若回答是非題答案是錯的，本題不計分，由主持人說出正確答案後，進入下一題。</a:t>
            </a:r>
          </a:p>
          <a:p>
            <a:pPr marL="0" indent="0">
              <a:buNone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）選擇題：若回答選擇題答案是錯的，則該題機會由其他參賽隊伍修改答案後，再進行按鈴搶答，若仍答錯，由主持人公布答案後，進入下一題。</a:t>
            </a:r>
          </a:p>
          <a:p>
            <a:pPr marL="0" indent="0">
              <a:buNone/>
            </a:pP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）簡答題：若回答簡答題答案是錯的或不清楚、不完整，則該題機會須讓給其他參賽隊伍進行搶答。</a:t>
            </a:r>
          </a:p>
        </p:txBody>
      </p:sp>
    </p:spTree>
    <p:extLst>
      <p:ext uri="{BB962C8B-B14F-4D97-AF65-F5344CB8AC3E}">
        <p14:creationId xmlns:p14="http://schemas.microsoft.com/office/powerpoint/2010/main" val="427647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競賽須知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69701" y="1935692"/>
            <a:ext cx="11191741" cy="4748443"/>
          </a:xfrm>
        </p:spPr>
        <p:txBody>
          <a:bodyPr>
            <a:no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板橋分區初賽：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5/16(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@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江翠國小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~~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選出前三名學校選手進入複賽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複賽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5/25(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 @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新北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市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政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府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樓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大禮堂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決賽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6/24(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暫定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@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電視攝影棚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參賽隊伍需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設計「隊呼」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，隊呼內容為介紹隊伍或學校之特色，於主持人介紹學校時呼喊隊呼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比賽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前，各隊自行決定隊員答題順序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序號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5)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競賽時以隨機排列方式由主持人指定答題者，每位隊員皆須輪流作答。</a:t>
            </a:r>
          </a:p>
          <a:p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回合題目數為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題，題型含是非、選擇及簡答題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是非題及選擇題須以答案牌作答，簡答題則以白板作答</a:t>
            </a:r>
            <a:r>
              <a:rPr lang="zh-TW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0990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959223" y="2014194"/>
            <a:ext cx="10058400" cy="44859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15.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阿火師告訴廚房學徒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食品冷藏溫度需要在幾度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以下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 0℃</a:t>
            </a:r>
          </a:p>
          <a:p>
            <a:pPr marL="0" indent="0">
              <a:buNone/>
            </a:pPr>
            <a:r>
              <a:rPr lang="en-US" altLang="zh-TW" sz="5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(B) 4℃</a:t>
            </a:r>
          </a:p>
          <a:p>
            <a:pPr marL="0" indent="0">
              <a:buNone/>
            </a:pPr>
            <a:r>
              <a:rPr lang="en-US" altLang="zh-TW" sz="5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(C) </a:t>
            </a:r>
            <a:r>
              <a:rPr lang="en-US" altLang="zh-TW" sz="5200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en-US" altLang="zh-TW" sz="5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℃ </a:t>
            </a:r>
          </a:p>
          <a:p>
            <a:pPr marL="0" indent="0">
              <a:buNone/>
            </a:pPr>
            <a:r>
              <a:rPr lang="en-US" altLang="zh-TW" sz="5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(D) </a:t>
            </a:r>
            <a:r>
              <a:rPr lang="en-US" altLang="zh-TW" sz="52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en-US" altLang="zh-TW" sz="5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℃</a:t>
            </a:r>
            <a:endParaRPr lang="en-US" altLang="zh-TW" sz="5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745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793376" y="2014194"/>
            <a:ext cx="10605247" cy="44052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16.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請問小臼齒的功能為何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切割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作用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(B)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撕裂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作用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壓碎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作用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研磨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作用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7417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878541" y="2014194"/>
            <a:ext cx="10058400" cy="45262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何者是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FM2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的物質特色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(A)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無色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、無臭、有特殊氣味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(B)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中樞神經抑制劑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令人昏睡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(C)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加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在飲料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裡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容易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被察覺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不是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毒品 </a:t>
            </a:r>
          </a:p>
        </p:txBody>
      </p:sp>
    </p:spTree>
    <p:extLst>
      <p:ext uri="{BB962C8B-B14F-4D97-AF65-F5344CB8AC3E}">
        <p14:creationId xmlns:p14="http://schemas.microsoft.com/office/powerpoint/2010/main" val="362554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18.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檢驗吸毒犯的毛髮需在施用毒品後幾天才可送檢？</a:t>
            </a:r>
          </a:p>
        </p:txBody>
      </p:sp>
    </p:spTree>
    <p:extLst>
      <p:ext uri="{BB962C8B-B14F-4D97-AF65-F5344CB8AC3E}">
        <p14:creationId xmlns:p14="http://schemas.microsoft.com/office/powerpoint/2010/main" val="342072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小花的奶奶在醫院所領的慢性病連續處方箋有多久的期限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8876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簡答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12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20.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健康體適能五大要素組成： 心肺耐力、身體組成、肌力、肌耐力以及什麼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? 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162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-131661"/>
            <a:ext cx="3232599" cy="2252926"/>
          </a:xfrm>
        </p:spPr>
        <p:txBody>
          <a:bodyPr>
            <a:normAutofit/>
          </a:bodyPr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積分題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解答篇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內容版面配置區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344288"/>
              </p:ext>
            </p:extLst>
          </p:nvPr>
        </p:nvGraphicFramePr>
        <p:xfrm>
          <a:off x="3232599" y="383905"/>
          <a:ext cx="8303904" cy="34747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59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9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9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2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47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O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X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X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O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C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B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D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C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3200" b="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13.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14.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SPF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100</a:t>
                      </a:r>
                      <a:r>
                        <a:rPr lang="zh-TW" altLang="en-US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3/24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38.5</a:t>
                      </a:r>
                      <a:r>
                        <a:rPr lang="zh-TW" altLang="en-US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度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32</a:t>
                      </a:r>
                      <a:r>
                        <a:rPr lang="zh-TW" altLang="en-US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顆</a:t>
                      </a:r>
                      <a:endParaRPr lang="en-US" altLang="zh-TW" sz="3200" b="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標題 1"/>
          <p:cNvSpPr txBox="1">
            <a:spLocks/>
          </p:cNvSpPr>
          <p:nvPr/>
        </p:nvSpPr>
        <p:spPr>
          <a:xfrm>
            <a:off x="0" y="3541585"/>
            <a:ext cx="3232599" cy="2252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搶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b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解答篇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內容版面配置區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6054384"/>
              </p:ext>
            </p:extLst>
          </p:nvPr>
        </p:nvGraphicFramePr>
        <p:xfrm>
          <a:off x="3232599" y="4117216"/>
          <a:ext cx="5333176" cy="23164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18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1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3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9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15.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16.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17.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C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C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B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題號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18.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19.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20.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答案</a:t>
                      </a:r>
                      <a:endParaRPr lang="zh-TW" altLang="en-US" sz="3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  <a:r>
                        <a:rPr lang="zh-TW" altLang="en-US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天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altLang="en-US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個月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3200" b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柔軟度</a:t>
                      </a:r>
                      <a:endParaRPr lang="zh-TW" altLang="en-US" sz="3200" b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315653"/>
              </p:ext>
            </p:extLst>
          </p:nvPr>
        </p:nvGraphicFramePr>
        <p:xfrm>
          <a:off x="8668915" y="4017203"/>
          <a:ext cx="3214596" cy="2516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14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門齒</a:t>
                      </a:r>
                      <a:r>
                        <a:rPr lang="zh-TW" altLang="en-US" sz="18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在口腔前</a:t>
                      </a:r>
                      <a:r>
                        <a:rPr lang="zh-TW" altLang="en-US" sz="1800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端，表面</a:t>
                      </a:r>
                      <a:r>
                        <a:rPr lang="zh-TW" altLang="en-US" sz="18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較</a:t>
                      </a:r>
                      <a:r>
                        <a:rPr lang="zh-TW" altLang="en-US" sz="1800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平，邊緣</a:t>
                      </a:r>
                      <a:r>
                        <a:rPr lang="zh-TW" altLang="en-US" sz="18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鋒利且呈鑿</a:t>
                      </a:r>
                      <a:r>
                        <a:rPr lang="zh-TW" altLang="en-US" sz="1800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形，有利於</a:t>
                      </a:r>
                      <a:r>
                        <a:rPr lang="zh-TW" altLang="en-US" sz="18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咬及切割</a:t>
                      </a:r>
                      <a:r>
                        <a:rPr lang="zh-TW" altLang="en-US" sz="1800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食物。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犬齒</a:t>
                      </a:r>
                      <a:r>
                        <a:rPr lang="zh-TW" altLang="en-US" sz="18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的功用大多作為撕裂</a:t>
                      </a:r>
                      <a:r>
                        <a:rPr lang="zh-TW" altLang="en-US" sz="1800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食物用。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小臼齒</a:t>
                      </a:r>
                      <a:r>
                        <a:rPr lang="zh-TW" altLang="en-US" sz="18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功用大多作為壓碎之用。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80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臼齒</a:t>
                      </a:r>
                      <a:r>
                        <a:rPr lang="zh-TW" altLang="en-US" sz="18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功用大多作為研磨之</a:t>
                      </a:r>
                      <a:r>
                        <a:rPr lang="zh-TW" altLang="en-US" sz="1800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用。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800" u="none" strike="noStrik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牙齒的三個功能為：咀嚼作用、發音作用、美觀</a:t>
                      </a:r>
                      <a:r>
                        <a:rPr lang="zh-TW" altLang="en-US" sz="1800" u="none" strike="noStrike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作用。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13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5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積分題</a:t>
            </a:r>
            <a:endParaRPr lang="zh-TW" altLang="en-US" sz="5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7204" y="2014194"/>
            <a:ext cx="11237592" cy="4322211"/>
          </a:xfrm>
        </p:spPr>
        <p:txBody>
          <a:bodyPr>
            <a:noAutofit/>
          </a:bodyPr>
          <a:lstStyle/>
          <a:p>
            <a:pPr lvl="0" algn="just"/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積分題共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題（是非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題，選擇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題，簡答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題）</a:t>
            </a:r>
          </a:p>
          <a:p>
            <a:pPr algn="ju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題目秀在螢幕上，並由主持人說明之，是非題及選擇題參賽隊伍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可一邊討論一邊將答案牌立於桌上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簡答題則須以白板筆將答案（正楷且工整）書寫在白板上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，每題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討論時間為</a:t>
            </a:r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秒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，時間到時主持人說出「請作答」時，參賽隊伍必須立刻把「答案秀出來」，延遲該題不計分。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簡答題之答案如寫簡體字或有錯別字即不予計分，</a:t>
            </a:r>
            <a:r>
              <a:rPr lang="zh-TW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不會寫的字只能使用注音符號代替一個字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，且該注音必須正確始能得分。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每答對一題得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分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競賽現場備有計分板，隊伍可立刻得知分數之情況。</a:t>
            </a:r>
          </a:p>
          <a:p>
            <a:pPr algn="just"/>
            <a:endParaRPr lang="zh-TW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440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是非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6800" y="2103120"/>
            <a:ext cx="10282518" cy="39319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生命之鏈（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Chain of Survival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）包含幾項影響病人救活率的重要因素，第一個關鍵環節是儘早求救。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0148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是非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國產香皂具有核准字號為衛部粧製字第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00000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號之備查字號。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5414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是非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用棍棒、竹竿伸給溺者施救時，直接由前面遞給溺者即可。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0980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是非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60491" y="2586912"/>
            <a:ext cx="9782330" cy="3318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體適能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333 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實施計畫中，最佳心跳率為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130 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次／分。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4555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0419" y="1799041"/>
            <a:ext cx="11731581" cy="49110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戒菸專線號碼是多少？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0800-571751 </a:t>
            </a: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B) 0800-531531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C) 0800-636363 </a:t>
            </a:r>
            <a:endParaRPr lang="en-US" altLang="zh-TW" sz="5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5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D)</a:t>
            </a:r>
            <a:r>
              <a:rPr lang="zh-TW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以上皆非</a:t>
            </a:r>
            <a:endParaRPr lang="en-US" altLang="zh-TW" sz="6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9726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選擇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5762" y="2014194"/>
            <a:ext cx="10625071" cy="46421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下列哪個成分的用途不是止汗制臭</a:t>
            </a:r>
            <a:r>
              <a:rPr lang="zh-TW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A)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尿囊素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4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Allantoin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B)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氯化鋁（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Aluminum Chloride</a:t>
            </a:r>
            <a:r>
              <a:rPr lang="zh-TW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C)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氯化羥鋁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(Aluminum </a:t>
            </a:r>
            <a:r>
              <a:rPr lang="en-US" altLang="zh-TW" sz="44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Chlorohydrate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D)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倍半氯化羥鋁及其</a:t>
            </a:r>
            <a:r>
              <a:rPr lang="zh-TW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衍生物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Aluminum </a:t>
            </a:r>
            <a:r>
              <a:rPr lang="en-US" altLang="zh-TW" sz="44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sesquichlorohydrate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842792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肥皂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肥皂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肥皂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肥皂</Template>
  <TotalTime>205</TotalTime>
  <Words>1419</Words>
  <Application>Microsoft Office PowerPoint</Application>
  <PresentationFormat>寬螢幕</PresentationFormat>
  <Paragraphs>152</Paragraphs>
  <Slides>26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31" baseType="lpstr">
      <vt:lpstr>新細明體</vt:lpstr>
      <vt:lpstr>標楷體</vt:lpstr>
      <vt:lpstr>Century Gothic</vt:lpstr>
      <vt:lpstr>Garamond</vt:lpstr>
      <vt:lpstr>肥皂</vt:lpstr>
      <vt:lpstr>106年  新北市健康小學堂</vt:lpstr>
      <vt:lpstr>競賽須知</vt:lpstr>
      <vt:lpstr>積分題</vt:lpstr>
      <vt:lpstr>【是非題】</vt:lpstr>
      <vt:lpstr>【是非題】</vt:lpstr>
      <vt:lpstr>【是非題】</vt:lpstr>
      <vt:lpstr>【是非題】</vt:lpstr>
      <vt:lpstr>【選擇題】</vt:lpstr>
      <vt:lpstr>【選擇題】</vt:lpstr>
      <vt:lpstr>【選擇題】</vt:lpstr>
      <vt:lpstr>【選擇題】</vt:lpstr>
      <vt:lpstr>【選擇題】</vt:lpstr>
      <vt:lpstr>【簡答題】</vt:lpstr>
      <vt:lpstr>【簡答題】</vt:lpstr>
      <vt:lpstr>【簡答題】</vt:lpstr>
      <vt:lpstr>【簡答題】</vt:lpstr>
      <vt:lpstr>【簡答題】</vt:lpstr>
      <vt:lpstr>【搶答題】</vt:lpstr>
      <vt:lpstr>【搶答題】</vt:lpstr>
      <vt:lpstr>【選擇題】</vt:lpstr>
      <vt:lpstr>【選擇題】</vt:lpstr>
      <vt:lpstr>【選擇題】</vt:lpstr>
      <vt:lpstr>【簡答題】</vt:lpstr>
      <vt:lpstr>【簡答題】</vt:lpstr>
      <vt:lpstr>【簡答題】</vt:lpstr>
      <vt:lpstr>【積分題-     解答篇】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新北市健康小學堂</dc:title>
  <dc:creator>admin</dc:creator>
  <cp:lastModifiedBy>Administrator</cp:lastModifiedBy>
  <cp:revision>31</cp:revision>
  <dcterms:created xsi:type="dcterms:W3CDTF">2016-04-18T02:09:36Z</dcterms:created>
  <dcterms:modified xsi:type="dcterms:W3CDTF">2022-05-12T03:17:51Z</dcterms:modified>
</cp:coreProperties>
</file>