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85" r:id="rId4"/>
    <p:sldId id="271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75" r:id="rId18"/>
    <p:sldId id="290" r:id="rId19"/>
    <p:sldId id="292" r:id="rId2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8355" autoAdjust="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zh-TW" altLang="zh-TW" b="1" dirty="0"/>
              <a:t>健康教育課程以生活技能為導向之教學設計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en-US" altLang="zh-TW" dirty="0" smtClean="0">
                <a:latin typeface="Salesforce Sans"/>
                <a:sym typeface="Salesforce Sans"/>
              </a:rPr>
              <a:t>2019.10.09</a:t>
            </a:r>
            <a:r>
              <a:rPr lang="zh-TW" altLang="en-US" dirty="0" smtClean="0">
                <a:latin typeface="Salesforce Sans"/>
                <a:sym typeface="Salesforce Sans"/>
              </a:rPr>
              <a:t>  吳謹礼</a:t>
            </a:r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8676" y="333376"/>
            <a:ext cx="8169275" cy="309562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同理心</a:t>
            </a:r>
            <a:endParaRPr lang="en-US" altLang="zh-TW" sz="3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有能力站在別人的立場去設身處地為他人著想，即使是我們所不熟悉的生活。</a:t>
            </a:r>
          </a:p>
          <a:p>
            <a:pPr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可以幫助我們接受其他與我們不同處境的人，提昇社會正向互動能力。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kern="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例：戴牙套，被取笑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08213" y="3860800"/>
            <a:ext cx="8229600" cy="23764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500"/>
              </a:lnSpc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合作與團隊作業</a:t>
            </a:r>
            <a:endParaRPr lang="en-US" altLang="zh-TW" sz="3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表達對他人貢獻和不同行為方式的尊重。</a:t>
            </a:r>
          </a:p>
          <a:p>
            <a:pPr>
              <a:lnSpc>
                <a:spcPts val="35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評估各人能力並為團隊做出貢獻。</a:t>
            </a:r>
          </a:p>
          <a:p>
            <a:pPr>
              <a:lnSpc>
                <a:spcPts val="3500"/>
              </a:lnSpc>
              <a:spcBef>
                <a:spcPts val="0"/>
              </a:spcBef>
              <a:defRPr/>
            </a:pPr>
            <a:r>
              <a:rPr kumimoji="0"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能夠採取行動取得最大利益並誠實公開表達感情和觀點。</a:t>
            </a:r>
          </a:p>
        </p:txBody>
      </p:sp>
    </p:spTree>
    <p:extLst>
      <p:ext uri="{BB962C8B-B14F-4D97-AF65-F5344CB8AC3E}">
        <p14:creationId xmlns:p14="http://schemas.microsoft.com/office/powerpoint/2010/main" val="37855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476251"/>
            <a:ext cx="8440738" cy="2538413"/>
          </a:xfrm>
          <a:solidFill>
            <a:srgbClr val="CCECFF"/>
          </a:solidFill>
        </p:spPr>
        <p:txBody>
          <a:bodyPr/>
          <a:lstStyle/>
          <a:p>
            <a:pPr marL="0" indent="0">
              <a:lnSpc>
                <a:spcPts val="3100"/>
              </a:lnSpc>
              <a:spcBef>
                <a:spcPts val="0"/>
              </a:spcBef>
              <a:buNone/>
              <a:defRPr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倡導能力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與人之間的正向關係，運用合宜的表達方式增進關係，創造一個讓人覺得安全且能自由互動和表達意見的情境。</a:t>
            </a:r>
          </a:p>
          <a:p>
            <a:pPr>
              <a:lnSpc>
                <a:spcPts val="31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讓我們維持友誼，這對心理和社會安適非常重要。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  <a:defRPr/>
            </a:pPr>
            <a:r>
              <a:rPr lang="zh-TW" altLang="en-US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例：要父親在家不可抽煙</a:t>
            </a:r>
            <a:r>
              <a:rPr lang="en-US" altLang="zh-TW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30413" y="3644901"/>
            <a:ext cx="8229600" cy="28368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100"/>
              </a:lnSpc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做決定</a:t>
            </a:r>
            <a:endParaRPr lang="en-US" altLang="zh-TW" sz="3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有能力從多項選擇中，依照做決定的流程做出決定，而這些選擇可能會產生特定的結果，或對將來是最佳的選擇。</a:t>
            </a:r>
          </a:p>
          <a:p>
            <a:pPr>
              <a:lnSpc>
                <a:spcPts val="31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幫助我們做建設性的決定，讓我們能夠處理不同的選擇，亦會影響我們做不同的決策。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  <a:defRPr/>
            </a:pPr>
            <a:r>
              <a:rPr lang="zh-TW" altLang="en-US" sz="2800" b="1" kern="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例：如何以明智決定拒絕吸煙</a:t>
            </a:r>
          </a:p>
        </p:txBody>
      </p:sp>
    </p:spTree>
    <p:extLst>
      <p:ext uri="{BB962C8B-B14F-4D97-AF65-F5344CB8AC3E}">
        <p14:creationId xmlns:p14="http://schemas.microsoft.com/office/powerpoint/2010/main" val="34919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3933826"/>
            <a:ext cx="8064500" cy="2663825"/>
          </a:xfrm>
          <a:solidFill>
            <a:srgbClr val="FFCCCC"/>
          </a:solidFill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批判思考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分析資訊、經驗、形成主張，導岀結論，提出適當的問題和發表具邏輯思考的意見。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幫助我們認知和處理會影響到自我健康態度和行為的因素，例如：媒體和同儕的壓力。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例：牽手與接吻會懷孕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90725" y="404814"/>
            <a:ext cx="8229600" cy="312578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解決問題</a:t>
            </a:r>
            <a:endParaRPr lang="en-US" altLang="zh-TW" sz="3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勇於面對問題、診斷問題，列出並分析解決的方法，選擇可行的方法採取行動，將現況與預期結果間的距離拉近，最終能對其他類似情境也能發展出對應原則。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能夠建設性地處理生活中面對的各種問題。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例：遇到色狼的處理（公車司機）</a:t>
            </a:r>
          </a:p>
        </p:txBody>
      </p:sp>
    </p:spTree>
    <p:extLst>
      <p:ext uri="{BB962C8B-B14F-4D97-AF65-F5344CB8AC3E}">
        <p14:creationId xmlns:p14="http://schemas.microsoft.com/office/powerpoint/2010/main" val="24339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生活技能的教學步驟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1</a:t>
            </a:r>
            <a:r>
              <a:rPr lang="en-US" altLang="zh-TW" sz="2800" dirty="0"/>
              <a:t>. </a:t>
            </a:r>
            <a:r>
              <a:rPr lang="zh-TW" altLang="en-US" sz="2800" u="sng" dirty="0">
                <a:solidFill>
                  <a:schemeClr val="accent2">
                    <a:lumMod val="50000"/>
                  </a:schemeClr>
                </a:solidFill>
              </a:rPr>
              <a:t>概念形成</a:t>
            </a:r>
            <a:r>
              <a:rPr lang="zh-TW" altLang="en-US" sz="2800" dirty="0"/>
              <a:t>：啟發學生於認知層面能理解、態度層面能接受生活技能的概念 與重要性。 </a:t>
            </a:r>
            <a:endParaRPr lang="en-US" altLang="zh-TW" sz="2800" dirty="0" smtClean="0"/>
          </a:p>
          <a:p>
            <a:r>
              <a:rPr lang="en-US" altLang="zh-TW" sz="2800" dirty="0" smtClean="0"/>
              <a:t>2</a:t>
            </a:r>
            <a:r>
              <a:rPr lang="en-US" altLang="zh-TW" sz="2800" dirty="0"/>
              <a:t>. </a:t>
            </a:r>
            <a:r>
              <a:rPr lang="zh-TW" altLang="en-US" sz="2800" u="sng" dirty="0">
                <a:solidFill>
                  <a:schemeClr val="accent2">
                    <a:lumMod val="50000"/>
                  </a:schemeClr>
                </a:solidFill>
              </a:rPr>
              <a:t>概念演練</a:t>
            </a:r>
            <a:r>
              <a:rPr lang="zh-TW" altLang="en-US" sz="2800" dirty="0"/>
              <a:t>：安排學生於模擬情境與安全的環境中</a:t>
            </a:r>
            <a:r>
              <a:rPr lang="zh-TW" altLang="en-US" sz="2800" dirty="0" smtClean="0"/>
              <a:t>，體驗</a:t>
            </a:r>
            <a:r>
              <a:rPr lang="zh-TW" altLang="en-US" sz="2800" dirty="0"/>
              <a:t>技能演練的感受，嘗試自己去執行，轉換抽 象概念為具體行為。 </a:t>
            </a:r>
            <a:endParaRPr lang="en-US" altLang="zh-TW" sz="2800" dirty="0" smtClean="0"/>
          </a:p>
          <a:p>
            <a:r>
              <a:rPr lang="en-US" altLang="zh-TW" sz="2800" dirty="0" smtClean="0"/>
              <a:t>3</a:t>
            </a:r>
            <a:r>
              <a:rPr lang="en-US" altLang="zh-TW" sz="2800" dirty="0"/>
              <a:t>. </a:t>
            </a:r>
            <a:r>
              <a:rPr lang="zh-TW" altLang="en-US" sz="2800" u="sng" dirty="0">
                <a:solidFill>
                  <a:schemeClr val="accent2">
                    <a:lumMod val="50000"/>
                  </a:schemeClr>
                </a:solidFill>
              </a:rPr>
              <a:t>概念維持</a:t>
            </a:r>
            <a:r>
              <a:rPr lang="zh-TW" altLang="en-US" sz="2800" dirty="0"/>
              <a:t>：引導學生思考真實生活中可以舉一反 三的情境有哪些？如何應用於真實生活情境中， 讓技能建立後能深化為健康行為模式。</a:t>
            </a:r>
          </a:p>
        </p:txBody>
      </p:sp>
    </p:spTree>
    <p:extLst>
      <p:ext uri="{BB962C8B-B14F-4D97-AF65-F5344CB8AC3E}">
        <p14:creationId xmlns:p14="http://schemas.microsoft.com/office/powerpoint/2010/main" val="33190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37" y="1975979"/>
            <a:ext cx="7157324" cy="4627265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/>
          <a:lstStyle/>
          <a:p>
            <a:r>
              <a:rPr lang="zh-TW" altLang="en-US" dirty="0"/>
              <a:t>生活技能的教學步驟 </a:t>
            </a:r>
          </a:p>
        </p:txBody>
      </p:sp>
    </p:spTree>
    <p:extLst>
      <p:ext uri="{BB962C8B-B14F-4D97-AF65-F5344CB8AC3E}">
        <p14:creationId xmlns:p14="http://schemas.microsoft.com/office/powerpoint/2010/main" val="10529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生活技能的教學原則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實施「</a:t>
            </a:r>
            <a:r>
              <a:rPr lang="zh-TW" altLang="en-US" sz="2800" dirty="0"/>
              <a:t>生活技能」為導向的健康教育課程教學，學習的主體應是學生</a:t>
            </a:r>
            <a:r>
              <a:rPr lang="zh-TW" altLang="en-US" sz="2800" dirty="0" smtClean="0"/>
              <a:t>積極</a:t>
            </a:r>
            <a:r>
              <a:rPr lang="zh-TW" altLang="en-US" sz="2800" dirty="0"/>
              <a:t>主動參與，教學活動必須強調</a:t>
            </a:r>
            <a:r>
              <a:rPr lang="zh-TW" altLang="en-US" sz="3200" u="sng" dirty="0">
                <a:solidFill>
                  <a:schemeClr val="accent2">
                    <a:lumMod val="75000"/>
                  </a:schemeClr>
                </a:solidFill>
              </a:rPr>
              <a:t>互動式</a:t>
            </a:r>
            <a:r>
              <a:rPr lang="en-US" altLang="zh-TW" sz="3200" u="sng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zh-TW" altLang="en-US" sz="3200" u="sng" dirty="0">
                <a:solidFill>
                  <a:schemeClr val="accent2">
                    <a:lumMod val="75000"/>
                  </a:schemeClr>
                </a:solidFill>
              </a:rPr>
              <a:t>參與式</a:t>
            </a:r>
            <a:r>
              <a:rPr lang="zh-TW" altLang="en-US" sz="2800" dirty="0"/>
              <a:t>之教學策略</a:t>
            </a:r>
            <a:r>
              <a:rPr lang="zh-TW" altLang="en-US" sz="2800" dirty="0" smtClean="0"/>
              <a:t>運用。</a:t>
            </a:r>
            <a:endParaRPr lang="en-US" altLang="zh-TW" sz="2800" dirty="0" smtClean="0"/>
          </a:p>
          <a:p>
            <a:r>
              <a:rPr lang="zh-TW" altLang="en-US" sz="2800" dirty="0" smtClean="0"/>
              <a:t>原則</a:t>
            </a:r>
            <a:r>
              <a:rPr lang="zh-TW" altLang="en-US" sz="2800" dirty="0"/>
              <a:t>包括： </a:t>
            </a:r>
            <a:r>
              <a:rPr lang="en-US" altLang="zh-TW" sz="2800" dirty="0" smtClean="0"/>
              <a:t>1</a:t>
            </a:r>
            <a:r>
              <a:rPr lang="en-US" altLang="zh-TW" sz="2800" dirty="0"/>
              <a:t>. </a:t>
            </a:r>
            <a:r>
              <a:rPr lang="zh-TW" altLang="en-US" sz="2800" dirty="0"/>
              <a:t>營造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自動改變</a:t>
            </a:r>
            <a:r>
              <a:rPr lang="zh-TW" altLang="en-US" sz="2800" dirty="0"/>
              <a:t>的歷程，引發學生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參與學習動機及建立價值觀</a:t>
            </a:r>
            <a:r>
              <a:rPr lang="zh-TW" altLang="en-US" sz="2800" dirty="0"/>
              <a:t>。 </a:t>
            </a:r>
            <a:r>
              <a:rPr lang="en-US" altLang="zh-TW" sz="2800" dirty="0"/>
              <a:t>2. </a:t>
            </a:r>
            <a:r>
              <a:rPr lang="zh-TW" altLang="en-US" sz="2800" dirty="0"/>
              <a:t>設計與生活經驗相連結之教學活動，呼應學生生活情境，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強調問題解決</a:t>
            </a:r>
            <a:r>
              <a:rPr lang="zh-TW" altLang="en-US" sz="2800" dirty="0"/>
              <a:t>。 </a:t>
            </a:r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塑造學習者</a:t>
            </a:r>
            <a:r>
              <a:rPr lang="zh-TW" altLang="en-US" sz="2800" dirty="0"/>
              <a:t>自身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成功的經驗</a:t>
            </a:r>
            <a:r>
              <a:rPr lang="zh-TW" altLang="en-US" sz="2800" dirty="0"/>
              <a:t>，經由示範、演練、修正等學習歷程。 </a:t>
            </a:r>
          </a:p>
        </p:txBody>
      </p:sp>
    </p:spTree>
    <p:extLst>
      <p:ext uri="{BB962C8B-B14F-4D97-AF65-F5344CB8AC3E}">
        <p14:creationId xmlns:p14="http://schemas.microsoft.com/office/powerpoint/2010/main" val="42357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6830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生活技能與健康課程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84314"/>
            <a:ext cx="8229600" cy="2625107"/>
          </a:xfrm>
          <a:solidFill>
            <a:srgbClr val="CCECFF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選擇發展何種生活技能，需視課程內容而定。</a:t>
            </a:r>
          </a:p>
          <a:p>
            <a:pPr>
              <a:defRPr/>
            </a:pPr>
            <a:r>
              <a:rPr lang="zh-TW" altLang="en-US" sz="2800" b="1" u="sng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不是每</a:t>
            </a:r>
            <a:r>
              <a:rPr lang="zh-TW" altLang="en-US" sz="2800" b="1" u="sng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一個議題</a:t>
            </a:r>
            <a:r>
              <a:rPr lang="zh-TW" altLang="en-US" sz="2800" b="1" u="sng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都需要應用的所有技能，不同議題需要不同的技能或概念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，但基本上，每個議題都會應用到三大類技能中的部份技能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b="1" dirty="0"/>
          </a:p>
          <a:p>
            <a:pPr>
              <a:defRPr/>
            </a:pP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18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九大健康議題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zh-TW" altLang="en-US" sz="2800" dirty="0" smtClean="0"/>
              <a:t>菸檳防制</a:t>
            </a:r>
            <a:endParaRPr lang="en-US" altLang="zh-TW" sz="2800" dirty="0" smtClean="0"/>
          </a:p>
          <a:p>
            <a:r>
              <a:rPr lang="zh-TW" altLang="en-US" sz="2800" dirty="0" smtClean="0"/>
              <a:t>健康體位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健康飲食與身體活動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口腔衛生</a:t>
            </a:r>
            <a:endParaRPr lang="en-US" altLang="zh-TW" sz="2800" dirty="0" smtClean="0"/>
          </a:p>
          <a:p>
            <a:r>
              <a:rPr lang="zh-TW" altLang="en-US" sz="2800" dirty="0" smtClean="0"/>
              <a:t>視力保健</a:t>
            </a:r>
            <a:endParaRPr lang="en-US" altLang="zh-TW" sz="2800" dirty="0" smtClean="0"/>
          </a:p>
          <a:p>
            <a:r>
              <a:rPr lang="zh-TW" altLang="en-US" sz="2800" dirty="0" smtClean="0"/>
              <a:t>全民健保</a:t>
            </a:r>
            <a:r>
              <a:rPr lang="en-US" altLang="zh-TW" sz="2800" dirty="0" smtClean="0"/>
              <a:t>(</a:t>
            </a:r>
            <a:r>
              <a:rPr lang="zh-TW" altLang="en-US" sz="2800" dirty="0"/>
              <a:t>含</a:t>
            </a:r>
            <a:r>
              <a:rPr lang="zh-TW" altLang="en-US" sz="2800" dirty="0" smtClean="0"/>
              <a:t>正確用藥</a:t>
            </a:r>
            <a:r>
              <a:rPr lang="en-US" altLang="zh-TW" sz="2800" dirty="0" smtClean="0"/>
              <a:t>)</a:t>
            </a: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性教育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含愛滋病防治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藥物濫用防制</a:t>
            </a:r>
            <a:endParaRPr lang="en-US" altLang="zh-TW" sz="2800" dirty="0" smtClean="0"/>
          </a:p>
          <a:p>
            <a:r>
              <a:rPr lang="zh-TW" altLang="en-US" sz="2800" dirty="0" smtClean="0"/>
              <a:t>安全教育與急救</a:t>
            </a:r>
            <a:endParaRPr lang="en-US" altLang="zh-TW" sz="2800" dirty="0" smtClean="0"/>
          </a:p>
          <a:p>
            <a:r>
              <a:rPr lang="zh-TW" altLang="en-US" sz="2800" dirty="0" smtClean="0"/>
              <a:t>心理</a:t>
            </a:r>
            <a:r>
              <a:rPr lang="zh-TW" altLang="en-US" sz="2800" dirty="0"/>
              <a:t>健康</a:t>
            </a:r>
          </a:p>
        </p:txBody>
      </p:sp>
    </p:spTree>
    <p:extLst>
      <p:ext uri="{BB962C8B-B14F-4D97-AF65-F5344CB8AC3E}">
        <p14:creationId xmlns:p14="http://schemas.microsoft.com/office/powerpoint/2010/main" val="7777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0069" y="2402541"/>
            <a:ext cx="5798166" cy="1219200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教案格式說明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0353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0068" y="1627989"/>
            <a:ext cx="6884689" cy="2793403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交件時間：</a:t>
            </a: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zh-TW" altLang="en-US" sz="5000" dirty="0" smtClean="0"/>
              <a:t>教案與教學實作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6685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今日任務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sz="2800" dirty="0" smtClean="0">
                <a:latin typeface="Salesforce Sans"/>
                <a:sym typeface="Salesforce Sans"/>
              </a:rPr>
              <a:t>認識生活技能及其內涵</a:t>
            </a:r>
            <a:endParaRPr lang="zh-TW" altLang="en-US" sz="2800" dirty="0">
              <a:latin typeface="Salesforce Sans"/>
              <a:sym typeface="Salesforce Sans"/>
            </a:endParaRPr>
          </a:p>
          <a:p>
            <a:pPr rtl="0"/>
            <a:r>
              <a:rPr lang="zh-TW" altLang="en-US" sz="2800" dirty="0" smtClean="0">
                <a:latin typeface="Salesforce Sans"/>
                <a:sym typeface="Salesforce Sans"/>
              </a:rPr>
              <a:t>健康議題</a:t>
            </a:r>
            <a:endParaRPr lang="en-US" altLang="zh-TW" sz="28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2800" dirty="0" smtClean="0">
                <a:latin typeface="Salesforce Sans"/>
                <a:sym typeface="Salesforce Sans"/>
              </a:rPr>
              <a:t>教案格式說明</a:t>
            </a:r>
            <a:endParaRPr lang="en-US" altLang="zh-TW" sz="28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2800" dirty="0" smtClean="0">
                <a:latin typeface="Salesforce Sans"/>
                <a:sym typeface="Salesforce Sans"/>
              </a:rPr>
              <a:t>教案實作及交件日期</a:t>
            </a:r>
            <a:endParaRPr lang="en-US" altLang="zh-TW" sz="2800" dirty="0" smtClean="0">
              <a:latin typeface="Salesforce Sans"/>
              <a:sym typeface="Salesforce Sans"/>
            </a:endParaRPr>
          </a:p>
          <a:p>
            <a:pPr rtl="0"/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3"/>
          <p:cNvSpPr txBox="1">
            <a:spLocks/>
          </p:cNvSpPr>
          <p:nvPr/>
        </p:nvSpPr>
        <p:spPr bwMode="auto">
          <a:xfrm>
            <a:off x="4800601" y="1073151"/>
            <a:ext cx="64039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使人們能表現出一特定行為的能力。</a:t>
            </a:r>
          </a:p>
        </p:txBody>
      </p:sp>
      <p:sp>
        <p:nvSpPr>
          <p:cNvPr id="13315" name="文字版面配置區 4"/>
          <p:cNvSpPr txBox="1">
            <a:spLocks/>
          </p:cNvSpPr>
          <p:nvPr/>
        </p:nvSpPr>
        <p:spPr bwMode="auto">
          <a:xfrm>
            <a:off x="2063750" y="549276"/>
            <a:ext cx="2736850" cy="13366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858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</a:t>
            </a:r>
            <a:r>
              <a:rPr lang="zh-TW" altLang="en-US"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6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TW"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skills</a:t>
            </a:r>
            <a:endParaRPr lang="zh-TW" altLang="en-US" sz="3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TW" altLang="en-US" sz="21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6" name="文字版面配置區 4"/>
          <p:cNvSpPr txBox="1">
            <a:spLocks/>
          </p:cNvSpPr>
          <p:nvPr/>
        </p:nvSpPr>
        <p:spPr bwMode="auto">
          <a:xfrm>
            <a:off x="2160589" y="2305050"/>
            <a:ext cx="3354387" cy="12827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858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健康技能 </a:t>
            </a:r>
            <a:endParaRPr lang="en-US" altLang="zh-TW" sz="4000" b="1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TW"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healthy </a:t>
            </a:r>
            <a:r>
              <a:rPr lang="zh-TW" altLang="en-US"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skills</a:t>
            </a:r>
            <a:endParaRPr lang="zh-TW" altLang="en-US" sz="3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TW" altLang="en-US" sz="21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7" name="文字版面配置區 4"/>
          <p:cNvSpPr txBox="1">
            <a:spLocks/>
          </p:cNvSpPr>
          <p:nvPr/>
        </p:nvSpPr>
        <p:spPr bwMode="auto">
          <a:xfrm>
            <a:off x="6018214" y="2354264"/>
            <a:ext cx="3533775" cy="12334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858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生活技能 </a:t>
            </a:r>
            <a:endParaRPr lang="en-US" altLang="zh-TW" sz="4000" b="1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TW"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life skills</a:t>
            </a:r>
            <a:endParaRPr lang="zh-TW" altLang="en-US" sz="3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TW" altLang="en-US" sz="21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89163" y="3752851"/>
            <a:ext cx="35544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涉及實踐性的健康技巧和需要技術性的能力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60588" y="4762500"/>
            <a:ext cx="4032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急救技能：包紮、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CPR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保健技能：洗手、刷牙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性教育：正確使用保險套</a:t>
            </a:r>
          </a:p>
        </p:txBody>
      </p:sp>
    </p:spTree>
    <p:extLst>
      <p:ext uri="{BB962C8B-B14F-4D97-AF65-F5344CB8AC3E}">
        <p14:creationId xmlns:p14="http://schemas.microsoft.com/office/powerpoint/2010/main" val="20591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生活技能的定義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生活</a:t>
            </a:r>
            <a:r>
              <a:rPr lang="zh-TW" altLang="en-US" sz="2800" dirty="0"/>
              <a:t>技能的定義</a:t>
            </a:r>
            <a:r>
              <a:rPr lang="en-US" altLang="zh-TW" sz="2800" dirty="0"/>
              <a:t>(WHO, 2003) </a:t>
            </a:r>
            <a:endParaRPr lang="en-US" altLang="zh-TW" sz="2800" dirty="0" smtClean="0"/>
          </a:p>
          <a:p>
            <a:r>
              <a:rPr lang="zh-TW" altLang="en-US" sz="2800" dirty="0" smtClean="0"/>
              <a:t>使</a:t>
            </a:r>
            <a:r>
              <a:rPr lang="zh-TW" altLang="en-US" sz="2800" dirty="0"/>
              <a:t>人們能正向解決、適應每天面對的健康生活需求及挑戰的能力及機制。</a:t>
            </a:r>
            <a:r>
              <a:rPr lang="zh-TW" altLang="en-US" sz="2800" dirty="0" smtClean="0"/>
              <a:t>有助於</a:t>
            </a:r>
            <a:r>
              <a:rPr lang="zh-TW" altLang="en-US" sz="2800" dirty="0"/>
              <a:t>增進個人行為能力或增進與他人或周圍環境之共同行動能力，來改變周遭</a:t>
            </a:r>
            <a:r>
              <a:rPr lang="zh-TW" altLang="en-US" sz="2800" dirty="0" smtClean="0"/>
              <a:t>環境</a:t>
            </a:r>
            <a:r>
              <a:rPr lang="zh-TW" altLang="en-US" sz="2800" dirty="0"/>
              <a:t>氛圍，使之有利於健康的產出。</a:t>
            </a:r>
          </a:p>
        </p:txBody>
      </p:sp>
    </p:spTree>
    <p:extLst>
      <p:ext uri="{BB962C8B-B14F-4D97-AF65-F5344CB8AC3E}">
        <p14:creationId xmlns:p14="http://schemas.microsoft.com/office/powerpoint/2010/main" val="3640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1950" y="174626"/>
            <a:ext cx="9036049" cy="124649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TW" altLang="en-US" sz="3200" b="1" kern="100" dirty="0" smtClean="0">
                <a:solidFill>
                  <a:srgbClr val="FF0000"/>
                </a:solidFill>
                <a:latin typeface="+mj-ea"/>
                <a:ea typeface="+mj-ea"/>
              </a:rPr>
              <a:t>十四項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+mj-ea"/>
                <a:ea typeface="+mj-ea"/>
              </a:rPr>
              <a:t>生活</a:t>
            </a:r>
            <a:r>
              <a:rPr lang="zh-TW" altLang="zh-TW" sz="3200" b="1" kern="100" dirty="0">
                <a:solidFill>
                  <a:srgbClr val="FF0000"/>
                </a:solidFill>
                <a:latin typeface="+mj-ea"/>
                <a:ea typeface="+mj-ea"/>
              </a:rPr>
              <a:t>技能指標</a:t>
            </a:r>
            <a:r>
              <a:rPr lang="zh-TW" altLang="en-US" sz="2800" b="1" kern="100" dirty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TW" altLang="zh-TW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包含</a:t>
            </a:r>
            <a:r>
              <a:rPr lang="zh-TW" altLang="zh-TW" sz="2800" b="1" u="sng" kern="1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情緒篇</a:t>
            </a:r>
            <a:r>
              <a:rPr lang="zh-TW" altLang="zh-TW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zh-TW" altLang="zh-TW" b="1" kern="100" dirty="0">
                <a:solidFill>
                  <a:srgbClr val="9900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自我覺察、情緒調適、抗壓能力、自我監控、目標設定</a:t>
            </a:r>
            <a:r>
              <a:rPr lang="zh-TW" altLang="zh-TW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）；</a:t>
            </a:r>
            <a:r>
              <a:rPr lang="zh-TW" altLang="zh-TW" sz="2800" b="1" u="sng" kern="1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人際篇</a:t>
            </a:r>
            <a:r>
              <a:rPr lang="zh-TW" altLang="zh-TW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zh-TW" altLang="zh-TW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同理心、合作與團隊作業、人際溝通能力、倡導能力、協商能力、拒絕技能</a:t>
            </a:r>
            <a:r>
              <a:rPr lang="zh-TW" altLang="zh-TW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）；</a:t>
            </a:r>
            <a:r>
              <a:rPr lang="zh-TW" altLang="zh-TW" sz="2800" b="1" u="sng" kern="1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認知篇</a:t>
            </a:r>
            <a:r>
              <a:rPr lang="zh-TW" altLang="zh-TW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zh-TW" altLang="zh-TW" b="1" kern="100" dirty="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做決定、批判思考、解決問題</a:t>
            </a:r>
            <a:r>
              <a:rPr lang="zh-TW" altLang="zh-TW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）。</a:t>
            </a:r>
            <a:endParaRPr lang="zh-TW" altLang="zh-TW" b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1631950" y="1917700"/>
          <a:ext cx="9036050" cy="45561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1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5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人與人</a:t>
                      </a: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─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社會健康</a:t>
                      </a:r>
                      <a:endParaRPr kumimoji="0" lang="en-US" altLang="zh-TW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溝通與</a:t>
                      </a:r>
                      <a: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人際互動能力</a:t>
                      </a:r>
                      <a: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人與環境</a:t>
                      </a:r>
                      <a:r>
                        <a:rPr kumimoji="0" lang="en-US" altLang="zh-TW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─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工作成就健康</a:t>
                      </a:r>
                      <a:endParaRPr kumimoji="0" lang="en-US" altLang="zh-TW" sz="200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決策與</a:t>
                      </a:r>
                      <a: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批判性思維能力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人與自己</a:t>
                      </a: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─</a:t>
                      </a:r>
                      <a:r>
                        <a:rPr kumimoji="0" lang="zh-TW" alt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情緒健康</a:t>
                      </a:r>
                      <a:endParaRPr kumimoji="0" lang="en-US" altLang="zh-TW" sz="2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適應力和</a:t>
                      </a:r>
                      <a: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自我管理能力</a:t>
                      </a:r>
                      <a:r>
                        <a:rPr lang="en-US" altLang="zh-TW" sz="2000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4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人際溝通能力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做決定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 rowSpan="6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400" b="1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增加自信與自我控制、負責任與產生改變相關能力</a:t>
                      </a:r>
                      <a:endParaRPr lang="en-US" altLang="zh-TW" sz="2400" b="1" kern="1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AutoNum type="circleNumWdWhitePlain"/>
                      </a:pPr>
                      <a:r>
                        <a:rPr lang="zh-TW" altLang="en-US" sz="2400" b="1" kern="120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自我覺察</a:t>
                      </a:r>
                      <a:endParaRPr lang="en-US" altLang="zh-TW" sz="2400" b="1" kern="1200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AutoNum type="circleNumWdWhitePlain"/>
                        <a:tabLst/>
                        <a:defRPr/>
                      </a:pP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目標設定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AutoNum type="circleNumWdWhitePlain"/>
                        <a:tabLst/>
                        <a:defRPr/>
                      </a:pP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自我監控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AutoNum type="circleNumWdWhitePlain"/>
                        <a:tabLst/>
                        <a:defRPr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情緒調適</a:t>
                      </a:r>
                      <a:endParaRPr kumimoji="0" lang="en-US" altLang="zh-TW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AutoNum type="circleNumWdWhitePlain"/>
                        <a:tabLst/>
                        <a:defRPr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抗壓能力</a:t>
                      </a:r>
                      <a:endParaRPr kumimoji="0" lang="en-US" altLang="zh-TW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4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協商技巧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解決問題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4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拒絕技能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批判思考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4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同理心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華康棒棒體 Std W5" pitchFamily="82" charset="-120"/>
                        <a:ea typeface="華康棒棒體 Std W5" pitchFamily="82" charset="-120"/>
                      </a:endParaRPr>
                    </a:p>
                  </a:txBody>
                  <a:tcPr marL="91432" marR="91432" marT="45692" marB="45692" horzOverflow="overflow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4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合作與團隊作業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4847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倡導能力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692" marB="45692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388" name="Picture 5" descr="書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/>
          <a:stretch>
            <a:fillRect/>
          </a:stretch>
        </p:blipFill>
        <p:spPr bwMode="auto">
          <a:xfrm>
            <a:off x="4872039" y="4581526"/>
            <a:ext cx="26638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260351"/>
            <a:ext cx="8597900" cy="2881313"/>
          </a:xfrm>
          <a:solidFill>
            <a:srgbClr val="FFFFCC"/>
          </a:solidFill>
        </p:spPr>
        <p:txBody>
          <a:bodyPr/>
          <a:lstStyle/>
          <a:p>
            <a:pPr marL="0" indent="0">
              <a:lnSpc>
                <a:spcPts val="3100"/>
              </a:lnSpc>
              <a:spcBef>
                <a:spcPct val="0"/>
              </a:spcBef>
              <a:buNone/>
              <a:defRPr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自我覺察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能夠辨別和了解自己的感覺、信念、態度、價值觀、目標、動機和行為，探索自己內在的想法。</a:t>
            </a:r>
          </a:p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幫助我們認識自己的感覺和價值觀，是人際關係、有效溝通和培養同理心須具備的先決條件。</a:t>
            </a:r>
          </a:p>
          <a:p>
            <a:pPr marL="0" indent="0">
              <a:lnSpc>
                <a:spcPts val="3100"/>
              </a:lnSpc>
              <a:spcBef>
                <a:spcPct val="0"/>
              </a:spcBef>
              <a:buNone/>
              <a:defRPr/>
            </a:pPr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例：學習檢查牙齒，對冷、熱、蛀牙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19289" y="3357563"/>
            <a:ext cx="8455025" cy="316706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情緒調適</a:t>
            </a:r>
            <a:endParaRPr lang="en-US" altLang="zh-TW" sz="28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有能力辯識到自己及別人的各種感覺，意識到行動如何影響行為，且有能力對情緒做出適當的反應。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能適時反應情緒，避免負面的情緒持續影響心理及生理的健康。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zh-TW" altLang="en-US" sz="2800" b="1" kern="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例：學會調適感冒所帶來的情緒問題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zh-TW" altLang="en-US" sz="2800" kern="0" dirty="0">
                <a:solidFill>
                  <a:srgbClr val="006600"/>
                </a:solidFill>
              </a:rPr>
              <a:t>           </a:t>
            </a:r>
            <a:r>
              <a:rPr lang="zh-TW" altLang="en-US" sz="24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面對它    接受它     處理它    放下它</a:t>
            </a:r>
          </a:p>
        </p:txBody>
      </p:sp>
    </p:spTree>
    <p:extLst>
      <p:ext uri="{BB962C8B-B14F-4D97-AF65-F5344CB8AC3E}">
        <p14:creationId xmlns:p14="http://schemas.microsoft.com/office/powerpoint/2010/main" val="17701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7551" y="333376"/>
            <a:ext cx="8467725" cy="3095625"/>
          </a:xfrm>
          <a:solidFill>
            <a:srgbClr val="CCFFCC"/>
          </a:solidFill>
          <a:ln>
            <a:solidFill>
              <a:srgbClr val="CCFFCC"/>
            </a:solidFill>
          </a:ln>
        </p:spPr>
        <p:txBody>
          <a:bodyPr/>
          <a:lstStyle/>
          <a:p>
            <a:pPr marL="0" indent="0">
              <a:lnSpc>
                <a:spcPts val="3200"/>
              </a:lnSpc>
              <a:spcBef>
                <a:spcPct val="0"/>
              </a:spcBef>
              <a:buNone/>
              <a:defRPr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抗壓能力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ct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能夠認知我們的生活中壓力的來源，和壓力所帶來的影響，且有能力幫助我們妥善調適及減輕壓力。</a:t>
            </a:r>
          </a:p>
          <a:p>
            <a:pPr>
              <a:lnSpc>
                <a:spcPts val="3200"/>
              </a:lnSpc>
              <a:spcBef>
                <a:spcPct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能夠調節壓力，避免壓力所造成的負面效果。</a:t>
            </a:r>
          </a:p>
          <a:p>
            <a:pPr>
              <a:lnSpc>
                <a:spcPts val="3200"/>
              </a:lnSpc>
              <a:spcBef>
                <a:spcPct val="0"/>
              </a:spcBef>
              <a:buNone/>
              <a:defRPr/>
            </a:pPr>
            <a:r>
              <a:rPr lang="zh-TW" altLang="en-US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分析壓力      </a:t>
            </a:r>
            <a:r>
              <a:rPr lang="en-US" altLang="zh-TW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壓力形成原因</a:t>
            </a:r>
          </a:p>
          <a:p>
            <a:pPr>
              <a:lnSpc>
                <a:spcPts val="3200"/>
              </a:lnSpc>
              <a:spcBef>
                <a:spcPct val="0"/>
              </a:spcBef>
              <a:buNone/>
              <a:defRPr/>
            </a:pPr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列出解決方法  </a:t>
            </a:r>
            <a:r>
              <a:rPr lang="en-US" altLang="zh-TW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評估採取行動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87551" y="3644900"/>
            <a:ext cx="8467725" cy="302418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自我監控</a:t>
            </a:r>
            <a:endParaRPr lang="en-US" altLang="zh-TW" sz="3600" b="1" kern="0" dirty="0"/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以自我紀錄、監督的方式，讓自己的處境和生活型態保持最佳狀況，包括生理、社會情緒、精神和環境健康。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能夠讓我們日復一日維持有益健康的決定，進而每天都能增加決定，以達到長期健康及安適的目標。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2800" b="1" kern="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例：監測個人潔牙紀錄</a:t>
            </a:r>
          </a:p>
        </p:txBody>
      </p:sp>
    </p:spTree>
    <p:extLst>
      <p:ext uri="{BB962C8B-B14F-4D97-AF65-F5344CB8AC3E}">
        <p14:creationId xmlns:p14="http://schemas.microsoft.com/office/powerpoint/2010/main" val="16530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19288" y="404813"/>
            <a:ext cx="8229600" cy="273685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目標設定</a:t>
            </a:r>
            <a:endParaRPr lang="en-US" altLang="zh-TW" sz="3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訂定具體明確的目標，適度安排時間按部就班完成。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能讓個人在有限內外在資源，設定優先事務，增加成功機率。</a:t>
            </a:r>
          </a:p>
          <a:p>
            <a:pPr marL="0" indent="0">
              <a:buNone/>
              <a:defRPr/>
            </a:pPr>
            <a:r>
              <a:rPr lang="zh-TW" altLang="en-US" sz="2800" b="1" kern="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例：每半年做牙齒檢查</a:t>
            </a:r>
          </a:p>
          <a:p>
            <a:pPr>
              <a:defRPr/>
            </a:pPr>
            <a:endParaRPr lang="en-US" altLang="zh-TW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92314" y="3357563"/>
            <a:ext cx="8156575" cy="29511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100"/>
              </a:lnSpc>
              <a:spcBef>
                <a:spcPts val="0"/>
              </a:spcBef>
              <a:buNone/>
              <a:defRPr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人際溝通能力</a:t>
            </a:r>
            <a:endParaRPr lang="en-US" altLang="zh-TW" sz="3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溝通彼此的思想、感覺、信念、意見、價值觀。</a:t>
            </a:r>
          </a:p>
          <a:p>
            <a:pPr>
              <a:lnSpc>
                <a:spcPts val="31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無論是口語或肢體語言，都能適當的表達情意，並且符合文化和情境。</a:t>
            </a:r>
          </a:p>
          <a:p>
            <a:pPr>
              <a:lnSpc>
                <a:spcPts val="31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能夠清楚明白的傳達資訊、理解和情緒給他人，使他人能清楚明白自己的意圖。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800" b="1" kern="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例：與父母談青春期</a:t>
            </a:r>
          </a:p>
        </p:txBody>
      </p:sp>
    </p:spTree>
    <p:extLst>
      <p:ext uri="{BB962C8B-B14F-4D97-AF65-F5344CB8AC3E}">
        <p14:creationId xmlns:p14="http://schemas.microsoft.com/office/powerpoint/2010/main" val="15247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47850" y="333375"/>
            <a:ext cx="8642350" cy="30241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協商技巧</a:t>
            </a:r>
            <a:endParaRPr lang="en-US" altLang="zh-TW" sz="3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有能力和別人溝通和解決事情，達成協議或訂定合約，同時也包含了妥協、給予和取得的能力。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幫助我們迎合和滿足對方的需求，且能關心彼此的利益，是工作即予人合作時的重要能力。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2800" b="1" kern="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例：與父母討論看電視時間</a:t>
            </a:r>
            <a:endParaRPr lang="en-US" altLang="zh-TW" sz="2800" b="1" kern="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（提出方案、評估、做決定）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47850" y="3573463"/>
            <a:ext cx="8534400" cy="268446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拒絕技能</a:t>
            </a:r>
            <a:endParaRPr lang="en-US" altLang="zh-TW" sz="3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有效拒絕，在對與錯抉擇中，考慮後果及勇敢拒絕不合理要求。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en-US" sz="28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讓我們能做出雙贏，且能滿足和表達個人的需求，是和他人共事時的關鍵因素。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zh-TW" altLang="en-US" sz="2800" b="1" kern="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例：拒絕抽煙、吸毒</a:t>
            </a:r>
            <a:r>
              <a:rPr lang="en-US" altLang="zh-TW" sz="28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155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32</TotalTime>
  <Words>1434</Words>
  <Application>Microsoft Office PowerPoint</Application>
  <PresentationFormat>寬螢幕</PresentationFormat>
  <Paragraphs>129</Paragraphs>
  <Slides>19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Salesforce Sans</vt:lpstr>
      <vt:lpstr>微軟正黑體</vt:lpstr>
      <vt:lpstr>標楷體</vt:lpstr>
      <vt:lpstr>Arial</vt:lpstr>
      <vt:lpstr>Segoe Print</vt:lpstr>
      <vt:lpstr>Times New Roman</vt:lpstr>
      <vt:lpstr>Wingdings</vt:lpstr>
      <vt:lpstr>華康棒棒體 Std W5</vt:lpstr>
      <vt:lpstr>大自然插畫 16X9</vt:lpstr>
      <vt:lpstr>健康教育課程以生活技能為導向之教學設計</vt:lpstr>
      <vt:lpstr>今日任務</vt:lpstr>
      <vt:lpstr>PowerPoint 簡報</vt:lpstr>
      <vt:lpstr>生活技能的定義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生活技能的教學步驟 </vt:lpstr>
      <vt:lpstr>生活技能的教學步驟 </vt:lpstr>
      <vt:lpstr>生活技能的教學原則 </vt:lpstr>
      <vt:lpstr>生活技能與健康課程</vt:lpstr>
      <vt:lpstr>九大健康議題</vt:lpstr>
      <vt:lpstr>教案格式說明</vt:lpstr>
      <vt:lpstr>交件時間：  教案與教學實作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健康教育課程以生活技能為導向之教學設計</dc:title>
  <dc:creator>5A88</dc:creator>
  <cp:lastModifiedBy>5A88</cp:lastModifiedBy>
  <cp:revision>5</cp:revision>
  <dcterms:created xsi:type="dcterms:W3CDTF">2019-10-09T04:26:06Z</dcterms:created>
  <dcterms:modified xsi:type="dcterms:W3CDTF">2019-10-09T04:58:06Z</dcterms:modified>
</cp:coreProperties>
</file>