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8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47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firstSlideNum="0" strictFirstAndLastChars="0" saveSubsetFonts="1">
  <p:sldMasterIdLst>
    <p:sldMasterId id="2147483650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3" r:id="rId52"/>
  </p:sldIdLst>
  <p:sldSz cy="5143500" cx="9144000"/>
  <p:notesSz cx="6858000" cy="9144000"/>
  <p:embeddedFontLst>
    <p:embeddedFont>
      <p:font typeface="Oswald"/>
      <p:regular r:id="rId53"/>
      <p:bold r:id="rId54"/>
    </p:embeddedFont>
    <p:embeddedFont>
      <p:font typeface="Source Sans Pro"/>
      <p:regular r:id="rId55"/>
      <p:bold r:id="rId56"/>
      <p:italic r:id="rId57"/>
      <p:boldItalic r:id="rId5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6.xml"/><Relationship Id="rId42" Type="http://schemas.openxmlformats.org/officeDocument/2006/relationships/slide" Target="slides/slide38.xml"/><Relationship Id="rId41" Type="http://schemas.openxmlformats.org/officeDocument/2006/relationships/slide" Target="slides/slide37.xml"/><Relationship Id="rId44" Type="http://schemas.openxmlformats.org/officeDocument/2006/relationships/slide" Target="slides/slide40.xml"/><Relationship Id="rId43" Type="http://schemas.openxmlformats.org/officeDocument/2006/relationships/slide" Target="slides/slide39.xml"/><Relationship Id="rId46" Type="http://schemas.openxmlformats.org/officeDocument/2006/relationships/slide" Target="slides/slide42.xml"/><Relationship Id="rId45" Type="http://schemas.openxmlformats.org/officeDocument/2006/relationships/slide" Target="slides/slide41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48" Type="http://schemas.openxmlformats.org/officeDocument/2006/relationships/slide" Target="slides/slide44.xml"/><Relationship Id="rId47" Type="http://schemas.openxmlformats.org/officeDocument/2006/relationships/slide" Target="slides/slide43.xml"/><Relationship Id="rId49" Type="http://schemas.openxmlformats.org/officeDocument/2006/relationships/slide" Target="slides/slide45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9" Type="http://schemas.openxmlformats.org/officeDocument/2006/relationships/slide" Target="slides/slide35.xml"/><Relationship Id="rId38" Type="http://schemas.openxmlformats.org/officeDocument/2006/relationships/slide" Target="slides/slide34.xml"/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9" Type="http://schemas.openxmlformats.org/officeDocument/2006/relationships/slide" Target="slides/slide25.xml"/><Relationship Id="rId51" Type="http://schemas.openxmlformats.org/officeDocument/2006/relationships/slide" Target="slides/slide47.xml"/><Relationship Id="rId50" Type="http://schemas.openxmlformats.org/officeDocument/2006/relationships/slide" Target="slides/slide46.xml"/><Relationship Id="rId53" Type="http://schemas.openxmlformats.org/officeDocument/2006/relationships/font" Target="fonts/Oswald-regular.fntdata"/><Relationship Id="rId52" Type="http://schemas.openxmlformats.org/officeDocument/2006/relationships/slide" Target="slides/slide48.xml"/><Relationship Id="rId11" Type="http://schemas.openxmlformats.org/officeDocument/2006/relationships/slide" Target="slides/slide7.xml"/><Relationship Id="rId55" Type="http://schemas.openxmlformats.org/officeDocument/2006/relationships/font" Target="fonts/SourceSansPro-regular.fntdata"/><Relationship Id="rId10" Type="http://schemas.openxmlformats.org/officeDocument/2006/relationships/slide" Target="slides/slide6.xml"/><Relationship Id="rId54" Type="http://schemas.openxmlformats.org/officeDocument/2006/relationships/font" Target="fonts/Oswald-bold.fntdata"/><Relationship Id="rId13" Type="http://schemas.openxmlformats.org/officeDocument/2006/relationships/slide" Target="slides/slide9.xml"/><Relationship Id="rId57" Type="http://schemas.openxmlformats.org/officeDocument/2006/relationships/font" Target="fonts/SourceSansPro-italic.fntdata"/><Relationship Id="rId12" Type="http://schemas.openxmlformats.org/officeDocument/2006/relationships/slide" Target="slides/slide8.xml"/><Relationship Id="rId56" Type="http://schemas.openxmlformats.org/officeDocument/2006/relationships/font" Target="fonts/SourceSansPro-bold.fntdata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58" Type="http://schemas.openxmlformats.org/officeDocument/2006/relationships/font" Target="fonts/SourceSansPro-boldItalic.fntdata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zh-TW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nutri.jtf.org.tw/Article/Info/210" TargetMode="Externa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nutri.jtf.org.tw/Article/Info/4870" TargetMode="Externa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hpa.gov.tw/Pages/Detail.aspx?nodeid=868&amp;pid=8311" TargetMode="External"/><Relationship Id="rId3" Type="http://schemas.openxmlformats.org/officeDocument/2006/relationships/hyperlink" Target="https://www.hpa.gov.tw/Pages/Detail.aspx?nodeid=868&amp;pid=8312" TargetMode="Externa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nutri.jtf.org.tw/Article/Info/3248" TargetMode="Externa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nutri.jtf.org.tw/Article/Info/387" TargetMode="Externa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youtube.com/watch?v=KwhR8IguwV8&amp;feature=youtu.be" TargetMode="External"/><Relationship Id="rId3" Type="http://schemas.openxmlformats.org/officeDocument/2006/relationships/hyperlink" Target="https://youtu.be/A0D3QCDorGM" TargetMode="Externa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docs.google.com/presentation/d/1XnhAWgPzsX74YzR9WYQ-Zd-ouH1f9Dx0TaVuUHOI79Q/edit?usp=sharing" TargetMode="Externa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" name="Google Shape;28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" name="Google Shape;29;p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2" name="Google Shape;82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問問小朋友們還記得金國王到了奶類村發生什麼事嗎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" name="Google Shape;83;p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8" name="Google Shape;88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介紹奶類村的村長優格，引導學童透過村長來認識奶類中有含優格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也可以同時提醒是「無糖」優格喔！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" name="Google Shape;89;p1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4" name="Google Shape;94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向學生們說明乳品中所含的營養素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" name="Google Shape;95;p1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0" name="Google Shape;100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向學身們說明攝取乳品的那些營養素有哪些好處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補充資料：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喝乳品好處多多 </a:t>
            </a:r>
            <a:r>
              <a:rPr lang="zh-TW" u="sng">
                <a:solidFill>
                  <a:schemeClr val="hlink"/>
                </a:solidFill>
                <a:hlinkClick r:id="rId2"/>
              </a:rPr>
              <a:t>https://www.nutri.jtf.org.tw/Article/Info/210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" name="Google Shape;101;p1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6" name="Google Shape;106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乳品除了鮮乳之外，有許多不同的100%乳品可以選擇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除了乳品類可攝取鈣質之外，也可以增加深綠色蔬菜、黑芝麻、小魚乾和豆乾等富含鈣質的食物！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" name="Google Shape;107;p1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2" name="Google Shape;112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7杯豆漿的鈣質含量才約等於1杯乳品，因此不能以豆漿取代乳品的攝取</a:t>
            </a:r>
            <a:br>
              <a:rPr lang="zh-TW"/>
            </a:br>
            <a:r>
              <a:rPr lang="zh-TW"/>
              <a:t>參考資料：衛福部國健署六大類食物-乳品類 https://www.youtube.com/watch?v=KwhR8IguwV8&amp;feature=youtu.be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" name="Google Shape;113;p1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8" name="Google Shape;118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1.提醒學生豆漿儘管鈣質含量低，但為優質的植物性蛋白質來源，選擇無糖的豆漿仍是健康的飲品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2.卵磷脂可幫助腦部發育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參考資料：</a:t>
            </a:r>
            <a:r>
              <a:rPr lang="zh-TW"/>
              <a:t>豆漿取代牛奶？營養價值大不同 </a:t>
            </a:r>
            <a:r>
              <a:rPr lang="zh-TW"/>
              <a:t> </a:t>
            </a:r>
            <a:r>
              <a:rPr lang="zh-TW" u="sng">
                <a:solidFill>
                  <a:schemeClr val="hlink"/>
                </a:solidFill>
                <a:hlinkClick r:id="rId2"/>
              </a:rPr>
              <a:t>https://www.nutri.jtf.org.tw/Article/Info/4870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" name="Google Shape;119;p1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4" name="Google Shape;124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" name="Google Shape;125;p1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0" name="Google Shape;130;p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" name="Google Shape;131;p1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6" name="Google Shape;136;p1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透過紅黃綠燈分類，讓孩子較容易了解不同乳品的選擇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" name="Google Shape;137;p1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" name="Google Shape;34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國健署 學童期營養單張：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u="sng">
                <a:solidFill>
                  <a:schemeClr val="hlink"/>
                </a:solidFill>
                <a:hlinkClick r:id="rId2"/>
              </a:rPr>
              <a:t>https://www.hpa.gov.tw/Pages/Detail.aspx?nodeid=868&amp;pid=8311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u="sng">
                <a:solidFill>
                  <a:schemeClr val="hlink"/>
                </a:solidFill>
                <a:hlinkClick r:id="rId3"/>
              </a:rPr>
              <a:t>https://www.hpa.gov.tw/Pages/Detail.aspx?nodeid=868&amp;pid=8312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" name="Google Shape;35;p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2" name="Google Shape;142;p1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綠燈：含乳量高、無額外添加糖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紅、黃燈：含乳量較少，並有額外添加糖、及其他添加物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參考資料：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奶類紅黃綠燈  </a:t>
            </a:r>
            <a:r>
              <a:rPr lang="zh-TW" u="sng">
                <a:solidFill>
                  <a:schemeClr val="hlink"/>
                </a:solidFill>
                <a:hlinkClick r:id="rId2"/>
              </a:rPr>
              <a:t>https://www.nutri.jtf.org.tw/Article/Info/3248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" name="Google Shape;143;p1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8" name="Google Shape;148;p2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1.過量攝取糖可能造成：上癮、蛀牙、長不高(抑制生長激素分泌)、肥胖、心血管疾病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2.色素、香料可能造成：過敏、注意力不集中、增加肝腎負擔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參考資料：飲料常見添加物對健康之影響 https://www.nutri.jtf.org.tw/Article/Info/3591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" name="Google Shape;149;p2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4" name="Google Shape;154;p2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1.提醒孩子不是所有白色的牛奶都是100%鮮乳，提醒可藉由看是否有鮮乳標章來辨認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2.有</a:t>
            </a:r>
            <a:r>
              <a:rPr lang="zh-TW">
                <a:latin typeface="Microsoft JhengHei"/>
                <a:ea typeface="Microsoft JhengHei"/>
                <a:cs typeface="Microsoft JhengHei"/>
                <a:sym typeface="Microsoft JhengHei"/>
              </a:rPr>
              <a:t>農委會核發</a:t>
            </a:r>
            <a:r>
              <a:rPr lang="zh-TW"/>
              <a:t>的鮮乳標章，代表為</a:t>
            </a:r>
            <a:r>
              <a:rPr lang="zh-TW">
                <a:latin typeface="Microsoft JhengHei"/>
                <a:ea typeface="Microsoft JhengHei"/>
                <a:cs typeface="Microsoft JhengHei"/>
                <a:sym typeface="Microsoft JhengHei"/>
              </a:rPr>
              <a:t>國產100%鮮乳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" name="Google Shape;155;p2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0" name="Google Shape;160;p2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提醒孩子除了攝取乳品類食物外，也要記得多運動、曬太陽</a:t>
            </a:r>
            <a:br>
              <a:rPr lang="zh-TW"/>
            </a:br>
            <a:r>
              <a:rPr lang="zh-TW"/>
              <a:t>參考資料：長高五環助孩子高人一等 https://nutri.jtf.org.tw/index.php?idd=10&amp;aid=2&amp;bid=33&amp;cid=3033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1" name="Google Shape;161;p2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6" name="Google Shape;166;p2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b="0" i="0" lang="zh-TW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影片「均衡飲食金國王的環遊旅程」-乳品村  https://youtu.be/ONt2yg34f9g?t=953</a:t>
            </a:r>
            <a:endParaRPr b="0" i="0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可透過影片部分在次複習乳品的好處</a:t>
            </a:r>
            <a:endParaRPr/>
          </a:p>
        </p:txBody>
      </p:sp>
      <p:sp>
        <p:nvSpPr>
          <p:cNvPr id="167" name="Google Shape;167;p2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10f91492fa3_0_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3" name="Google Shape;173;g10f91492fa3_0_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b="0" i="0" lang="zh-TW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影片「均衡飲食金國王的環遊旅程」-乳品村  https://youtu.be/ONt2yg34f9g?t=953</a:t>
            </a:r>
            <a:endParaRPr b="0" i="0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可透過影片部分在次複習乳品的好處</a:t>
            </a:r>
            <a:endParaRPr/>
          </a:p>
        </p:txBody>
      </p:sp>
      <p:sp>
        <p:nvSpPr>
          <p:cNvPr id="174" name="Google Shape;174;g10f91492fa3_0_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9" name="Google Shape;179;p2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各種不同的乳品，保存方式都不同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0" name="Google Shape;180;p2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5" name="Google Shape;185;p2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6" name="Google Shape;186;p2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1" name="Google Shape;191;p2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2" name="Google Shape;192;p2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7" name="Google Shape;197;p2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保久乳使用超高溫滅菌加上無菌密封包裝，並沒有添加防腐劑，跟鮮乳一樣健康，很適合作為點心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8" name="Google Shape;198;p2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0" name="Google Shape;40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參考資料：</a:t>
            </a:r>
            <a:br>
              <a:rPr lang="zh-TW"/>
            </a:br>
            <a:r>
              <a:rPr lang="zh-TW"/>
              <a:t>破除奶類迷思－疾病篇 </a:t>
            </a:r>
            <a:r>
              <a:rPr lang="zh-TW" u="sng">
                <a:solidFill>
                  <a:schemeClr val="hlink"/>
                </a:solidFill>
                <a:hlinkClick r:id="rId2"/>
              </a:rPr>
              <a:t>https://www.nutri.jtf.org.tw/Article/Info/387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" name="Google Shape;41;p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2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3" name="Google Shape;203;p2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新北i環保：https://www.epd.ntpc.gov.tw/epd_kid/page04_3.html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台中市環保局：https://recycle.epb.taichung.gov.tw/recying/recying_11.asp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4" name="Google Shape;204;p2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2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9" name="Google Shape;209;p2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0" name="Google Shape;210;p2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3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5" name="Google Shape;215;p3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可利用其他課餘時間(如綜合課、午餐時間、下課時間)播放影片，並帶領孩子回顧影片重點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衛福部國健署六大類食物-乳品類</a:t>
            </a:r>
            <a:r>
              <a:rPr lang="zh-TW" u="sng">
                <a:solidFill>
                  <a:schemeClr val="hlink"/>
                </a:solidFill>
                <a:hlinkClick r:id="rId2"/>
              </a:rPr>
              <a:t>https://www.youtube.com/watch?v=KwhR8IguwV8&amp;feature=youtu.be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每天2份奶短劇 </a:t>
            </a:r>
            <a:r>
              <a:rPr lang="zh-TW" u="sng">
                <a:solidFill>
                  <a:schemeClr val="hlink"/>
                </a:solidFill>
                <a:hlinkClick r:id="rId3"/>
              </a:rPr>
              <a:t>https://youtu.be/A0D3QCDorGM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6" name="Google Shape;216;p3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3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221" name="Google Shape;221;p3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zh-TW" sz="1200">
                <a:latin typeface="Arial"/>
                <a:ea typeface="Arial"/>
                <a:cs typeface="Arial"/>
                <a:sym typeface="Arial"/>
              </a:rPr>
              <a:t>日本乳業協會牛乳相談 https://youtu.be/W6qQRB7VIms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可利用其他課餘時間(如綜合課、午餐時間、下課時間)播放影片，並帶領孩子回顧影片重點</a:t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3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8" name="Google Shape;228;p3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9" name="Google Shape;229;p3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3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4" name="Google Shape;234;p3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可於早自習、體育課或健康課等其他時間進行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「每天2份奶好健康」牛奶操影片（正常速度版）：https://youtu.be/FchNRXDkrcE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「每天2份奶好健康」牛奶操影片（速度慢版）：https://youtu.be/REnWXPBd-hQ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5" name="Google Shape;235;p3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3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0" name="Google Shape;240;p3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1" name="Google Shape;241;p3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3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6" name="Google Shape;246;p3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zh-TW"/>
              <a:t>有獎徵答可以使用 數位工具-Kahoot 增加孩子的興趣，也可提供給各班自行使用此題庫做活動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zh-TW"/>
              <a:t>使用說明：</a:t>
            </a:r>
            <a:r>
              <a:rPr lang="zh-TW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2"/>
              </a:rPr>
              <a:t>https://docs.google.com/presentation/d/1XnhAWgPzsX74YzR9WYQ-Zd-ouH1f9Dx0TaVuUHOI79Q/edit?usp=sharing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zh-TW"/>
              <a:t>遊戲連結：</a:t>
            </a:r>
            <a:r>
              <a:rPr lang="zh-TW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</a:rPr>
              <a:t>https://create.kahoot.it/details/c9823793-b4c4-43e0-879a-bbfd5064638f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zh-TW">
                <a:latin typeface="Arial"/>
                <a:ea typeface="Arial"/>
                <a:cs typeface="Arial"/>
                <a:sym typeface="Arial"/>
              </a:rPr>
              <a:t>遊戲答對率填報：</a:t>
            </a:r>
            <a:r>
              <a:rPr lang="zh-TW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</a:rPr>
              <a:t>https://forms.gle/gjZZEw4UULoUC6gB7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7" name="Google Shape;247;p3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3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6" name="Google Shape;256;p3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7" name="Google Shape;257;p3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3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2" name="Google Shape;262;p3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乳品類為豐富的鈣質、蛋白質、維生素B群的來源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1.鈣質可以幫助長高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2.蛋白質能幫助肌肉生長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3.維生素B2(核黃素)可避免口角炎(嘴破、乾裂)、幫助生長、身體生理代謝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3" name="Google Shape;263;p3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6" name="Google Shape;46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" name="Google Shape;47;p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3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8" name="Google Shape;268;p3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9" name="Google Shape;269;p3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3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4" name="Google Shape;274;p3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乳品類中有鈣質，有助強健骨骼、牙齒保健、減少蛀牙、長高，而乳品中的蛋白質、維生素有助增強體力、變強壯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5" name="Google Shape;275;p3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4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0" name="Google Shape;280;p4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1" name="Google Shape;281;p4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4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6" name="Google Shape;286;p4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7" name="Google Shape;287;p4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4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2" name="Google Shape;292;p4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3" name="Google Shape;293;p4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4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8" name="Google Shape;298;p4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9" name="Google Shape;299;p4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4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4" name="Google Shape;304;p4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5" name="Google Shape;305;p4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4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0" name="Google Shape;310;p4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提醒每天要攝取2份，所以一天要喝480c.c.的鮮乳(保久乳、優酪乳)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1份的優格(無糖)=210公克，約為市售2小杯的量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1份的全脂奶粉=4 湯匙(30 公克)、低脂奶粉=3 湯匙(25 公克)、脫脂奶粉=2.5 湯匙(20 公克)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1" name="Google Shape;311;p4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4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6" name="Google Shape;316;p4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7" name="Google Shape;317;p4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2" name="Google Shape;52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" name="Google Shape;53;p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8" name="Google Shape;58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" name="Google Shape;59;p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10c85ad7bad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10c85ad7bad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" name="Google Shape;65;g10c85ad7bad_0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0" name="Google Shape;70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" name="Google Shape;71;p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6" name="Google Shape;76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以說故事方式講述有個均衡飲食王國，中間的金字塔住著一位統治六大村落的人，讓小朋友猜猜看是誰?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" name="Google Shape;77;p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只有標題" type="titleOnly">
  <p:cSld name="TITLE_ONLY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2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2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2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제목 및 내용">
  <p:cSld name="제목 및 내용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oogle Shape;21;p3"/>
          <p:cNvGrpSpPr/>
          <p:nvPr/>
        </p:nvGrpSpPr>
        <p:grpSpPr>
          <a:xfrm>
            <a:off x="0" y="-1"/>
            <a:ext cx="9144000" cy="5143501"/>
            <a:chOff x="0" y="-1"/>
            <a:chExt cx="9144000" cy="5143501"/>
          </a:xfrm>
        </p:grpSpPr>
        <p:sp>
          <p:nvSpPr>
            <p:cNvPr id="22" name="Google Shape;22;p3"/>
            <p:cNvSpPr/>
            <p:nvPr/>
          </p:nvSpPr>
          <p:spPr>
            <a:xfrm rot="10800000">
              <a:off x="0" y="-1"/>
              <a:ext cx="9144000" cy="5143500"/>
            </a:xfrm>
            <a:prstGeom prst="rtTriangle">
              <a:avLst/>
            </a:prstGeom>
            <a:solidFill>
              <a:srgbClr val="B9EDF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35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23;p3"/>
            <p:cNvSpPr/>
            <p:nvPr/>
          </p:nvSpPr>
          <p:spPr>
            <a:xfrm>
              <a:off x="0" y="0"/>
              <a:ext cx="9144000" cy="5143500"/>
            </a:xfrm>
            <a:prstGeom prst="rtTriangle">
              <a:avLst/>
            </a:prstGeom>
            <a:solidFill>
              <a:srgbClr val="FFE86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35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24;p3"/>
            <p:cNvSpPr/>
            <p:nvPr/>
          </p:nvSpPr>
          <p:spPr>
            <a:xfrm>
              <a:off x="107504" y="159482"/>
              <a:ext cx="8928992" cy="4824536"/>
            </a:xfrm>
            <a:prstGeom prst="roundRect">
              <a:avLst>
                <a:gd fmla="val 16667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35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5" name="Google Shape;25;p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4737108"/>
            <a:ext cx="1444877" cy="4938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1"/>
          <p:cNvSpPr txBox="1"/>
          <p:nvPr>
            <p:ph idx="1" type="body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4325" lvl="3" marL="1828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4325" lvl="4" marL="22860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4325" lvl="5" marL="27432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4325" lvl="6" marL="3200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4325" lvl="7" marL="3657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4325" lvl="8" marL="4114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1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1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1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2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5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6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8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5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1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3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7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5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6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2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1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4.png"/><Relationship Id="rId4" Type="http://schemas.openxmlformats.org/officeDocument/2006/relationships/image" Target="../media/image7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hyperlink" Target="http://www.youtube.com/watch?v=ONt2yg34f9g" TargetMode="External"/><Relationship Id="rId4" Type="http://schemas.openxmlformats.org/officeDocument/2006/relationships/image" Target="../media/image21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7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9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3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0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0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8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8.jp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2.jp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hyperlink" Target="https://youtu.be/W6qQRB7VIms" TargetMode="External"/><Relationship Id="rId4" Type="http://schemas.openxmlformats.org/officeDocument/2006/relationships/image" Target="../media/image34.png"/><Relationship Id="rId5" Type="http://schemas.openxmlformats.org/officeDocument/2006/relationships/image" Target="../media/image35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9.jp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3.jp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6.jp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42.png"/><Relationship Id="rId4" Type="http://schemas.openxmlformats.org/officeDocument/2006/relationships/hyperlink" Target="https://docs.google.com/presentation/u/2/d/1XnhAWgPzsX74YzR9WYQ-Zd-ouH1f9Dx0TaVuUHOI79Q/edit" TargetMode="External"/><Relationship Id="rId5" Type="http://schemas.openxmlformats.org/officeDocument/2006/relationships/hyperlink" Target="https://create.kahoot.it/details/c9823793-b4c4-43e0-879a-bbfd5064638f" TargetMode="External"/><Relationship Id="rId6" Type="http://schemas.openxmlformats.org/officeDocument/2006/relationships/hyperlink" Target="https://forms.gle/gjZZEw4UULoUC6gB7" TargetMode="External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37.jp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41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jp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43.jp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49.jp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44.jp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40.jp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46.jp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47.jp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50.jp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48.jp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45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9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Google Shape;31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Google Shape;97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Google Shape;103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Google Shape;121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Google Shape;127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Google Shape;133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Google Shape;139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37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145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Google Shape;157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Google Shape;163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Google Shape;169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9256" y="2087076"/>
            <a:ext cx="7925486" cy="9693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27"/>
          <p:cNvPicPr preferRelativeResize="0"/>
          <p:nvPr/>
        </p:nvPicPr>
        <p:blipFill rotWithShape="1">
          <a:blip r:embed="rId4">
            <a:alphaModFix/>
          </a:blip>
          <a:srcRect b="-1237" l="67693" r="7850" t="53260"/>
          <a:stretch/>
        </p:blipFill>
        <p:spPr>
          <a:xfrm>
            <a:off x="6189900" y="2739800"/>
            <a:ext cx="2236300" cy="2467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本片由教育部國教署、董氏基金會食品營養中心製作。&#10;「均衡飲食金國王的環遊旅程」教學影片，適用於國小學生，希望可以加深孩子對於六大類食物之認識。&#10;&#10;影片以食物分類、認識營養素與均衡飲食重要性為主軸，在輔助說明正確體型意識、食品安全、在地當季觀念、生活禮儀與感恩的態度等，期使健康飲食教育內涵更完整更豐富，建立兒童正確飲食認知與態度，養成健康飲食生活型態，奠定一生健康的基礎。&#10;&#10;各村位置↓&#10;0:00金國王身體出狀況了!&#10;03:21 全榖雜糧村&#10;07:54 蔬菜村&#10;10:22 水果村&#10;13:25 豆魚蛋肉村&#10;15:53 奶類村&#10;17:52 油脂村&#10;&#10;說明手冊下載↓&#10;https://www.nutri.jtf.org.tw/Article/Info/3569&#10;&#10;&#10;#飲食教育 #食育教材" id="176" name="Google Shape;176;p28" title="【食育教學動畫】均衡飲食金國王的環遊旅程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74400" y="0"/>
            <a:ext cx="7691917" cy="52307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Google Shape;182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Google Shape;188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Google Shape;194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Google Shape;200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Google Shape;43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Google Shape;206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Google Shape;212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bg>
      <p:bgPr>
        <a:noFill/>
      </p:bgPr>
    </p:bg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Google Shape;218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36"/>
          <p:cNvSpPr txBox="1"/>
          <p:nvPr/>
        </p:nvSpPr>
        <p:spPr>
          <a:xfrm>
            <a:off x="72870" y="952391"/>
            <a:ext cx="9300504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●"/>
            </a:pPr>
            <a:r>
              <a:rPr b="0" i="0" lang="zh-TW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日本乳業協會牛乳相談 </a:t>
            </a:r>
            <a:r>
              <a:rPr b="0" i="0" lang="zh-TW" sz="2200" u="sng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https://youtu.be/W6qQRB7VIms</a:t>
            </a:r>
            <a:endParaRPr b="0" i="0" sz="2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4" name="Google Shape;224;p3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89886" y="109728"/>
            <a:ext cx="5950212" cy="9693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3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376128" y="1414056"/>
            <a:ext cx="6693988" cy="34201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Google Shape;231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Google Shape;237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Google Shape;243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40"/>
          <p:cNvSpPr txBox="1"/>
          <p:nvPr/>
        </p:nvSpPr>
        <p:spPr>
          <a:xfrm>
            <a:off x="1550400" y="104575"/>
            <a:ext cx="6043275" cy="87713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zh-TW" sz="4500" u="none" cap="none" strike="noStrike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Kahoot！ 互動式遊戲</a:t>
            </a:r>
            <a:endParaRPr b="1" i="0" sz="4500" u="none" cap="none" strike="noStrike">
              <a:solidFill>
                <a:srgbClr val="00000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250" name="Google Shape;250;p40"/>
          <p:cNvPicPr preferRelativeResize="0"/>
          <p:nvPr/>
        </p:nvPicPr>
        <p:blipFill rotWithShape="1">
          <a:blip r:embed="rId3">
            <a:alphaModFix/>
          </a:blip>
          <a:srcRect b="6238" l="2208" r="42025" t="11232"/>
          <a:stretch/>
        </p:blipFill>
        <p:spPr>
          <a:xfrm>
            <a:off x="789724" y="884263"/>
            <a:ext cx="4533452" cy="3773825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40">
            <a:hlinkClick r:id="rId4"/>
          </p:cNvPr>
          <p:cNvSpPr/>
          <p:nvPr/>
        </p:nvSpPr>
        <p:spPr>
          <a:xfrm>
            <a:off x="5693100" y="981775"/>
            <a:ext cx="2228175" cy="900000"/>
          </a:xfrm>
          <a:prstGeom prst="roundRect">
            <a:avLst>
              <a:gd fmla="val 30834" name="adj"/>
            </a:avLst>
          </a:prstGeom>
          <a:solidFill>
            <a:srgbClr val="FDDA91">
              <a:alpha val="62745"/>
            </a:srgbClr>
          </a:solidFill>
          <a:ln>
            <a:noFill/>
          </a:ln>
          <a:effectLst>
            <a:outerShdw blurRad="57150" rotWithShape="0" algn="bl" dir="8700000" dist="66675">
              <a:srgbClr val="000000">
                <a:alpha val="4705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zh-TW" sz="1875" u="none" cap="none" strike="noStrike">
                <a:solidFill>
                  <a:srgbClr val="A5A5A5"/>
                </a:solidFill>
                <a:latin typeface="Oswald"/>
                <a:ea typeface="Oswald"/>
                <a:cs typeface="Oswald"/>
                <a:sym typeface="Oswald"/>
              </a:rPr>
              <a:t>使用說明</a:t>
            </a:r>
            <a:endParaRPr b="0" i="0" sz="1875" u="none" cap="none" strike="noStrike">
              <a:solidFill>
                <a:srgbClr val="A5A5A5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252" name="Google Shape;252;p40">
            <a:hlinkClick r:id="rId5"/>
          </p:cNvPr>
          <p:cNvSpPr/>
          <p:nvPr/>
        </p:nvSpPr>
        <p:spPr>
          <a:xfrm>
            <a:off x="5671275" y="2243438"/>
            <a:ext cx="2271825" cy="900000"/>
          </a:xfrm>
          <a:prstGeom prst="roundRect">
            <a:avLst>
              <a:gd fmla="val 30834" name="adj"/>
            </a:avLst>
          </a:prstGeom>
          <a:solidFill>
            <a:srgbClr val="0B5394"/>
          </a:solidFill>
          <a:ln>
            <a:noFill/>
          </a:ln>
          <a:effectLst>
            <a:outerShdw blurRad="57150" rotWithShape="0" algn="bl" dir="8700000" dist="66675">
              <a:srgbClr val="000000">
                <a:alpha val="4705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zh-TW" sz="1875" u="none" cap="none" strike="noStrike">
                <a:solidFill>
                  <a:srgbClr val="F9D9D3"/>
                </a:solidFill>
                <a:latin typeface="Oswald"/>
                <a:ea typeface="Oswald"/>
                <a:cs typeface="Oswald"/>
                <a:sym typeface="Oswald"/>
              </a:rPr>
              <a:t>每天兩份奶</a:t>
            </a:r>
            <a:endParaRPr b="0" i="0" sz="1875" u="none" cap="none" strike="noStrike">
              <a:solidFill>
                <a:srgbClr val="F9D9D3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zh-TW" sz="1875" u="none" cap="none" strike="noStrike">
                <a:solidFill>
                  <a:srgbClr val="F9D9D3"/>
                </a:solidFill>
                <a:latin typeface="Oswald"/>
                <a:ea typeface="Oswald"/>
                <a:cs typeface="Oswald"/>
                <a:sym typeface="Oswald"/>
              </a:rPr>
              <a:t>遊戲連結</a:t>
            </a:r>
            <a:endParaRPr b="0" i="0" sz="1875" u="none" cap="none" strike="noStrike">
              <a:solidFill>
                <a:srgbClr val="F9D9D3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253" name="Google Shape;253;p40">
            <a:hlinkClick r:id="rId6"/>
          </p:cNvPr>
          <p:cNvSpPr/>
          <p:nvPr/>
        </p:nvSpPr>
        <p:spPr>
          <a:xfrm>
            <a:off x="5671275" y="3505100"/>
            <a:ext cx="2271825" cy="900000"/>
          </a:xfrm>
          <a:prstGeom prst="roundRect">
            <a:avLst>
              <a:gd fmla="val 30834" name="adj"/>
            </a:avLst>
          </a:prstGeom>
          <a:solidFill>
            <a:srgbClr val="6AA84F"/>
          </a:solidFill>
          <a:ln>
            <a:noFill/>
          </a:ln>
          <a:effectLst>
            <a:outerShdw blurRad="57150" rotWithShape="0" algn="bl" dir="8700000" dist="66675">
              <a:srgbClr val="000000">
                <a:alpha val="4705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zh-TW" sz="1875" u="none" cap="none" strike="noStrike">
                <a:solidFill>
                  <a:srgbClr val="FFE599"/>
                </a:solidFill>
                <a:latin typeface="Oswald"/>
                <a:ea typeface="Oswald"/>
                <a:cs typeface="Oswald"/>
                <a:sym typeface="Oswald"/>
              </a:rPr>
              <a:t>遊戲答對率填報</a:t>
            </a:r>
            <a:endParaRPr b="0" i="0" sz="1875" u="none" cap="none" strike="noStrike">
              <a:solidFill>
                <a:srgbClr val="FFE599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Google Shape;259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" name="Google Shape;265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Google Shape;271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" name="Google Shape;277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Google Shape;283;p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" name="Google Shape;289;p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" name="Google Shape;295;p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" name="Google Shape;301;p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" name="Google Shape;307;p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" name="Google Shape;313;p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" name="Google Shape;319;p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Google Shape;55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Google Shape;67;p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Google Shape;73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Office 佈景主題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佈景主題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