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firstSlideNum="0" strictFirstAndLastChars="0" saveSubsetFonts="1">
  <p:sldMasterIdLst>
    <p:sldMasterId id="2147483689" r:id="rId4"/>
    <p:sldMasterId id="2147483690" r:id="rId5"/>
    <p:sldMasterId id="214748369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7200">
          <p15:clr>
            <a:srgbClr val="A4A3A4"/>
          </p15:clr>
        </p15:guide>
        <p15:guide id="4" orient="horz" pos="1924">
          <p15:clr>
            <a:srgbClr val="A4A3A4"/>
          </p15:clr>
        </p15:guide>
        <p15:guide id="5" orient="horz" pos="2137">
          <p15:clr>
            <a:srgbClr val="A4A3A4"/>
          </p15:clr>
        </p15:guide>
        <p15:guide id="6" orient="horz" pos="21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  <p:guide pos="7200"/>
        <p:guide pos="1924" orient="horz"/>
        <p:guide pos="2137" orient="horz"/>
        <p:guide pos="2153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utri.jtf.org.tw/Article/Info/4985" TargetMode="External"/><Relationship Id="rId3" Type="http://schemas.openxmlformats.org/officeDocument/2006/relationships/hyperlink" Target="https://www.nutri.jtf.org.tw/Article/Info/4121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utri.jtf.org.tw/index.php?idd=23&amp;aid=45&amp;bid=433&amp;cid=3106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utri.jtf.org.tw/Article/Info/3248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請學生舉手回答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AutoNum type="arabicPeriod"/>
            </a:pPr>
            <a:r>
              <a:rPr lang="zh-TW" sz="800">
                <a:latin typeface="Calibri"/>
                <a:ea typeface="Calibri"/>
                <a:cs typeface="Calibri"/>
                <a:sym typeface="Calibri"/>
              </a:rPr>
              <a:t>今天有吃早餐的人請舉手(可訪問有吃早餐的學生幾點吃、早餐內容)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每天都有吃 早餐的人請舉手</a:t>
            </a:r>
            <a:endParaRPr/>
          </a:p>
        </p:txBody>
      </p:sp>
      <p:sp>
        <p:nvSpPr>
          <p:cNvPr id="343" name="Google Shape;343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可詢問沒吃早餐的學生原因</a:t>
            </a:r>
            <a:endParaRPr/>
          </a:p>
        </p:txBody>
      </p:sp>
      <p:sp>
        <p:nvSpPr>
          <p:cNvPr id="349" name="Google Shape;349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引導學生思考如果沒吃早餐可能因素：</a:t>
            </a:r>
            <a:endParaRPr sz="12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zh-TW" sz="12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來不及→睡過頭？想要多睡一點？出門很趕？→是不是因為太晚睡了→改善方式：早點就寢</a:t>
            </a:r>
            <a:endParaRPr sz="12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zh-TW" sz="12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減肥→不吃早餐真的可以減肥嗎？→減肥不成反增肥</a:t>
            </a:r>
            <a:endParaRPr sz="12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zh-TW" sz="12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省錢→賠了一輩子的健康</a:t>
            </a:r>
            <a:endParaRPr sz="12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zh-TW" sz="12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吃不下→常吃零食導致正餐吃不下</a:t>
            </a:r>
            <a:endParaRPr sz="12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55" name="Google Shape;355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經過了一整晚的睡眠，身體在前一天晚餐吃的東西大部份都消化完了，整晚通常已經處於空腹狀態。</a:t>
            </a:r>
            <a:endParaRPr/>
          </a:p>
        </p:txBody>
      </p:sp>
      <p:sp>
        <p:nvSpPr>
          <p:cNvPr id="361" name="Google Shape;361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zh-TW"/>
              <a:t>新陳代謝下降：身體能量攝取不足，新陳代謝就會下降，使得體內脂肪容易堆積。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zh-TW"/>
              <a:t>容易變胖：身體一整個晚上都處於空腹狀態，如果沒有吃早餐容易產生肌餓感，而在無形中增加下一餐的進食量，間接攝取過多的熱量。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zh-TW"/>
              <a:t>記憶力下降：不吃早餐容易使血糖過低，而無法提供腦部細胞能量，可能會出現疲倦、易睡、精神難以集中、記憶力下降和反應遲鈍等情況。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相關資料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/>
              <a:t>孩子不吃早餐，體力、腦力恐弱化！ </a:t>
            </a:r>
            <a:r>
              <a:rPr lang="zh-TW" u="sng">
                <a:solidFill>
                  <a:schemeClr val="hlink"/>
                </a:solidFill>
                <a:hlinkClick r:id="rId2"/>
              </a:rPr>
              <a:t>https://www.nutri.jtf.org.tw/Article/Info/4985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/>
              <a:t>早餐好重要，掌握「紅黃綠燈」健康吃！</a:t>
            </a:r>
            <a:r>
              <a:rPr lang="zh-TW" u="sng">
                <a:solidFill>
                  <a:schemeClr val="hlink"/>
                </a:solidFill>
                <a:hlinkClick r:id="rId3"/>
              </a:rPr>
              <a:t>https://www.nutri.jtf.org.tw/Article/Info/4121</a:t>
            </a:r>
            <a:endParaRPr/>
          </a:p>
          <a:p>
            <a:pPr indent="-952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詢問學生：吃早餐的好處除了喚醒身體，還有哪些好處呢？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讓學生思考，老師可看狀況點幾個學生分享想法</a:t>
            </a:r>
            <a:endParaRPr/>
          </a:p>
        </p:txBody>
      </p:sp>
      <p:sp>
        <p:nvSpPr>
          <p:cNvPr id="373" name="Google Shape;373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根據2016年英國的研究發現，相較於沒有吃早餐，有吃早餐的人更能有效執行需注意力和記憶的任務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24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arabicPeriod"/>
            </a:pPr>
            <a:r>
              <a:rPr lang="zh-TW" sz="1200">
                <a:solidFill>
                  <a:srgbClr val="FF0000"/>
                </a:solidFill>
              </a:rPr>
              <a:t>許多研究顯示，不吃早餐與體重、BMI或腰圍的增加有關，同時也會增加體重超重或肥胖的風險。另有研究顯示，不吃早餐或長時間空腹，會使後續進食時胰島素升高，身體傾向增加脂肪的儲存、增加體重，而有規律吃較健康早餐的人較少有腹部肥胖的情形。因此，除了要每天吃早餐，還要吃得健康才有助於控制體重</a:t>
            </a:r>
            <a:endParaRPr sz="1200">
              <a:solidFill>
                <a:srgbClr val="FF0000"/>
              </a:solidFill>
            </a:endParaRPr>
          </a:p>
          <a:p>
            <a:pPr indent="-1524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FF0000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arabicPeriod"/>
            </a:pPr>
            <a:r>
              <a:rPr lang="zh-TW" sz="1200">
                <a:solidFill>
                  <a:srgbClr val="FF0000"/>
                </a:solidFill>
              </a:rPr>
              <a:t>2019年Lopez-Minguez等人研究顯示，不吃早餐除了會引起飢餓感，還會使後續餐別暴飲暴食，還可能導致體重超標、胰島素阻抗和血壓升高，並增加罹患心血管疾病的風險。此外不吃早餐也與腰圍超標、提升膽固醇、LDL上升等新陳代謝風險有關9，因此每天吃早餐才有助於維持身體健康、遠離心血管及慢性疾病。</a:t>
            </a:r>
            <a:br>
              <a:rPr lang="zh-TW" sz="1200">
                <a:solidFill>
                  <a:srgbClr val="FF0000"/>
                </a:solidFill>
              </a:rPr>
            </a:b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9" name="Google Shape;379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問問看學生們平常早餐都吃什麼呢？</a:t>
            </a:r>
            <a:endParaRPr/>
          </a:p>
        </p:txBody>
      </p:sp>
      <p:sp>
        <p:nvSpPr>
          <p:cNvPr id="385" name="Google Shape;385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問問看學生們平常早餐都吃什麼呢？</a:t>
            </a:r>
            <a:endParaRPr/>
          </a:p>
        </p:txBody>
      </p:sp>
      <p:sp>
        <p:nvSpPr>
          <p:cNvPr id="391" name="Google Shape;391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綠燈食物可每天吃，多為原態食物，少加工、調味，還看得出原本型態的食物</a:t>
            </a:r>
            <a:endParaRPr/>
          </a:p>
        </p:txBody>
      </p:sp>
      <p:sp>
        <p:nvSpPr>
          <p:cNvPr id="397" name="Google Shape;397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黃燈食物偶爾吃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早餐店常見的蘿蔔糕、蛋餅、吐司、漢堡等食物，多為精緻食物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但許多店家為了讓食物酥脆、香噴噴，製作過程會加許多油來煎，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另外吐司裡面加的美乃滋熱量也很高，選擇時要特別注意！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果汁則是因為水果打成汁之後，容易攝取過量，且纖維也會比較少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豆漿部分，若為無糖就是綠燈</a:t>
            </a:r>
            <a:endParaRPr/>
          </a:p>
        </p:txBody>
      </p:sp>
      <p:sp>
        <p:nvSpPr>
          <p:cNvPr id="403" name="Google Shape;403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紅燈食物盡量少吃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提醒像是煎餃、薯條、蛋糕這些食物，吃完嘴巴會油油的，代表這些食物含油量較高，要少吃！</a:t>
            </a:r>
            <a:endParaRPr/>
          </a:p>
        </p:txBody>
      </p:sp>
      <p:sp>
        <p:nvSpPr>
          <p:cNvPr id="409" name="Google Shape;409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提醒學生早餐小秘訣中有四個重點，加強學生印象</a:t>
            </a:r>
            <a:endParaRPr/>
          </a:p>
        </p:txBody>
      </p:sp>
      <p:sp>
        <p:nvSpPr>
          <p:cNvPr id="421" name="Google Shape;421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如果還有時間可補充：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讓學生回想自己的早餐組合，屬於不健康還是健康的早餐組合呢？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3" name="Google Shape;433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如果還有時間可補充：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讓學生回想自己的早餐組合，屬於不健康還是健康的早餐組合呢？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台南的特色早餐也可以這樣健康點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B72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rgbClr val="064B72"/>
                </a:solidFill>
                <a:latin typeface="Arial"/>
                <a:ea typeface="Arial"/>
                <a:cs typeface="Arial"/>
                <a:sym typeface="Arial"/>
              </a:rPr>
              <a:t>白飯+牛肉湯+燙青菜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B72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rgbClr val="064B72"/>
                </a:solidFill>
                <a:latin typeface="Arial"/>
                <a:ea typeface="Arial"/>
                <a:cs typeface="Arial"/>
                <a:sym typeface="Arial"/>
              </a:rPr>
              <a:t>海鮮粥+燙青菜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9" name="Google Shape;439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如果還有時間可補充：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讓學生回想自己的早餐組合，屬於不健康還是健康的早餐組合呢？</a:t>
            </a:r>
            <a:endParaRPr/>
          </a:p>
        </p:txBody>
      </p:sp>
      <p:sp>
        <p:nvSpPr>
          <p:cNvPr id="445" name="Google Shape;445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2015年發表於《營養學雜誌The Journal of nutrition》的研究，讓29位學童分別吃不同的早餐內容，一種早餐的蛋白質比例較高(344大卡、蛋白 質21%約18克、醣類52%、脂肪27%)，另一種的蛋白質比例較低(327大卡、蛋白質4% 約3克、醣類67%、脂肪29%)；結果發現，相對於吃3克蛋白質的學童來說，吃18克蛋白質的學童其脂肪平均消耗會高出16%、醣類代謝在餐後第四小時會高出32%，而且飢 餓感降低14%、飽足感增加32%，午餐的攝食量也降低10%。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參考文章：董氏基金會食品營養特區-吃對早餐好享瘦！</a:t>
            </a:r>
            <a:r>
              <a:rPr lang="zh-TW" u="sng">
                <a:solidFill>
                  <a:schemeClr val="hlink"/>
                </a:solidFill>
                <a:hlinkClick r:id="rId2"/>
              </a:rPr>
              <a:t>https://nutri.jtf.org.tw/index.php?idd=23&amp;aid=45&amp;bid=433&amp;cid=3106</a:t>
            </a:r>
            <a:endParaRPr/>
          </a:p>
        </p:txBody>
      </p:sp>
      <p:sp>
        <p:nvSpPr>
          <p:cNvPr id="287" name="Google Shape;28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向學生們說明乳品中所含的營養素</a:t>
            </a:r>
            <a:endParaRPr/>
          </a:p>
        </p:txBody>
      </p:sp>
      <p:sp>
        <p:nvSpPr>
          <p:cNvPr id="457" name="Google Shape;457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向學身們說明攝取乳品的那些營養素有哪些好處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補充資料：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喝乳品好處多多 https://www.nutri.jtf.org.tw/Article/Info/210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乳品除了鮮乳之外，有許多不同的乳品可以選擇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除了乳品類可攝取鈣質之外，也可以增加深綠色蔬菜、黑芝麻、小魚乾和豆乾等富含鈣質的食物！</a:t>
            </a:r>
            <a:endParaRPr/>
          </a:p>
        </p:txBody>
      </p:sp>
      <p:sp>
        <p:nvSpPr>
          <p:cNvPr id="469" name="Google Shape;469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透過紅黃綠燈分類，讓孩子較容易了解不同乳品的選擇</a:t>
            </a:r>
            <a:endParaRPr/>
          </a:p>
        </p:txBody>
      </p:sp>
      <p:sp>
        <p:nvSpPr>
          <p:cNvPr id="481" name="Google Shape;481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綠燈：含乳量高、無額外添加糖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紅、黃燈：含乳量較少，並有額外添加糖、及其他添加物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參考資料：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奶類紅黃綠燈  </a:t>
            </a:r>
            <a:r>
              <a:rPr lang="zh-TW" u="sng">
                <a:solidFill>
                  <a:schemeClr val="hlink"/>
                </a:solidFill>
                <a:hlinkClick r:id="rId2"/>
              </a:rPr>
              <a:t>https://www.nutri.jtf.org.tw/Article/Info/3248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92" name="Google Shape;492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1.提醒孩子不是所有白色的牛奶都是100%鮮乳，提醒可藉由看是否有鮮乳標章來辨認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2.有</a:t>
            </a: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農委會核發</a:t>
            </a:r>
            <a:r>
              <a:rPr lang="zh-TW"/>
              <a:t>的鮮乳標章，代表為</a:t>
            </a: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國產100%鮮乳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02" name="Google Shape;502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保久乳使用超高溫滅菌加上無菌密封包裝，並沒有添加防腐劑，跟鮮乳一樣健康，很適合作為點心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200">
                <a:latin typeface="Calibri"/>
                <a:ea typeface="Calibri"/>
                <a:cs typeface="Calibri"/>
                <a:sym typeface="Calibri"/>
              </a:rPr>
              <a:t>資料來源： Kim et al., 2016, Dietary Habits Are Associated With School Performance in Adolescent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新北i環保：https://www.epd.ntpc.gov.tw/epd_kid/page04_3.html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台中市環保局：https://recycle.epb.taichung.gov.tw/recying/recying_11.asp</a:t>
            </a:r>
            <a:endParaRPr/>
          </a:p>
        </p:txBody>
      </p:sp>
      <p:sp>
        <p:nvSpPr>
          <p:cNvPr id="514" name="Google Shape;514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提醒三項重點：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前一天晚餐吃完後，肚子會空腹10-12個小時，睡醒後吃早餐可以提供我們足夠能量、做好開始一天的準備</a:t>
            </a:r>
            <a:br>
              <a:rPr lang="zh-TW"/>
            </a:br>
            <a:r>
              <a:rPr lang="zh-TW"/>
              <a:t>如果沒有吃早餐身體會缺乏能量、感到疲累、無精打采，而且上午肚子餓會想吃零食、餅乾等高油糖鹽食物，所以一定要記得吃早餐！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提醒三餐定時吃的重要性，並強調八點前吃完早餐最好</a:t>
            </a:r>
            <a:endParaRPr/>
          </a:p>
        </p:txBody>
      </p:sp>
      <p:sp>
        <p:nvSpPr>
          <p:cNvPr id="526" name="Google Shape;526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提醒三項重點：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前一天晚餐吃完後，肚子會空腹10-12個小時，睡醒後吃早餐可以提供我們足夠能量、做好開始一天的準備</a:t>
            </a:r>
            <a:br>
              <a:rPr lang="zh-TW"/>
            </a:br>
            <a:r>
              <a:rPr lang="zh-TW"/>
              <a:t>如果沒有吃早餐身體會缺乏能量、感到疲累、無精打采，而且上午肚子餓會想吃零食、餅乾等高油糖鹽食物，所以一定要記得吃早餐！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提醒三餐定時吃的重要性，並強調八點前吃完早餐最好</a:t>
            </a:r>
            <a:endParaRPr/>
          </a:p>
        </p:txBody>
      </p:sp>
      <p:sp>
        <p:nvSpPr>
          <p:cNvPr id="532" name="Google Shape;532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7" name="Google Shape;537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b="0" lang="zh-TW" sz="1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幫助生長激素分泌，有助於生長  https://health99.hpa.gov.tw/article/18139</a:t>
            </a:r>
            <a:endParaRPr/>
          </a:p>
          <a:p>
            <a:pPr indent="-1524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sz="1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b="0" lang="zh-TW" sz="1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深度睡眠中的孩子，他們的大腦會進行漫波活動 https://www.nutri.jtf.org.tw/Article/Info/3539</a:t>
            </a:r>
            <a:endParaRPr/>
          </a:p>
          <a:p>
            <a:pPr indent="-1524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sz="1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b="0" lang="zh-TW" sz="1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研究發現，睡眠不足會因疲勞而減少身體活動，同時增加食物熱量的攝取，反而會提高肥胖的風險。反之，充足的睡眠則有助於體重控制</a:t>
            </a:r>
            <a:r>
              <a:rPr b="0" lang="zh-TW" sz="1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https://www.hsph.harvard.edu/nutritionsource/sleep/  、  https://www.nutri.jtf.org.tw/Article/Info/2788</a:t>
            </a: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充足睡眠對成長階段兒童可促進神經系統和腦部發育、安定情緒及放鬆全身肌肉，包含眼球肌肉的休息與組織修復等，故充足的睡眠是兒童近視防治的重要方法之一。 https://www.mohw.gov.tw/cp-3800-44097-1.html</a:t>
            </a:r>
            <a:endParaRPr/>
          </a:p>
          <a:p>
            <a:pPr indent="-1524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睡眠時間建議：</a:t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國民及學前教育署-85210  https://www.edu.tw/News_Content.aspx?n=9E7AC85F1954DDA8&amp;s=EE52C70FA60F2A1D</a:t>
            </a:r>
            <a:endParaRPr/>
          </a:p>
          <a:p>
            <a:pPr indent="-171450" lvl="1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lang="zh-TW"/>
              <a:t>美國國家睡眠基金會建議國小學童睡眠時間9~11小時https://www.hpa.gov.tw/Pages/Detail.aspx?nodeid=1405&amp;pid=9556</a:t>
            </a:r>
            <a:endParaRPr b="0"/>
          </a:p>
        </p:txBody>
      </p:sp>
      <p:sp>
        <p:nvSpPr>
          <p:cNvPr id="538" name="Google Shape;538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b="0" lang="zh-TW" sz="1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幫助生長激素分泌，有助於生長https://www.facebook.com/hpagov/posts/2575947339100689/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b="0" lang="zh-TW" sz="1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深度睡眠中的孩子，他們的大腦會進行漫波活動https://www.nutri.jtf.org.tw/Article/Info/3539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b="0" lang="zh-TW" sz="1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研究團隊肥胖者增加九十六分鐘的睡眠，整體睡眠時間接近八小時，對較甜、鹹的食物渴求及整體食慾都會明顯降低 https://www.nutri.jtf.org.tw/Article/Info/2788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充足睡眠對成長階段兒童可促進神經系統和腦部發育、安定情緒及放鬆全身肌肉，包含眼球肌肉的休息與組織修復等，故充足的睡眠是兒童近視防治的重要方法之一。https://www.mohw.gov.tw/cp-3800-44097-1.html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24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sz="1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1524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/>
          </a:p>
        </p:txBody>
      </p:sp>
      <p:sp>
        <p:nvSpPr>
          <p:cNvPr id="544" name="Google Shape;544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可於其他課餘時間(如綜合課、午餐時間、下課時間)播放影片。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天天吃早餐短片（片長十分鐘）：https://www.youtube.com/watch?v=r6DJ8oqmc9o&amp;feature=youtu.be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5" name="Google Shape;555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老師播放早餐操影片 ：https://www.youtube.com/watch?v=sXA1ruiqkEc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讓學生一起跟著跳，如果學校場地不方便跳操，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可以播放音樂讓學生看著歌詞跟著一起唱。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老師播放早餐操影片 ：https://www.youtube.com/watch?v=sXA1ruiqkEc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讓學生一起跟著跳，如果學校場地不方便跳操，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可以播放音樂讓學生看著歌詞跟著一起唱。</a:t>
            </a:r>
            <a:endParaRPr/>
          </a:p>
        </p:txBody>
      </p:sp>
      <p:sp>
        <p:nvSpPr>
          <p:cNvPr id="562" name="Google Shape;562;p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7" name="Google Shape;567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有獎徵答時間，讓學生舉手搶答，如果學校自行宣導需要申請有獎徵答小禮物，可來信或來電向承辦人詢問。</a:t>
            </a:r>
            <a:endParaRPr/>
          </a:p>
        </p:txBody>
      </p:sp>
      <p:sp>
        <p:nvSpPr>
          <p:cNvPr id="568" name="Google Shape;568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8" name="Google Shape;578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5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參考資料：</a:t>
            </a:r>
            <a:br>
              <a:rPr lang="zh-TW"/>
            </a:br>
            <a:r>
              <a:rPr lang="zh-TW"/>
              <a:t>破除奶類迷思－疾病篇 https://www.nutri.jtf.org.tw/Article/Info/387</a:t>
            </a:r>
            <a:endParaRPr/>
          </a:p>
        </p:txBody>
      </p:sp>
      <p:sp>
        <p:nvSpPr>
          <p:cNvPr id="306" name="Google Shape;30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參考資料：</a:t>
            </a:r>
            <a:br>
              <a:rPr lang="zh-TW"/>
            </a:br>
            <a:endParaRPr/>
          </a:p>
        </p:txBody>
      </p:sp>
      <p:sp>
        <p:nvSpPr>
          <p:cNvPr id="325" name="Google Shape;32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宣導以天天吃早餐內容為主，如果時間充裕的話，可以補充洗手刷牙的重要性，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或是利用其他課餘時間(如綜合課、午餐時間、下課時間)說明或</a:t>
            </a: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播放</a:t>
            </a:r>
            <a:r>
              <a:rPr lang="zh-TW"/>
              <a:t>影片。</a:t>
            </a:r>
            <a:endParaRPr/>
          </a:p>
        </p:txBody>
      </p:sp>
      <p:sp>
        <p:nvSpPr>
          <p:cNvPr id="331" name="Google Shape;33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슬라이드">
  <p:cSld name="제목 슬라이드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 rot="10800000">
            <a:off x="0" y="-1"/>
            <a:ext cx="12192000" cy="6858000"/>
          </a:xfrm>
          <a:prstGeom prst="rtTriangle">
            <a:avLst/>
          </a:prstGeom>
          <a:solidFill>
            <a:srgbClr val="B9ED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FFE8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68000" y="621000"/>
            <a:ext cx="10656000" cy="5616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668934">
            <a:off x="11193044" y="118530"/>
            <a:ext cx="918797" cy="9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784907">
            <a:off x="-30400" y="5782006"/>
            <a:ext cx="1054933" cy="1054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2" name="Google Shape;92;p1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4" name="Google Shape;94;p1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2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1" name="Google Shape;101;p1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2" name="Google Shape;10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1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9" name="Google Shape;109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垂直排列标题与&#10;文本" type="vertTitleAndTx">
  <p:cSld name="VERTICAL_TITLE_AND_VERTICAL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내용">
  <p:cSld name="제목 및 내용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8"/>
          <p:cNvGrpSpPr/>
          <p:nvPr/>
        </p:nvGrpSpPr>
        <p:grpSpPr>
          <a:xfrm>
            <a:off x="0" y="-1"/>
            <a:ext cx="12192000" cy="6858001"/>
            <a:chOff x="0" y="-1"/>
            <a:chExt cx="9144000" cy="5143501"/>
          </a:xfrm>
        </p:grpSpPr>
        <p:sp>
          <p:nvSpPr>
            <p:cNvPr id="135" name="Google Shape;135;p18"/>
            <p:cNvSpPr/>
            <p:nvPr/>
          </p:nvSpPr>
          <p:spPr>
            <a:xfrm rot="10800000">
              <a:off x="0" y="-1"/>
              <a:ext cx="9144000" cy="5143500"/>
            </a:xfrm>
            <a:prstGeom prst="rtTriangle">
              <a:avLst/>
            </a:prstGeom>
            <a:solidFill>
              <a:srgbClr val="B9ED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0" y="0"/>
              <a:ext cx="9144000" cy="5143500"/>
            </a:xfrm>
            <a:prstGeom prst="rtTriangle">
              <a:avLst/>
            </a:prstGeom>
            <a:solidFill>
              <a:srgbClr val="FFE86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107504" y="159482"/>
              <a:ext cx="8928992" cy="4824536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8" name="Google Shape;13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316145"/>
            <a:ext cx="1926503" cy="65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>
  <p:cSld name="標題投影片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/>
          <p:nvPr/>
        </p:nvSpPr>
        <p:spPr>
          <a:xfrm>
            <a:off x="1" y="2436169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9"/>
          <p:cNvSpPr txBox="1"/>
          <p:nvPr>
            <p:ph idx="1" type="subTitle"/>
          </p:nvPr>
        </p:nvSpPr>
        <p:spPr>
          <a:xfrm>
            <a:off x="2540000" y="4267200"/>
            <a:ext cx="8534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⮚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  <p:sp>
        <p:nvSpPr>
          <p:cNvPr id="142" name="Google Shape;142;p19"/>
          <p:cNvSpPr txBox="1"/>
          <p:nvPr>
            <p:ph type="title"/>
          </p:nvPr>
        </p:nvSpPr>
        <p:spPr>
          <a:xfrm>
            <a:off x="711200" y="228600"/>
            <a:ext cx="10972800" cy="5334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711200" y="228600"/>
            <a:ext cx="13641717" cy="968152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5333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711200" y="990600"/>
            <a:ext cx="109728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⮚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區段標題" type="secHead">
  <p:cSld name="SECTION_HEADER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47F"/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1"/>
          <p:cNvSpPr/>
          <p:nvPr/>
        </p:nvSpPr>
        <p:spPr>
          <a:xfrm>
            <a:off x="1238253" y="857251"/>
            <a:ext cx="10477500" cy="5715000"/>
          </a:xfrm>
          <a:prstGeom prst="rect">
            <a:avLst/>
          </a:prstGeom>
          <a:solidFill>
            <a:srgbClr val="FFFF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1"/>
          <p:cNvSpPr/>
          <p:nvPr/>
        </p:nvSpPr>
        <p:spPr>
          <a:xfrm>
            <a:off x="3238480" y="2071679"/>
            <a:ext cx="8096307" cy="4143404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15251" y="2714625"/>
            <a:ext cx="3048000" cy="292893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5333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1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33"/>
              </a:spcBef>
              <a:spcAft>
                <a:spcPts val="0"/>
              </a:spcAft>
              <a:buSzPts val="2667"/>
              <a:buNone/>
              <a:defRPr sz="2667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/>
            </a:lvl2pPr>
            <a:lvl3pPr indent="-228600" lvl="2" marL="13716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sz="2133"/>
            </a:lvl3pPr>
            <a:lvl4pPr indent="-228600" lvl="3" marL="1828800" algn="l">
              <a:spcBef>
                <a:spcPts val="373"/>
              </a:spcBef>
              <a:spcAft>
                <a:spcPts val="0"/>
              </a:spcAft>
              <a:buSzPts val="1867"/>
              <a:buFont typeface="Arial"/>
              <a:buNone/>
              <a:defRPr sz="1867"/>
            </a:lvl4pPr>
            <a:lvl5pPr indent="-228600" lvl="4" marL="2286000" algn="l">
              <a:spcBef>
                <a:spcPts val="373"/>
              </a:spcBef>
              <a:spcAft>
                <a:spcPts val="0"/>
              </a:spcAft>
              <a:buSzPts val="1867"/>
              <a:buFont typeface="Arial"/>
              <a:buNone/>
              <a:defRPr sz="1867"/>
            </a:lvl5pPr>
            <a:lvl6pPr indent="-228600" lvl="5" marL="2743200" algn="l">
              <a:spcBef>
                <a:spcPts val="373"/>
              </a:spcBef>
              <a:spcAft>
                <a:spcPts val="0"/>
              </a:spcAft>
              <a:buSzPts val="1867"/>
              <a:buFont typeface="Calibri"/>
              <a:buNone/>
              <a:defRPr sz="1867"/>
            </a:lvl6pPr>
            <a:lvl7pPr indent="-228600" lvl="6" marL="3200400" algn="l">
              <a:spcBef>
                <a:spcPts val="373"/>
              </a:spcBef>
              <a:spcAft>
                <a:spcPts val="0"/>
              </a:spcAft>
              <a:buSzPts val="1867"/>
              <a:buFont typeface="Calibri"/>
              <a:buNone/>
              <a:defRPr sz="1867"/>
            </a:lvl7pPr>
            <a:lvl8pPr indent="-228600" lvl="7" marL="3657600" algn="l">
              <a:spcBef>
                <a:spcPts val="373"/>
              </a:spcBef>
              <a:spcAft>
                <a:spcPts val="0"/>
              </a:spcAft>
              <a:buSzPts val="1867"/>
              <a:buFont typeface="Calibri"/>
              <a:buNone/>
              <a:defRPr sz="1867"/>
            </a:lvl8pPr>
            <a:lvl9pPr indent="-228600" lvl="8" marL="4114800" algn="l">
              <a:spcBef>
                <a:spcPts val="373"/>
              </a:spcBef>
              <a:spcAft>
                <a:spcPts val="0"/>
              </a:spcAft>
              <a:buSzPts val="1867"/>
              <a:buFont typeface="Calibri"/>
              <a:buNone/>
              <a:defRPr sz="1867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790956" y="-875062"/>
            <a:ext cx="10610088" cy="2023173"/>
          </a:xfrm>
          <a:prstGeom prst="roundRect">
            <a:avLst>
              <a:gd fmla="val 16667" name="adj"/>
            </a:avLst>
          </a:prstGeom>
          <a:solidFill>
            <a:srgbClr val="FBD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090" y="6311900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type="title"/>
          </p:nvPr>
        </p:nvSpPr>
        <p:spPr>
          <a:xfrm>
            <a:off x="711200" y="228600"/>
            <a:ext cx="10972800" cy="5334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2"/>
          <p:cNvSpPr txBox="1"/>
          <p:nvPr>
            <p:ph idx="1" type="body"/>
          </p:nvPr>
        </p:nvSpPr>
        <p:spPr>
          <a:xfrm>
            <a:off x="711200" y="990600"/>
            <a:ext cx="53848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65645" lvl="0" marL="457200" algn="l">
              <a:spcBef>
                <a:spcPts val="747"/>
              </a:spcBef>
              <a:spcAft>
                <a:spcPts val="0"/>
              </a:spcAft>
              <a:buSzPts val="3733"/>
              <a:buChar char="●"/>
              <a:defRPr sz="3733"/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SzPts val="3200"/>
              <a:buChar char="⮚"/>
              <a:defRPr sz="3200"/>
            </a:lvl2pPr>
            <a:lvl3pPr indent="-397954" lvl="2" marL="1371600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Char char="•"/>
              <a:defRPr sz="2667"/>
            </a:lvl3pPr>
            <a:lvl4pPr indent="-381000" lvl="3" marL="18288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  <a:defRPr sz="2400"/>
            </a:lvl4pPr>
            <a:lvl5pPr indent="-381000" lvl="4" marL="2286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»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»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»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»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»"/>
              <a:defRPr sz="2400"/>
            </a:lvl9pPr>
          </a:lstStyle>
          <a:p/>
        </p:txBody>
      </p:sp>
      <p:sp>
        <p:nvSpPr>
          <p:cNvPr id="156" name="Google Shape;156;p22"/>
          <p:cNvSpPr txBox="1"/>
          <p:nvPr>
            <p:ph idx="2" type="body"/>
          </p:nvPr>
        </p:nvSpPr>
        <p:spPr>
          <a:xfrm>
            <a:off x="6299200" y="990600"/>
            <a:ext cx="53848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65645" lvl="0" marL="457200" algn="l">
              <a:spcBef>
                <a:spcPts val="747"/>
              </a:spcBef>
              <a:spcAft>
                <a:spcPts val="0"/>
              </a:spcAft>
              <a:buSzPts val="3733"/>
              <a:buChar char="●"/>
              <a:defRPr sz="3733"/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SzPts val="3200"/>
              <a:buChar char="⮚"/>
              <a:defRPr sz="3200"/>
            </a:lvl2pPr>
            <a:lvl3pPr indent="-397954" lvl="2" marL="1371600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Char char="•"/>
              <a:defRPr sz="2667"/>
            </a:lvl3pPr>
            <a:lvl4pPr indent="-381000" lvl="3" marL="18288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  <a:defRPr sz="2400"/>
            </a:lvl4pPr>
            <a:lvl5pPr indent="-381000" lvl="4" marL="2286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»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»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»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»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»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3"/>
          <p:cNvSpPr txBox="1"/>
          <p:nvPr>
            <p:ph idx="1" type="body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indent="-228600" lvl="1" marL="914400" algn="l">
              <a:spcBef>
                <a:spcPts val="533"/>
              </a:spcBef>
              <a:spcAft>
                <a:spcPts val="0"/>
              </a:spcAft>
              <a:buSzPts val="2667"/>
              <a:buNone/>
              <a:defRPr b="1" sz="2667"/>
            </a:lvl2pPr>
            <a:lvl3pPr indent="-2286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b="1" sz="2400"/>
            </a:lvl3pPr>
            <a:lvl4pPr indent="-228600" lvl="3" marL="18288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b="1" sz="2133"/>
            </a:lvl4pPr>
            <a:lvl5pPr indent="-228600" lvl="4" marL="22860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b="1" sz="2133"/>
            </a:lvl5pPr>
            <a:lvl6pPr indent="-228600" lvl="5" marL="27432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None/>
              <a:defRPr b="1" sz="2133"/>
            </a:lvl6pPr>
            <a:lvl7pPr indent="-228600" lvl="6" marL="32004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None/>
              <a:defRPr b="1" sz="2133"/>
            </a:lvl7pPr>
            <a:lvl8pPr indent="-228600" lvl="7" marL="36576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None/>
              <a:defRPr b="1" sz="2133"/>
            </a:lvl8pPr>
            <a:lvl9pPr indent="-228600" lvl="8" marL="41148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None/>
              <a:defRPr b="1" sz="2133"/>
            </a:lvl9pPr>
          </a:lstStyle>
          <a:p/>
        </p:txBody>
      </p:sp>
      <p:sp>
        <p:nvSpPr>
          <p:cNvPr id="160" name="Google Shape;160;p23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●"/>
              <a:defRPr sz="3200"/>
            </a:lvl1pPr>
            <a:lvl2pPr indent="-397954" lvl="1" marL="914400" algn="l">
              <a:spcBef>
                <a:spcPts val="533"/>
              </a:spcBef>
              <a:spcAft>
                <a:spcPts val="0"/>
              </a:spcAft>
              <a:buSzPts val="2667"/>
              <a:buChar char="⮚"/>
              <a:defRPr sz="2667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indent="-364045" lvl="3" marL="18288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–"/>
              <a:defRPr sz="2133"/>
            </a:lvl4pPr>
            <a:lvl5pPr indent="-364045" lvl="4" marL="22860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»"/>
              <a:defRPr sz="2133"/>
            </a:lvl5pPr>
            <a:lvl6pPr indent="-364045" lvl="5" marL="27432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Char char="»"/>
              <a:defRPr sz="2133"/>
            </a:lvl6pPr>
            <a:lvl7pPr indent="-364045" lvl="6" marL="32004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Char char="»"/>
              <a:defRPr sz="2133"/>
            </a:lvl7pPr>
            <a:lvl8pPr indent="-364045" lvl="7" marL="36576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Char char="»"/>
              <a:defRPr sz="2133"/>
            </a:lvl8pPr>
            <a:lvl9pPr indent="-364045" lvl="8" marL="41148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Char char="»"/>
              <a:defRPr sz="2133"/>
            </a:lvl9pPr>
          </a:lstStyle>
          <a:p/>
        </p:txBody>
      </p:sp>
      <p:sp>
        <p:nvSpPr>
          <p:cNvPr id="161" name="Google Shape;161;p23"/>
          <p:cNvSpPr txBox="1"/>
          <p:nvPr>
            <p:ph idx="3" type="body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indent="-228600" lvl="1" marL="914400" algn="l">
              <a:spcBef>
                <a:spcPts val="533"/>
              </a:spcBef>
              <a:spcAft>
                <a:spcPts val="0"/>
              </a:spcAft>
              <a:buSzPts val="2667"/>
              <a:buNone/>
              <a:defRPr b="1" sz="2667"/>
            </a:lvl2pPr>
            <a:lvl3pPr indent="-2286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b="1" sz="2400"/>
            </a:lvl3pPr>
            <a:lvl4pPr indent="-228600" lvl="3" marL="18288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b="1" sz="2133"/>
            </a:lvl4pPr>
            <a:lvl5pPr indent="-228600" lvl="4" marL="22860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b="1" sz="2133"/>
            </a:lvl5pPr>
            <a:lvl6pPr indent="-228600" lvl="5" marL="27432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None/>
              <a:defRPr b="1" sz="2133"/>
            </a:lvl6pPr>
            <a:lvl7pPr indent="-228600" lvl="6" marL="32004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None/>
              <a:defRPr b="1" sz="2133"/>
            </a:lvl7pPr>
            <a:lvl8pPr indent="-228600" lvl="7" marL="36576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None/>
              <a:defRPr b="1" sz="2133"/>
            </a:lvl8pPr>
            <a:lvl9pPr indent="-228600" lvl="8" marL="41148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None/>
              <a:defRPr b="1" sz="2133"/>
            </a:lvl9pPr>
          </a:lstStyle>
          <a:p/>
        </p:txBody>
      </p:sp>
      <p:sp>
        <p:nvSpPr>
          <p:cNvPr id="162" name="Google Shape;162;p23"/>
          <p:cNvSpPr txBox="1"/>
          <p:nvPr>
            <p:ph idx="4" type="body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●"/>
              <a:defRPr sz="3200"/>
            </a:lvl1pPr>
            <a:lvl2pPr indent="-397954" lvl="1" marL="914400" algn="l">
              <a:spcBef>
                <a:spcPts val="533"/>
              </a:spcBef>
              <a:spcAft>
                <a:spcPts val="0"/>
              </a:spcAft>
              <a:buSzPts val="2667"/>
              <a:buChar char="⮚"/>
              <a:defRPr sz="2667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indent="-364045" lvl="3" marL="18288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–"/>
              <a:defRPr sz="2133"/>
            </a:lvl4pPr>
            <a:lvl5pPr indent="-364045" lvl="4" marL="22860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»"/>
              <a:defRPr sz="2133"/>
            </a:lvl5pPr>
            <a:lvl6pPr indent="-364045" lvl="5" marL="27432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Char char="»"/>
              <a:defRPr sz="2133"/>
            </a:lvl6pPr>
            <a:lvl7pPr indent="-364045" lvl="6" marL="32004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Char char="»"/>
              <a:defRPr sz="2133"/>
            </a:lvl7pPr>
            <a:lvl8pPr indent="-364045" lvl="7" marL="36576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Char char="»"/>
              <a:defRPr sz="2133"/>
            </a:lvl8pPr>
            <a:lvl9pPr indent="-364045" lvl="8" marL="4114800" algn="l">
              <a:spcBef>
                <a:spcPts val="427"/>
              </a:spcBef>
              <a:spcAft>
                <a:spcPts val="0"/>
              </a:spcAft>
              <a:buSzPts val="2133"/>
              <a:buFont typeface="Calibri"/>
              <a:buChar char="»"/>
              <a:defRPr sz="2133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title"/>
          </p:nvPr>
        </p:nvSpPr>
        <p:spPr>
          <a:xfrm>
            <a:off x="711200" y="228600"/>
            <a:ext cx="10972800" cy="5334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空白">
  <p:cSld name="1_空白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/>
          <p:nvPr/>
        </p:nvSpPr>
        <p:spPr>
          <a:xfrm>
            <a:off x="10032437" y="260648"/>
            <a:ext cx="2016224" cy="4320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Calibri"/>
              <a:buNone/>
            </a:pPr>
            <a:r>
              <a:t/>
            </a:r>
            <a:endParaRPr b="1" i="0" sz="213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Z:\給子秦-健康吃快樂動\健康吃快樂動2年計畫\102健康吃快樂動2年宣導-相關文宣印製\第一學期\我的飲食新主張-海報(雀巢版)\我的飲食新主張-雀巢版ver0521-01.jpg" id="168" name="Google Shape;168;p26"/>
          <p:cNvPicPr preferRelativeResize="0"/>
          <p:nvPr/>
        </p:nvPicPr>
        <p:blipFill rotWithShape="1">
          <a:blip r:embed="rId2">
            <a:alphaModFix/>
          </a:blip>
          <a:srcRect b="1017" l="21407" r="63997" t="96004"/>
          <a:stretch/>
        </p:blipFill>
        <p:spPr>
          <a:xfrm>
            <a:off x="143339" y="188641"/>
            <a:ext cx="1978891" cy="552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667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7"/>
          <p:cNvSpPr txBox="1"/>
          <p:nvPr>
            <p:ph idx="1" type="body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99554" lvl="0" marL="457200" algn="l">
              <a:spcBef>
                <a:spcPts val="853"/>
              </a:spcBef>
              <a:spcAft>
                <a:spcPts val="0"/>
              </a:spcAft>
              <a:buSzPts val="4267"/>
              <a:buChar char="●"/>
              <a:defRPr sz="4267"/>
            </a:lvl1pPr>
            <a:lvl2pPr indent="-465645" lvl="1" marL="914400" algn="l">
              <a:spcBef>
                <a:spcPts val="747"/>
              </a:spcBef>
              <a:spcAft>
                <a:spcPts val="0"/>
              </a:spcAft>
              <a:buSzPts val="3733"/>
              <a:buChar char="⮚"/>
              <a:defRPr sz="3733"/>
            </a:lvl2pPr>
            <a:lvl3pPr indent="-431800" lvl="2" marL="13716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3200"/>
            </a:lvl3pPr>
            <a:lvl4pPr indent="-397954" lvl="3" marL="1828800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Char char="–"/>
              <a:defRPr sz="2667"/>
            </a:lvl4pPr>
            <a:lvl5pPr indent="-397954" lvl="4" marL="2286000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Char char="»"/>
              <a:defRPr sz="2667"/>
            </a:lvl5pPr>
            <a:lvl6pPr indent="-397954" lvl="5" marL="2743200" algn="l">
              <a:spcBef>
                <a:spcPts val="533"/>
              </a:spcBef>
              <a:spcAft>
                <a:spcPts val="0"/>
              </a:spcAft>
              <a:buSzPts val="2667"/>
              <a:buFont typeface="Calibri"/>
              <a:buChar char="»"/>
              <a:defRPr sz="2667"/>
            </a:lvl6pPr>
            <a:lvl7pPr indent="-397954" lvl="6" marL="3200400" algn="l">
              <a:spcBef>
                <a:spcPts val="533"/>
              </a:spcBef>
              <a:spcAft>
                <a:spcPts val="0"/>
              </a:spcAft>
              <a:buSzPts val="2667"/>
              <a:buFont typeface="Calibri"/>
              <a:buChar char="»"/>
              <a:defRPr sz="2667"/>
            </a:lvl7pPr>
            <a:lvl8pPr indent="-397954" lvl="7" marL="3657600" algn="l">
              <a:spcBef>
                <a:spcPts val="533"/>
              </a:spcBef>
              <a:spcAft>
                <a:spcPts val="0"/>
              </a:spcAft>
              <a:buSzPts val="2667"/>
              <a:buFont typeface="Calibri"/>
              <a:buChar char="»"/>
              <a:defRPr sz="2667"/>
            </a:lvl8pPr>
            <a:lvl9pPr indent="-397954" lvl="8" marL="4114800" algn="l">
              <a:spcBef>
                <a:spcPts val="533"/>
              </a:spcBef>
              <a:spcAft>
                <a:spcPts val="0"/>
              </a:spcAft>
              <a:buSzPts val="2667"/>
              <a:buFont typeface="Calibri"/>
              <a:buChar char="»"/>
              <a:defRPr sz="2667"/>
            </a:lvl9pPr>
          </a:lstStyle>
          <a:p/>
        </p:txBody>
      </p:sp>
      <p:sp>
        <p:nvSpPr>
          <p:cNvPr id="172" name="Google Shape;172;p27"/>
          <p:cNvSpPr txBox="1"/>
          <p:nvPr>
            <p:ph idx="2" type="body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73"/>
              </a:spcBef>
              <a:spcAft>
                <a:spcPts val="0"/>
              </a:spcAft>
              <a:buSzPts val="1867"/>
              <a:buNone/>
              <a:defRPr sz="1867"/>
            </a:lvl1pPr>
            <a:lvl2pPr indent="-228600" lvl="1" marL="9144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267"/>
              </a:spcBef>
              <a:spcAft>
                <a:spcPts val="0"/>
              </a:spcAft>
              <a:buSzPts val="1333"/>
              <a:buFont typeface="Arial"/>
              <a:buNone/>
              <a:defRPr sz="1333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667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8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28"/>
          <p:cNvSpPr txBox="1"/>
          <p:nvPr>
            <p:ph idx="1" type="body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73"/>
              </a:spcBef>
              <a:spcAft>
                <a:spcPts val="0"/>
              </a:spcAft>
              <a:buSzPts val="1867"/>
              <a:buNone/>
              <a:defRPr sz="1867"/>
            </a:lvl1pPr>
            <a:lvl2pPr indent="-228600" lvl="1" marL="9144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l">
              <a:spcBef>
                <a:spcPts val="267"/>
              </a:spcBef>
              <a:spcAft>
                <a:spcPts val="0"/>
              </a:spcAft>
              <a:buSzPts val="1333"/>
              <a:buFont typeface="Arial"/>
              <a:buNone/>
              <a:defRPr sz="1333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type="title"/>
          </p:nvPr>
        </p:nvSpPr>
        <p:spPr>
          <a:xfrm>
            <a:off x="711200" y="228600"/>
            <a:ext cx="10972800" cy="5334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9"/>
          <p:cNvSpPr txBox="1"/>
          <p:nvPr>
            <p:ph idx="1" type="body"/>
          </p:nvPr>
        </p:nvSpPr>
        <p:spPr>
          <a:xfrm rot="5400000">
            <a:off x="3530600" y="-1828800"/>
            <a:ext cx="53340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⮚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>
            <p:ph type="title"/>
          </p:nvPr>
        </p:nvSpPr>
        <p:spPr>
          <a:xfrm rot="5400000">
            <a:off x="7264400" y="1905000"/>
            <a:ext cx="6096000" cy="27432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0"/>
          <p:cNvSpPr txBox="1"/>
          <p:nvPr>
            <p:ph idx="1" type="body"/>
          </p:nvPr>
        </p:nvSpPr>
        <p:spPr>
          <a:xfrm rot="5400000">
            <a:off x="1676400" y="-736600"/>
            <a:ext cx="6096000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⮚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General slide">
  <p:cSld name="1_General slide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/>
          <p:nvPr/>
        </p:nvSpPr>
        <p:spPr>
          <a:xfrm>
            <a:off x="11194234" y="6309321"/>
            <a:ext cx="967207" cy="470263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zh-TW" sz="2667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2667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bg>
      <p:bgPr>
        <a:solidFill>
          <a:srgbClr val="FBFFED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-603156" y="-874682"/>
            <a:ext cx="2761140" cy="2474881"/>
          </a:xfrm>
          <a:prstGeom prst="ellipse">
            <a:avLst/>
          </a:prstGeom>
          <a:solidFill>
            <a:srgbClr val="8EB1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9803031" y="4808553"/>
            <a:ext cx="2761140" cy="2474881"/>
          </a:xfrm>
          <a:prstGeom prst="ellipse">
            <a:avLst/>
          </a:prstGeom>
          <a:solidFill>
            <a:srgbClr val="BBE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790956" y="786384"/>
            <a:ext cx="10610088" cy="4949253"/>
          </a:xfrm>
          <a:prstGeom prst="roundRect">
            <a:avLst>
              <a:gd fmla="val 16667" name="adj"/>
            </a:avLst>
          </a:prstGeom>
          <a:solidFill>
            <a:srgbClr val="FBD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/>
          <p:nvPr/>
        </p:nvSpPr>
        <p:spPr>
          <a:xfrm rot="-1551303">
            <a:off x="10836633" y="153563"/>
            <a:ext cx="908532" cy="981924"/>
          </a:xfrm>
          <a:prstGeom prst="triangle">
            <a:avLst>
              <a:gd fmla="val 50000" name="adj"/>
            </a:avLst>
          </a:prstGeom>
          <a:solidFill>
            <a:srgbClr val="CF4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-603156" y="-849060"/>
            <a:ext cx="2761140" cy="2474881"/>
          </a:xfrm>
          <a:prstGeom prst="ellipse">
            <a:avLst/>
          </a:prstGeom>
          <a:solidFill>
            <a:srgbClr val="8EB1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9803031" y="4834175"/>
            <a:ext cx="2761140" cy="2474881"/>
          </a:xfrm>
          <a:prstGeom prst="ellipse">
            <a:avLst/>
          </a:prstGeom>
          <a:solidFill>
            <a:srgbClr val="BBE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 rot="-1551303">
            <a:off x="10836633" y="179185"/>
            <a:ext cx="908532" cy="981924"/>
          </a:xfrm>
          <a:prstGeom prst="triangle">
            <a:avLst>
              <a:gd fmla="val 50000" name="adj"/>
            </a:avLst>
          </a:prstGeom>
          <a:solidFill>
            <a:srgbClr val="CF4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슬라이드">
  <p:cSld name="제목 슬라이드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/>
          <p:nvPr/>
        </p:nvSpPr>
        <p:spPr>
          <a:xfrm rot="10800000">
            <a:off x="0" y="-1"/>
            <a:ext cx="12192000" cy="6858000"/>
          </a:xfrm>
          <a:prstGeom prst="rtTriangle">
            <a:avLst/>
          </a:prstGeom>
          <a:solidFill>
            <a:srgbClr val="B9ED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2"/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FFE8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2"/>
          <p:cNvSpPr/>
          <p:nvPr/>
        </p:nvSpPr>
        <p:spPr>
          <a:xfrm>
            <a:off x="768000" y="621000"/>
            <a:ext cx="10656000" cy="5616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668934">
            <a:off x="11193044" y="118530"/>
            <a:ext cx="918797" cy="9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784907">
            <a:off x="-30400" y="5782006"/>
            <a:ext cx="1054933" cy="1054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Z:\給子秦-健康吃快樂動\健康吃快樂動2年計畫\102健康吃快樂動2年宣導-相關文宣印製\第一學期\我的飲食新主張-海報(雀巢版)\我的飲食新主張-雀巢版ver0521-01.jpg" id="203" name="Google Shape;203;p34"/>
          <p:cNvPicPr preferRelativeResize="0"/>
          <p:nvPr/>
        </p:nvPicPr>
        <p:blipFill rotWithShape="1">
          <a:blip r:embed="rId2">
            <a:alphaModFix/>
          </a:blip>
          <a:srcRect b="1017" l="21407" r="63997" t="96004"/>
          <a:stretch/>
        </p:blipFill>
        <p:spPr>
          <a:xfrm>
            <a:off x="10702638" y="9235"/>
            <a:ext cx="1484168" cy="42928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4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8" name="Google Shape;208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Z:\給子秦-健康吃快樂動\健康吃快樂動2年計畫\102健康吃快樂動2年宣導-相關文宣印製\第一學期\我的飲食新主張-海報(雀巢版)\我的飲食新主張-雀巢版ver0521-01.jpg" id="210" name="Google Shape;210;p35"/>
          <p:cNvPicPr preferRelativeResize="0"/>
          <p:nvPr/>
        </p:nvPicPr>
        <p:blipFill rotWithShape="1">
          <a:blip r:embed="rId2">
            <a:alphaModFix/>
          </a:blip>
          <a:srcRect b="1017" l="21407" r="63997" t="96004"/>
          <a:stretch/>
        </p:blipFill>
        <p:spPr>
          <a:xfrm>
            <a:off x="10702638" y="9235"/>
            <a:ext cx="1484168" cy="4292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5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5" name="Google Shape;215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Z:\給子秦-健康吃快樂動\健康吃快樂動2年計畫\102健康吃快樂動2年宣導-相關文宣印製\第一學期\我的飲食新主張-海報(雀巢版)\我的飲食新主張-雀巢版ver0521-01.jpg" id="217" name="Google Shape;217;p36"/>
          <p:cNvPicPr preferRelativeResize="0"/>
          <p:nvPr/>
        </p:nvPicPr>
        <p:blipFill rotWithShape="1">
          <a:blip r:embed="rId2">
            <a:alphaModFix/>
          </a:blip>
          <a:srcRect b="1017" l="21407" r="63997" t="96004"/>
          <a:stretch/>
        </p:blipFill>
        <p:spPr>
          <a:xfrm>
            <a:off x="10702638" y="9235"/>
            <a:ext cx="1484168" cy="42928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6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3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p3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Z:\給子秦-健康吃快樂動\健康吃快樂動2年計畫\102健康吃快樂動2年宣導-相關文宣印製\第一學期\我的飲食新主張-海報(雀巢版)\我的飲食新主張-雀巢版ver0521-01.jpg" id="225" name="Google Shape;225;p37"/>
          <p:cNvPicPr preferRelativeResize="0"/>
          <p:nvPr/>
        </p:nvPicPr>
        <p:blipFill rotWithShape="1">
          <a:blip r:embed="rId2">
            <a:alphaModFix/>
          </a:blip>
          <a:srcRect b="1017" l="21407" r="63997" t="96004"/>
          <a:stretch/>
        </p:blipFill>
        <p:spPr>
          <a:xfrm>
            <a:off x="10702638" y="9235"/>
            <a:ext cx="1484168" cy="42928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7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3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0" name="Google Shape;230;p3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3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2" name="Google Shape;232;p3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Z:\給子秦-健康吃快樂動\健康吃快樂動2年計畫\102健康吃快樂動2年宣導-相關文宣印製\第一學期\我的飲食新主張-海報(雀巢版)\我的飲食新主張-雀巢版ver0521-01.jpg" id="235" name="Google Shape;235;p38"/>
          <p:cNvPicPr preferRelativeResize="0"/>
          <p:nvPr/>
        </p:nvPicPr>
        <p:blipFill rotWithShape="1">
          <a:blip r:embed="rId2">
            <a:alphaModFix/>
          </a:blip>
          <a:srcRect b="1017" l="21407" r="63997" t="96004"/>
          <a:stretch/>
        </p:blipFill>
        <p:spPr>
          <a:xfrm>
            <a:off x="10702638" y="9235"/>
            <a:ext cx="1484168" cy="42928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8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Z:\給子秦-健康吃快樂動\健康吃快樂動2年計畫\102健康吃快樂動2年宣導-相關文宣印製\第一學期\我的飲食新主張-海報(雀巢版)\我的飲食新主張-雀巢版ver0521-01.jpg" id="241" name="Google Shape;241;p39"/>
          <p:cNvPicPr preferRelativeResize="0"/>
          <p:nvPr/>
        </p:nvPicPr>
        <p:blipFill rotWithShape="1">
          <a:blip r:embed="rId2">
            <a:alphaModFix/>
          </a:blip>
          <a:srcRect b="1017" l="21407" r="63997" t="96004"/>
          <a:stretch/>
        </p:blipFill>
        <p:spPr>
          <a:xfrm>
            <a:off x="10702638" y="9235"/>
            <a:ext cx="1484168" cy="42928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9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40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4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50" name="Google Shape;250;p4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51" name="Google Shape;251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41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4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p4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58" name="Google Shape;25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42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090" y="6311900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4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" name="Google Shape;264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43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垂直排列标题与&#10;文本" type="vertTitleAndTx">
  <p:cSld name="VERTICAL_TITLE_AND_VERTICAL_TEXT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4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0" name="Google Shape;270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44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空白">
  <p:cSld name="1_空白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/>
          <p:nvPr/>
        </p:nvSpPr>
        <p:spPr>
          <a:xfrm>
            <a:off x="10668828" y="5741797"/>
            <a:ext cx="2194875" cy="1888474"/>
          </a:xfrm>
          <a:prstGeom prst="ellipse">
            <a:avLst/>
          </a:prstGeom>
          <a:solidFill>
            <a:srgbClr val="8ECD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-220980" y="136524"/>
            <a:ext cx="1529922" cy="1420004"/>
          </a:xfrm>
          <a:prstGeom prst="ellipse">
            <a:avLst/>
          </a:prstGeom>
          <a:solidFill>
            <a:srgbClr val="63E7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6"/>
          <p:cNvSpPr/>
          <p:nvPr/>
        </p:nvSpPr>
        <p:spPr>
          <a:xfrm rot="-2038272">
            <a:off x="11242112" y="321954"/>
            <a:ext cx="908532" cy="981924"/>
          </a:xfrm>
          <a:prstGeom prst="triangle">
            <a:avLst>
              <a:gd fmla="val 50000" name="adj"/>
            </a:avLst>
          </a:prstGeom>
          <a:solidFill>
            <a:srgbClr val="CF4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090" y="6311900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내용">
  <p:cSld name="제목 및 내용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7"/>
          <p:cNvGrpSpPr/>
          <p:nvPr/>
        </p:nvGrpSpPr>
        <p:grpSpPr>
          <a:xfrm>
            <a:off x="0" y="-1"/>
            <a:ext cx="12192000" cy="6858001"/>
            <a:chOff x="0" y="-1"/>
            <a:chExt cx="9144000" cy="5143501"/>
          </a:xfrm>
        </p:grpSpPr>
        <p:sp>
          <p:nvSpPr>
            <p:cNvPr id="56" name="Google Shape;56;p7"/>
            <p:cNvSpPr/>
            <p:nvPr/>
          </p:nvSpPr>
          <p:spPr>
            <a:xfrm rot="10800000">
              <a:off x="0" y="-1"/>
              <a:ext cx="9144000" cy="5143500"/>
            </a:xfrm>
            <a:prstGeom prst="rtTriangle">
              <a:avLst/>
            </a:prstGeom>
            <a:solidFill>
              <a:srgbClr val="B9ED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0" y="0"/>
              <a:ext cx="9144000" cy="5143500"/>
            </a:xfrm>
            <a:prstGeom prst="rtTriangle">
              <a:avLst/>
            </a:prstGeom>
            <a:solidFill>
              <a:srgbClr val="FFE86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7"/>
            <p:cNvSpPr/>
            <p:nvPr/>
          </p:nvSpPr>
          <p:spPr>
            <a:xfrm>
              <a:off x="107504" y="159482"/>
              <a:ext cx="8928992" cy="4824536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" name="Google Shape;59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316145"/>
            <a:ext cx="1926503" cy="65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">
  <p:cSld name="自訂版面配置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10668828" y="5741797"/>
            <a:ext cx="2194875" cy="1888474"/>
          </a:xfrm>
          <a:prstGeom prst="ellipse">
            <a:avLst/>
          </a:prstGeom>
          <a:solidFill>
            <a:srgbClr val="8ECD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8"/>
          <p:cNvSpPr/>
          <p:nvPr/>
        </p:nvSpPr>
        <p:spPr>
          <a:xfrm>
            <a:off x="-220980" y="136524"/>
            <a:ext cx="1529922" cy="1420004"/>
          </a:xfrm>
          <a:prstGeom prst="ellipse">
            <a:avLst/>
          </a:prstGeom>
          <a:solidFill>
            <a:srgbClr val="63E7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8"/>
          <p:cNvSpPr/>
          <p:nvPr/>
        </p:nvSpPr>
        <p:spPr>
          <a:xfrm rot="-2038272">
            <a:off x="11242112" y="321954"/>
            <a:ext cx="908532" cy="981924"/>
          </a:xfrm>
          <a:prstGeom prst="triangle">
            <a:avLst>
              <a:gd fmla="val 50000" name="adj"/>
            </a:avLst>
          </a:prstGeom>
          <a:solidFill>
            <a:srgbClr val="CF4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8"/>
          <p:cNvSpPr/>
          <p:nvPr/>
        </p:nvSpPr>
        <p:spPr>
          <a:xfrm>
            <a:off x="671398" y="164638"/>
            <a:ext cx="10849205" cy="6528725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>
            <a:noFill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t/>
            </a:r>
            <a:endParaRPr b="0" i="0" sz="7200" u="none" cap="none" strike="noStrike">
              <a:solidFill>
                <a:srgbClr val="E9311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 b="10401" l="6552" r="3031" t="18199"/>
          <a:stretch/>
        </p:blipFill>
        <p:spPr>
          <a:xfrm>
            <a:off x="9665196" y="4084320"/>
            <a:ext cx="3562775" cy="263335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67" name="Google Shape;67;p8"/>
          <p:cNvPicPr preferRelativeResize="0"/>
          <p:nvPr/>
        </p:nvPicPr>
        <p:blipFill rotWithShape="1">
          <a:blip r:embed="rId3">
            <a:alphaModFix/>
          </a:blip>
          <a:srcRect b="12296" l="36213" r="34650" t="28601"/>
          <a:stretch/>
        </p:blipFill>
        <p:spPr>
          <a:xfrm flipH="1" rot="-269891">
            <a:off x="179845" y="5118663"/>
            <a:ext cx="1356862" cy="154818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68" name="Google Shape;6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2981" y="6417705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75" name="Google Shape;7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090" y="6311900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9" name="Google Shape;7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0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image" Target="../media/image23.jpg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41.xml"/><Relationship Id="rId1" Type="http://schemas.openxmlformats.org/officeDocument/2006/relationships/image" Target="../media/image19.jpg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FED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/>
          <p:nvPr/>
        </p:nvSpPr>
        <p:spPr>
          <a:xfrm>
            <a:off x="0" y="1"/>
            <a:ext cx="12192000" cy="226284"/>
          </a:xfrm>
          <a:prstGeom prst="rect">
            <a:avLst/>
          </a:prstGeom>
          <a:solidFill>
            <a:srgbClr val="F9E5BD"/>
          </a:solidFill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Calibri"/>
              <a:buNone/>
            </a:pPr>
            <a:r>
              <a:t/>
            </a:r>
            <a:endParaRPr b="1" i="0" sz="213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 txBox="1"/>
          <p:nvPr>
            <p:ph idx="1" type="body"/>
          </p:nvPr>
        </p:nvSpPr>
        <p:spPr>
          <a:xfrm>
            <a:off x="711200" y="990600"/>
            <a:ext cx="109728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●"/>
              <a:defRPr b="1" i="0" sz="3200" u="none" cap="none" strike="noStrik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97954" lvl="1" marL="914400" marR="0" rtl="0" algn="l"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2667"/>
              <a:buFont typeface="Noto Sans Symbols"/>
              <a:buChar char="⮚"/>
              <a:defRPr b="0" i="0" sz="2667" u="none" cap="none" strike="noStrik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4045" lvl="2" marL="1371600" marR="0" rtl="0" algn="l">
              <a:spcBef>
                <a:spcPts val="427"/>
              </a:spcBef>
              <a:spcAft>
                <a:spcPts val="0"/>
              </a:spcAft>
              <a:buClr>
                <a:srgbClr val="FF0000"/>
              </a:buClr>
              <a:buSzPts val="2133"/>
              <a:buFont typeface="Arial"/>
              <a:buChar char="•"/>
              <a:defRPr b="0" i="0" sz="2133" u="none" cap="none" strike="noStrik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»"/>
              <a:defRPr b="0" i="0" sz="1600" u="none" cap="none" strike="noStrik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»"/>
              <a:defRPr b="0" i="0" sz="1600" u="none" cap="none" strike="noStrik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»"/>
              <a:defRPr b="0" i="0" sz="1600" u="none" cap="none" strike="noStrik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»"/>
              <a:defRPr b="0" i="0" sz="1600" u="none" cap="none" strike="noStrik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17"/>
          <p:cNvSpPr/>
          <p:nvPr/>
        </p:nvSpPr>
        <p:spPr>
          <a:xfrm>
            <a:off x="1" y="2436169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7"/>
          <p:cNvSpPr txBox="1"/>
          <p:nvPr>
            <p:ph type="title"/>
          </p:nvPr>
        </p:nvSpPr>
        <p:spPr>
          <a:xfrm>
            <a:off x="711200" y="228600"/>
            <a:ext cx="10972800" cy="5334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67" u="none" cap="none" strike="noStrike">
                <a:solidFill>
                  <a:srgbClr val="3668C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67" u="none" cap="none" strike="noStrike">
                <a:solidFill>
                  <a:srgbClr val="3668C4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67" u="none" cap="none" strike="noStrike">
                <a:solidFill>
                  <a:srgbClr val="3668C4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67" u="none" cap="none" strike="noStrike">
                <a:solidFill>
                  <a:srgbClr val="3668C4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67" u="none" cap="none" strike="noStrike">
                <a:solidFill>
                  <a:srgbClr val="3668C4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267" u="none" cap="none" strike="noStrik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267" u="none" cap="none" strike="noStrik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267" u="none" cap="none" strike="noStrik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267" u="none" cap="none" strike="noStrik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17"/>
          <p:cNvSpPr/>
          <p:nvPr/>
        </p:nvSpPr>
        <p:spPr>
          <a:xfrm>
            <a:off x="10608501" y="6525344"/>
            <a:ext cx="1583499" cy="2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Z:\給子秦-健康吃快樂動\健康吃快樂動2年計畫\102健康吃快樂動2年宣導-相關文宣印製\第一學期\我的飲食新主張-海報(雀巢版)\我的飲食新主張-雀巢版ver0521-01.jpg" id="130" name="Google Shape;130;p17"/>
          <p:cNvPicPr preferRelativeResize="0"/>
          <p:nvPr/>
        </p:nvPicPr>
        <p:blipFill rotWithShape="1">
          <a:blip r:embed="rId1">
            <a:alphaModFix/>
          </a:blip>
          <a:srcRect b="1017" l="21407" r="63997" t="96004"/>
          <a:stretch/>
        </p:blipFill>
        <p:spPr>
          <a:xfrm>
            <a:off x="10128448" y="188641"/>
            <a:ext cx="1978891" cy="55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/>
          <p:nvPr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E2E9F7"/>
          </a:solidFill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Calibri"/>
              <a:buNone/>
            </a:pPr>
            <a:r>
              <a:t/>
            </a:r>
            <a:endParaRPr b="1" i="0" sz="213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7"/>
          <p:cNvSpPr/>
          <p:nvPr/>
        </p:nvSpPr>
        <p:spPr>
          <a:xfrm>
            <a:off x="11071787" y="6407313"/>
            <a:ext cx="1264907" cy="352697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zh-TW" sz="2667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2667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3" name="Google Shape;193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3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Z:\給子秦-健康吃快樂動\健康吃快樂動2年計畫\102健康吃快樂動2年宣導-相關文宣印製\第一學期\我的飲食新主張-海報(雀巢版)\我的飲食新主張-雀巢版ver0521-01.jpg" id="197" name="Google Shape;197;p33"/>
          <p:cNvPicPr preferRelativeResize="0"/>
          <p:nvPr/>
        </p:nvPicPr>
        <p:blipFill rotWithShape="1">
          <a:blip r:embed="rId1">
            <a:alphaModFix/>
          </a:blip>
          <a:srcRect b="1017" l="21407" r="63997" t="96004"/>
          <a:stretch/>
        </p:blipFill>
        <p:spPr>
          <a:xfrm>
            <a:off x="10702638" y="9235"/>
            <a:ext cx="1484168" cy="42928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792" y="773962"/>
            <a:ext cx="10510415" cy="531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559" y="961525"/>
            <a:ext cx="12192000" cy="5766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FED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6000" y="0"/>
            <a:ext cx="12314987" cy="7132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FED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26"/>
            <a:ext cx="12192000" cy="6851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850" y="197840"/>
            <a:ext cx="11766300" cy="646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334" y="0"/>
            <a:ext cx="11473666" cy="6907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983" y="0"/>
            <a:ext cx="1159603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607" y="54571"/>
            <a:ext cx="10912786" cy="674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10" y="0"/>
            <a:ext cx="120075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354" y="63716"/>
            <a:ext cx="11955292" cy="6730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1720"/>
            <a:ext cx="12192000" cy="6154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862" y="115240"/>
            <a:ext cx="11339543" cy="674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6895"/>
            <a:ext cx="12192000" cy="6684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375953" cy="715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796613" cy="693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FED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72000"/>
            <a:ext cx="13174598" cy="548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6000" y="-180000"/>
            <a:ext cx="12406435" cy="7401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BFFED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587" y="712996"/>
            <a:ext cx="11546825" cy="5432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774948" cy="653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75" y="0"/>
            <a:ext cx="11741645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0"/>
            <a:ext cx="11521984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000" y="1872000"/>
            <a:ext cx="11711431" cy="5127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195" y="0"/>
            <a:ext cx="11229805" cy="6767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80000"/>
            <a:ext cx="12357663" cy="715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47" y="36000"/>
            <a:ext cx="12107705" cy="6578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4968"/>
            <a:ext cx="12192000" cy="6608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6000" y="108000"/>
            <a:ext cx="12918544" cy="6913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000" y="216000"/>
            <a:ext cx="11833362" cy="6547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260" y="-21635"/>
            <a:ext cx="12046740" cy="6901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780" y="350253"/>
            <a:ext cx="11522439" cy="6157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250" y="353301"/>
            <a:ext cx="11589500" cy="6151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281" y="36282"/>
            <a:ext cx="9943438" cy="6785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5638" y="459990"/>
            <a:ext cx="11613887" cy="5938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8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C:\Users\310\Desktop\規律吃早餐、蔬果及乳品   孩子學業表現佳1081231.jpg" id="296" name="Google Shape;29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8690" y="-13652"/>
            <a:ext cx="10294620" cy="6863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7617"/>
            <a:ext cx="12192000" cy="6342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647" y="344156"/>
            <a:ext cx="11851651" cy="6169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50381" cy="6974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946" y="0"/>
            <a:ext cx="1160210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645" y="0"/>
            <a:ext cx="1121470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006" y="0"/>
            <a:ext cx="114159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272" y="85054"/>
            <a:ext cx="11540728" cy="6687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803" y="0"/>
            <a:ext cx="112463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000" y="144000"/>
            <a:ext cx="11455377" cy="7035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611" y="115240"/>
            <a:ext cx="11961389" cy="674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3263" y="228322"/>
            <a:ext cx="10473836" cy="6401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95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582" name="Google Shape;582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2003" y="524004"/>
            <a:ext cx="8967993" cy="5809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96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588" name="Google Shape;588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3908" y="288000"/>
            <a:ext cx="9864183" cy="1286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5620" y="288437"/>
            <a:ext cx="10924979" cy="6724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98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600" name="Google Shape;600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2003" y="444398"/>
            <a:ext cx="8967993" cy="1286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9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606" name="Google Shape;606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4611" y="609971"/>
            <a:ext cx="9522777" cy="4224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0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612" name="Google Shape;612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7999" y="472107"/>
            <a:ext cx="9882473" cy="1286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0704" y="803306"/>
            <a:ext cx="11071296" cy="5944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02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623" name="Google Shape;623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4763" y="430544"/>
            <a:ext cx="9882473" cy="1286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03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629" name="Google Shape;629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2350" y="1072692"/>
            <a:ext cx="10187299" cy="4712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0"/>
          <p:cNvSpPr/>
          <p:nvPr/>
        </p:nvSpPr>
        <p:spPr>
          <a:xfrm>
            <a:off x="425469" y="3184738"/>
            <a:ext cx="11278772" cy="1616689"/>
          </a:xfrm>
          <a:prstGeom prst="roundRect">
            <a:avLst>
              <a:gd fmla="val 16667" name="adj"/>
            </a:avLst>
          </a:prstGeom>
          <a:solidFill>
            <a:srgbClr val="FEF9E2"/>
          </a:solidFill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3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0"/>
          <p:cNvSpPr/>
          <p:nvPr/>
        </p:nvSpPr>
        <p:spPr>
          <a:xfrm>
            <a:off x="431371" y="4681009"/>
            <a:ext cx="11137237" cy="1405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37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b="1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牛奶是小牛飲料，人體腸胃對它難消化？</a:t>
            </a:r>
            <a:endParaRPr b="1" i="0" sz="24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還是可消化！牛乳及母乳中</a:t>
            </a:r>
            <a:r>
              <a:rPr b="1" i="0" lang="zh-TW" sz="2400" u="none" cap="none" strike="noStrik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蛋白質的組成相似，營養價值也差不多</a:t>
            </a:r>
            <a:r>
              <a:rPr b="0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，只是各蛋白質的比例不同，牛乳中的蛋白質(酪蛋白)</a:t>
            </a:r>
            <a:r>
              <a:rPr b="1" i="0" lang="zh-TW" sz="2400" u="none" cap="none" strike="noStrik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比母乳在胃裡面停留時間久</a:t>
            </a:r>
            <a:r>
              <a:rPr b="0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而已。</a:t>
            </a:r>
            <a:endParaRPr b="0" i="0" sz="24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0" name="Google Shape;310;p50"/>
          <p:cNvSpPr txBox="1"/>
          <p:nvPr/>
        </p:nvSpPr>
        <p:spPr>
          <a:xfrm>
            <a:off x="3215680" y="345045"/>
            <a:ext cx="5568619" cy="748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267" u="none" cap="none" strike="noStrik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乳品攝取常見迷思</a:t>
            </a:r>
            <a:endParaRPr/>
          </a:p>
        </p:txBody>
      </p:sp>
      <p:sp>
        <p:nvSpPr>
          <p:cNvPr id="311" name="Google Shape;311;p50"/>
          <p:cNvSpPr/>
          <p:nvPr/>
        </p:nvSpPr>
        <p:spPr>
          <a:xfrm>
            <a:off x="425469" y="1009783"/>
            <a:ext cx="11143140" cy="2144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37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b="0" i="0" lang="zh-TW" sz="2400" u="none" cap="none" strike="noStrike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b="1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飲用牛奶容易骨質疏鬆症？</a:t>
            </a:r>
            <a:endParaRPr b="1" i="0" sz="24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不會！美國等高量乳品攝取國家的骨質疏鬆症不減反增，是因為</a:t>
            </a:r>
            <a:r>
              <a:rPr b="1" i="0" lang="zh-TW" sz="2400" u="none" cap="none" strike="noStrik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原本就攝取過多的蛋白質，而造成體內鈣的流失</a:t>
            </a:r>
            <a:r>
              <a:rPr b="0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，並非飲用牛奶的關係。其實日本於2000年針對6000名高中生進行的調查就發現，</a:t>
            </a:r>
            <a:r>
              <a:rPr b="1" i="0" lang="zh-TW" sz="2400" u="none" cap="none" strike="noStrik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牛奶攝取量多，骨量也就多</a:t>
            </a:r>
            <a:r>
              <a:rPr b="0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，因此從小增加乳製品攝取，對骨質疏鬆症的預防是相當重要的。</a:t>
            </a:r>
            <a:endParaRPr b="0" i="0" sz="2400" u="none" cap="none" strike="noStrik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2" name="Google Shape;312;p50"/>
          <p:cNvSpPr/>
          <p:nvPr/>
        </p:nvSpPr>
        <p:spPr>
          <a:xfrm>
            <a:off x="431371" y="3221898"/>
            <a:ext cx="11137237" cy="1405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3733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b="1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牛奶中會殘留荷爾蒙及抗生素，喝多了會引發癌症？</a:t>
            </a:r>
            <a:endParaRPr b="1" i="0" sz="24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不會！在台灣牛隻</a:t>
            </a:r>
            <a:r>
              <a:rPr b="1" i="0" lang="zh-TW" sz="2400" u="none" cap="none" strike="noStrik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施打荷爾蒙是被禁止的，而抗生素的使用上也有嚴格規定</a:t>
            </a:r>
            <a:r>
              <a:rPr b="0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，抗生素、荷爾蒙、藥物殘留的問題機率微乎其微。</a:t>
            </a:r>
            <a:endParaRPr b="0" i="0" sz="24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13" name="Google Shape;31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7966" y="6433740"/>
            <a:ext cx="944033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0"/>
          <p:cNvSpPr/>
          <p:nvPr/>
        </p:nvSpPr>
        <p:spPr>
          <a:xfrm>
            <a:off x="11088555" y="6405331"/>
            <a:ext cx="960107" cy="288032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3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50"/>
          <p:cNvSpPr/>
          <p:nvPr/>
        </p:nvSpPr>
        <p:spPr>
          <a:xfrm>
            <a:off x="11071787" y="6407313"/>
            <a:ext cx="1264907" cy="352697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67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2667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50"/>
          <p:cNvSpPr/>
          <p:nvPr/>
        </p:nvSpPr>
        <p:spPr>
          <a:xfrm>
            <a:off x="11184565" y="6453336"/>
            <a:ext cx="960107" cy="288032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3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3658" y="0"/>
            <a:ext cx="10565284" cy="7474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5268" y="340811"/>
            <a:ext cx="10656732" cy="6517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51" y="42378"/>
            <a:ext cx="12119898" cy="6773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982" y="63716"/>
            <a:ext cx="11559018" cy="6730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ew Motto Template">
  <a:themeElements>
    <a:clrScheme name="壁窗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