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96" r:id="rId12"/>
    <p:sldId id="265" r:id="rId13"/>
    <p:sldId id="29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8" r:id="rId23"/>
    <p:sldId id="299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00" r:id="rId35"/>
    <p:sldId id="284" r:id="rId36"/>
    <p:sldId id="301" r:id="rId37"/>
    <p:sldId id="285" r:id="rId38"/>
    <p:sldId id="302" r:id="rId39"/>
    <p:sldId id="286" r:id="rId40"/>
    <p:sldId id="303" r:id="rId41"/>
    <p:sldId id="287" r:id="rId42"/>
    <p:sldId id="304" r:id="rId43"/>
    <p:sldId id="288" r:id="rId44"/>
    <p:sldId id="305" r:id="rId45"/>
    <p:sldId id="289" r:id="rId46"/>
    <p:sldId id="306" r:id="rId47"/>
    <p:sldId id="290" r:id="rId48"/>
    <p:sldId id="291" r:id="rId49"/>
    <p:sldId id="292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672" autoAdjust="0"/>
  </p:normalViewPr>
  <p:slideViewPr>
    <p:cSldViewPr snapToGrid="0">
      <p:cViewPr>
        <p:scale>
          <a:sx n="36" d="100"/>
          <a:sy n="36" d="100"/>
        </p:scale>
        <p:origin x="-161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CA15-FF8B-4B65-AEC6-C8C7033EF0EF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EF338-156C-419D-AEA4-E61DFA986E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39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vaXMiRGI1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7D8R7ut3o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均衡飲食金國王的環遊旅程</a:t>
            </a:r>
            <a:r>
              <a:rPr lang="en-US" altLang="zh-TW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影片連結：</a:t>
            </a:r>
            <a:endParaRPr lang="en-US" altLang="zh-TW" sz="1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https://www.healthkids.com.tw/PageContent.aspx?subID=50&amp;IMenuID=3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內容與舊版金國王相同，但新版金國王影片細緻度、廣度較佳，</a:t>
            </a:r>
            <a:endParaRPr lang="en-US" altLang="zh-TW" sz="1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若老師於課前有時間可撥放新版影片，再用新版地圖上課</a:t>
            </a:r>
            <a:endParaRPr lang="en-US" altLang="zh-TW" sz="1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小朋友還記得均衡飲食王國嗎？中間是金國王住的地方，旁邊有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個村莊，分別代表食物總共分成六大類唷！大家還記得六大類食物有哪些嗎？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79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胚芽就像是皇冠一樣，小小的、但是很重要！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70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>
                <a:latin typeface="Arial" pitchFamily="34" charset="0"/>
              </a:rPr>
              <a:t>※</a:t>
            </a:r>
            <a:r>
              <a:rPr lang="zh-TW" altLang="en-US" b="1" dirty="0" smtClean="0">
                <a:latin typeface="Arial" pitchFamily="34" charset="0"/>
              </a:rPr>
              <a:t>老師可用此張複習前面的內容，因內容和其他張投影片重複，因此隱藏</a:t>
            </a:r>
            <a:endParaRPr lang="en-US" altLang="zh-TW" b="1" dirty="0" smtClean="0">
              <a:latin typeface="Arial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82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全穀類的營養價值比精製穀類高，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穀類在精製的過程中，會流失</a:t>
            </a:r>
            <a:r>
              <a:rPr lang="en-US" altLang="zh-TW" dirty="0" smtClean="0"/>
              <a:t>70~80%</a:t>
            </a:r>
            <a:r>
              <a:rPr lang="zh-TW" altLang="en-US" dirty="0" smtClean="0"/>
              <a:t>的維生素、礦物質及纖維等。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31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穀穀去呷 影片 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https://www.youtube.com/watch?v=_vaXMiRGI1M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53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這些都是全穀類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20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你知道嗎？上面這些都是全穀類做出來的食物喔</a:t>
            </a:r>
            <a:endParaRPr lang="en-US" altLang="zh-TW" dirty="0" smtClean="0"/>
          </a:p>
          <a:p>
            <a:endParaRPr lang="en-US" altLang="zh-TW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全穀產品宣稱及標示原則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https://goo.gl/NXS90q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固體產品所含全穀成分佔配方總重量百分比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以上，始可以全穀產品宣稱，若產品中單一穀類佔配方總重量百分比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以上，可以該穀類名稱進行產品命名（如：全麥ｏｏ、全蕎麥ｏｏ等）。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如產品所含全穀成分未達配方總重量百分比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以上，不得宣稱為全穀產品，僅能以「本產品部分原料使用全穀粉（如：全麥）原料製作」，或「本產品含部分全穀粉（如：全麥麵粉）」等方式宣稱。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如產品欲宣稱為全穀原料粉，則內容物（原料）須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％為全穀，始可宣稱為全穀原料粉。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073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比喻全穀就像寶箱一樣，藏著很多豐富的營養素呢！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63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餐點選擇全榖飯比吃白米飯更可以延長飽足感，讓小朋友在餐與餐之間不會這麼快肚子餓，如果餐間肚子餓可能會讓小朋友去吃糖果餅乾等高油鹽食物，正餐時間反而吃不下、無法攝取完整營養素，攝取的熱量來源變成高油糖鹽類食物，長久下來容易讓小朋友體重增加，因此吃全穀除了延長飽足感，也有助於體重控制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20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請小朋友回想全榖咬起來是不是比較硬、需要咀嚼比較久？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26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因為全穀的麩皮有膳食纖維，可以訓練咀嚼能力、讓牙齒更健康唷！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16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舊版金國王影片連結於</a:t>
            </a:r>
            <a:r>
              <a:rPr lang="en-US" altLang="zh-TW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 </a:t>
            </a:r>
            <a:r>
              <a:rPr lang="zh-TW" altLang="en-US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學期教學簡報檔內，</a:t>
            </a:r>
            <a:endParaRPr lang="en-US" altLang="zh-TW" sz="1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考量小朋友可能還沒看過新版金國王影片小朋友，因此以舊版金國王地圖為主</a:t>
            </a:r>
          </a:p>
          <a:p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小朋友還記得均衡飲食王國嗎？中間是金國王住的地方，旁邊有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個村莊，分別代表食物總共分成六大類唷！大家還記得六大類食物有哪些嗎？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855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多咀嚼可增加唾液分泌幫助消化、按摩牙齦有助牙周健康，還能刺激腦部發育，提升孩子的學習力；學齡前的咀嚼還會影響口腔齒顎發展、舌頭與嘴唇等口腔器官靈活度，影響未來說話能力的發展。</a:t>
            </a:r>
            <a:endParaRPr lang="en-US" altLang="zh-TW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參考連結</a:t>
            </a:r>
            <a:r>
              <a:rPr lang="en-US" altLang="zh-TW" dirty="0" smtClean="0"/>
              <a:t>-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吃全榖，孩子聰明不養胖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https://www.healthkids.com.tw/PageContent.aspx?subID=32&amp;IMenuID=4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889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糙米取代白米：每天有</a:t>
            </a:r>
            <a:r>
              <a:rPr lang="en-US" altLang="zh-TW" dirty="0" smtClean="0"/>
              <a:t>1/3</a:t>
            </a:r>
            <a:r>
              <a:rPr lang="zh-TW" altLang="en-US" dirty="0" smtClean="0"/>
              <a:t>的主食類為全穀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選擇少油糖鹽的全穀</a:t>
            </a:r>
            <a:r>
              <a:rPr lang="zh-TW" altLang="en-US" b="0" dirty="0" smtClean="0"/>
              <a:t>製品：</a:t>
            </a:r>
            <a:r>
              <a:rPr kumimoji="1" lang="zh-TW" altLang="en-US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全榖成分須佔總成分</a:t>
            </a:r>
            <a:r>
              <a:rPr kumimoji="1" lang="en-US" altLang="zh-TW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51%</a:t>
            </a:r>
            <a:r>
              <a:rPr kumimoji="1" lang="zh-TW" altLang="en-US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以上，才是「全榖」製品喔！</a:t>
            </a:r>
            <a:endParaRPr kumimoji="1" lang="en-US" altLang="zh-TW" sz="1200" b="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/>
              <a:t>點心搭配全穀類：例如小米燕麥粥、紅豆紫米湯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部分全穀製品為增加適口性，會提高油脂的比例，要特別注意與避免！</a:t>
            </a:r>
            <a:r>
              <a:rPr kumimoji="1" lang="en-US" altLang="zh-TW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200" b="1" i="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全穀產品宣稱及標示原則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https://goo.gl/NXS90q</a:t>
            </a:r>
            <a:endParaRPr lang="zh-TW" altLang="en-US" sz="1200" b="0" i="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固體產品所含全穀成分佔配方總重量百分比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 以上，始可以全穀產品宣稱，若產品中單一穀類佔配方總重量百分比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以上，可以該穀類名稱進行產品命名（如：全麥ｏｏ、全蕎麥ｏｏ等）。</a:t>
            </a:r>
            <a:b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如產品所含全穀成分未達配方總重量百分比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以上，不得宣稱為全穀產品，僅能以「本產品部分原料使用全穀粉（如：全麥）原料製作」，或「本產品含部分全穀粉（如：全麥麵粉）」等方式宣稱。</a:t>
            </a:r>
            <a:b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三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如產品欲宣稱為全穀原料粉，則內容物（原料）須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％為全穀，始可宣稱為全穀原料粉。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868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100" b="0" dirty="0" smtClean="0">
                <a:solidFill>
                  <a:srgbClr val="E46C0A"/>
                </a:solidFill>
                <a:latin typeface="微軟正黑體" pitchFamily="34" charset="-120"/>
                <a:ea typeface="微軟正黑體" pitchFamily="34" charset="-120"/>
              </a:rPr>
              <a:t>（中高年級版本）</a:t>
            </a:r>
            <a:r>
              <a:rPr kumimoji="0" lang="en-US" altLang="zh-TW" sz="1100" b="0" dirty="0" smtClean="0">
                <a:solidFill>
                  <a:srgbClr val="E46C0A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1100" b="0" dirty="0" smtClean="0">
                <a:solidFill>
                  <a:srgbClr val="E46C0A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zh-TW" sz="1100" b="0" dirty="0" smtClean="0">
                <a:solidFill>
                  <a:srgbClr val="E46C0A"/>
                </a:solidFill>
                <a:latin typeface="微軟正黑體" pitchFamily="34" charset="-120"/>
                <a:ea typeface="微軟正黑體" pitchFamily="34" charset="-120"/>
              </a:rPr>
              <a:t>全穀製品</a:t>
            </a:r>
            <a:r>
              <a:rPr kumimoji="0" lang="zh-TW" altLang="en-US" sz="1100" b="0" dirty="0" smtClean="0">
                <a:solidFill>
                  <a:srgbClr val="E46C0A"/>
                </a:solidFill>
                <a:latin typeface="微軟正黑體" pitchFamily="34" charset="-120"/>
                <a:ea typeface="微軟正黑體" pitchFamily="34" charset="-120"/>
              </a:rPr>
              <a:t>應</a:t>
            </a:r>
            <a:r>
              <a:rPr kumimoji="0" lang="zh-TW" altLang="zh-TW" sz="1100" b="0" dirty="0" smtClean="0">
                <a:solidFill>
                  <a:srgbClr val="E46C0A"/>
                </a:solidFill>
                <a:latin typeface="微軟正黑體" pitchFamily="34" charset="-120"/>
                <a:ea typeface="微軟正黑體" pitchFamily="34" charset="-120"/>
              </a:rPr>
              <a:t>為較健康的食品，</a:t>
            </a:r>
            <a:r>
              <a:rPr kumimoji="0" lang="zh-TW" altLang="en-US" sz="1100" b="0" dirty="0" smtClean="0">
                <a:solidFill>
                  <a:srgbClr val="E46C0A"/>
                </a:solidFill>
                <a:latin typeface="微軟正黑體" pitchFamily="34" charset="-120"/>
                <a:ea typeface="微軟正黑體" pitchFamily="34" charset="-120"/>
              </a:rPr>
              <a:t>建議選擇少</a:t>
            </a:r>
            <a:r>
              <a:rPr kumimoji="0" lang="zh-TW" altLang="zh-TW" sz="1200" b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油、糖、鹽</a:t>
            </a:r>
            <a:r>
              <a:rPr kumimoji="0" lang="zh-TW" altLang="en-US" sz="1200" b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的全穀製品。</a:t>
            </a:r>
            <a:endParaRPr kumimoji="0" lang="en-US" altLang="zh-TW" sz="1200" b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1200" b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全穀產品宣稱及標示原則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https://goo.gl/NXS90q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固體產品所含全穀成分佔配方總重量百分比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以上，始可以全穀產品宣稱，若產品中單一穀類佔配方總重量百分比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以上，可以該穀類名稱進行產品命名（如：全麥ｏｏ、全蕎麥ｏｏ等）。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如產品所含全穀成分未達配方總重量百分比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以上，不得宣稱為全穀產品，僅能以「本產品部分原料使用全穀粉（如：全麥）原料製作」，或「本產品含部分全穀粉（如：全麥麵粉）」等方式宣稱。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如產品欲宣稱為全穀原料粉，則內容物（原料）須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％為全穀，始可宣稱為全穀原料粉。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359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全榖操：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3"/>
              </a:rPr>
              <a:t>https://www.youtube.com/watch?v=WL7D8R7ut3o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r>
              <a:rPr lang="zh-TW" altLang="en-US" dirty="0" smtClean="0"/>
              <a:t>若場地限制無法跳操，可播放全穀操歌曲，讓小朋友看著歌詞跟著一起唱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95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再次複習全穀必須包括三個部分：麩皮、胚乳、胚芽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333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/>
              <a:t>※</a:t>
            </a:r>
            <a:r>
              <a:rPr lang="zh-TW" altLang="en-US" b="1" dirty="0" smtClean="0"/>
              <a:t>此題與下一題老師可依照學生程度擇一，</a:t>
            </a:r>
            <a:endParaRPr lang="en-US" altLang="zh-TW" b="1" dirty="0" smtClean="0"/>
          </a:p>
          <a:p>
            <a:r>
              <a:rPr lang="zh-TW" altLang="en-US" b="1" dirty="0" smtClean="0"/>
              <a:t>下一題讓學生直接看圖作答相對比較簡單。</a:t>
            </a:r>
            <a:endParaRPr lang="en-US" altLang="zh-TW" dirty="0" smtClean="0"/>
          </a:p>
          <a:p>
            <a:r>
              <a:rPr lang="zh-TW" altLang="en-US" dirty="0" smtClean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127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Arial" pitchFamily="34" charset="0"/>
              </a:rPr>
              <a:t>請小朋友猜猜看哪一個是全穀類的構造，第三個為正確答案</a:t>
            </a:r>
            <a:endParaRPr lang="en-US" altLang="zh-TW" dirty="0" smtClean="0"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全穀包含三個構造：麩皮、胚乳和胚芽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264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141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539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98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複習食物有</a:t>
            </a:r>
            <a:r>
              <a:rPr lang="en-US" altLang="zh-TW" dirty="0" smtClean="0"/>
              <a:t>6</a:t>
            </a:r>
            <a:r>
              <a:rPr lang="zh-TW" altLang="en-US" dirty="0" smtClean="0"/>
              <a:t>大類，可以問小朋友記得金字塔愈接近底層的食物要吃愈多還愈少</a:t>
            </a:r>
            <a:r>
              <a:rPr lang="en-US" altLang="zh-TW" dirty="0" smtClean="0"/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提醒全穀雜糧在最底層代表要吃得最多，最上面油糖鹽類的食物要吃得最少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290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438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60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全榖雜糧類富含營養小子碳水化合物，是我們活力與體力的來源喔！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25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本頁提供教師了解醣與糖的不同之參考資料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38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可以請小朋友回答平常吃的米長什麼樣子？</a:t>
            </a:r>
            <a:endParaRPr lang="en-US" altLang="zh-TW" dirty="0" smtClean="0"/>
          </a:p>
          <a:p>
            <a:r>
              <a:rPr lang="zh-TW" altLang="en-US" dirty="0" smtClean="0"/>
              <a:t>並猜猜看哪一個階段的米營養素比較高？</a:t>
            </a:r>
            <a:endParaRPr lang="en-US" altLang="zh-TW" dirty="0" smtClean="0"/>
          </a:p>
          <a:p>
            <a:r>
              <a:rPr lang="zh-TW" altLang="en-US" dirty="0" smtClean="0"/>
              <a:t>再和小朋友介紹稻穀變成白米的過程，每一步驟都會流失一些營養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10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全穀包含三個構造：麩皮、胚乳和胚芽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75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麩皮就像是衣服一樣包在全穀粒的外面，含有豐富的膳食纖維，可以把便便清光光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894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胚乳會提供種子萌芽所需要的養分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338-156C-419D-AEA4-E61DFA986E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8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58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66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97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91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16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1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6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3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95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66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485E-8E89-40E7-9036-B6BCE90BCCA5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FE69-FDF2-40BF-96CA-E5C1F93A9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35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535" r="12724"/>
          <a:stretch/>
        </p:blipFill>
        <p:spPr>
          <a:xfrm>
            <a:off x="0" y="0"/>
            <a:ext cx="9144000" cy="68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2769" r="12461"/>
          <a:stretch/>
        </p:blipFill>
        <p:spPr>
          <a:xfrm>
            <a:off x="0" y="0"/>
            <a:ext cx="9144000" cy="68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667" r="12556"/>
          <a:stretch/>
        </p:blipFill>
        <p:spPr>
          <a:xfrm>
            <a:off x="1" y="0"/>
            <a:ext cx="9144000" cy="68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556" r="12556"/>
          <a:stretch/>
        </p:blipFill>
        <p:spPr>
          <a:xfrm>
            <a:off x="1" y="0"/>
            <a:ext cx="9144000" cy="68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2541" r="12653"/>
          <a:stretch/>
        </p:blipFill>
        <p:spPr>
          <a:xfrm>
            <a:off x="1" y="0"/>
            <a:ext cx="9144000" cy="68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3222" r="12777"/>
          <a:stretch/>
        </p:blipFill>
        <p:spPr>
          <a:xfrm>
            <a:off x="50799" y="-16933"/>
            <a:ext cx="902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2491"/>
          <a:stretch/>
        </p:blipFill>
        <p:spPr bwMode="auto">
          <a:xfrm>
            <a:off x="53160" y="0"/>
            <a:ext cx="9090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666" r="12445"/>
          <a:stretch/>
        </p:blipFill>
        <p:spPr>
          <a:xfrm>
            <a:off x="1" y="0"/>
            <a:ext cx="9144000" cy="68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4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778" r="12556"/>
          <a:stretch/>
        </p:blipFill>
        <p:spPr>
          <a:xfrm>
            <a:off x="1" y="0"/>
            <a:ext cx="9144000" cy="6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667" r="12556"/>
          <a:stretch/>
        </p:blipFill>
        <p:spPr>
          <a:xfrm>
            <a:off x="1" y="0"/>
            <a:ext cx="9144000" cy="68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555" r="12444"/>
          <a:stretch/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556" r="12556"/>
          <a:stretch/>
        </p:blipFill>
        <p:spPr>
          <a:xfrm>
            <a:off x="1" y="0"/>
            <a:ext cx="9144000" cy="68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556" r="12556"/>
          <a:stretch/>
        </p:blipFill>
        <p:spPr>
          <a:xfrm>
            <a:off x="1" y="0"/>
            <a:ext cx="9144000" cy="68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 bwMode="auto">
          <a:xfrm>
            <a:off x="0" y="0"/>
            <a:ext cx="91506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887</Words>
  <Application>Microsoft Office PowerPoint</Application>
  <PresentationFormat>如螢幕大小 (4:3)</PresentationFormat>
  <Paragraphs>91</Paragraphs>
  <Slides>49</Slides>
  <Notes>31</Notes>
  <HiddenSlides>9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301</cp:lastModifiedBy>
  <cp:revision>10</cp:revision>
  <dcterms:created xsi:type="dcterms:W3CDTF">2018-08-23T02:31:30Z</dcterms:created>
  <dcterms:modified xsi:type="dcterms:W3CDTF">2018-08-24T03:19:29Z</dcterms:modified>
</cp:coreProperties>
</file>