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278" r:id="rId2"/>
    <p:sldId id="298" r:id="rId3"/>
    <p:sldId id="300" r:id="rId4"/>
    <p:sldId id="301" r:id="rId5"/>
    <p:sldId id="374" r:id="rId6"/>
    <p:sldId id="302" r:id="rId7"/>
    <p:sldId id="257" r:id="rId8"/>
    <p:sldId id="258" r:id="rId9"/>
    <p:sldId id="279" r:id="rId10"/>
    <p:sldId id="260" r:id="rId11"/>
    <p:sldId id="264" r:id="rId12"/>
    <p:sldId id="280" r:id="rId13"/>
    <p:sldId id="261" r:id="rId14"/>
    <p:sldId id="281" r:id="rId15"/>
    <p:sldId id="266" r:id="rId16"/>
    <p:sldId id="267" r:id="rId17"/>
    <p:sldId id="268" r:id="rId18"/>
    <p:sldId id="269" r:id="rId19"/>
    <p:sldId id="282" r:id="rId20"/>
    <p:sldId id="283" r:id="rId21"/>
    <p:sldId id="295" r:id="rId22"/>
    <p:sldId id="296" r:id="rId23"/>
    <p:sldId id="297" r:id="rId24"/>
    <p:sldId id="262" r:id="rId25"/>
    <p:sldId id="263" r:id="rId26"/>
    <p:sldId id="294" r:id="rId27"/>
    <p:sldId id="272" r:id="rId28"/>
    <p:sldId id="303" r:id="rId29"/>
    <p:sldId id="304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9" r:id="rId51"/>
    <p:sldId id="328" r:id="rId52"/>
    <p:sldId id="346" r:id="rId53"/>
    <p:sldId id="347" r:id="rId54"/>
    <p:sldId id="349" r:id="rId55"/>
    <p:sldId id="350" r:id="rId56"/>
    <p:sldId id="353" r:id="rId57"/>
    <p:sldId id="354" r:id="rId58"/>
    <p:sldId id="355" r:id="rId59"/>
    <p:sldId id="356" r:id="rId60"/>
    <p:sldId id="357" r:id="rId61"/>
    <p:sldId id="358" r:id="rId62"/>
    <p:sldId id="361" r:id="rId63"/>
    <p:sldId id="362" r:id="rId64"/>
    <p:sldId id="365" r:id="rId65"/>
    <p:sldId id="366" r:id="rId66"/>
    <p:sldId id="373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84"/>
    </p:embeddedFont>
    <p:embeddedFont>
      <p:font typeface="華康中圓體" panose="020F0509000000000000" pitchFamily="49" charset="-120"/>
      <p:regular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宋体" panose="02010600030101010101" pitchFamily="2" charset="-122"/>
      <p:regular r:id="rId90"/>
    </p:embeddedFont>
    <p:embeddedFont>
      <p:font typeface="微軟正黑體" panose="020B0604030504040204" pitchFamily="34" charset="-120"/>
      <p:regular r:id="rId91"/>
      <p:bold r:id="rId92"/>
    </p:embeddedFont>
    <p:embeddedFont>
      <p:font typeface="華康圓體注音" panose="01030500010101010101" pitchFamily="18" charset="-120"/>
      <p:regular r:id="rId93"/>
    </p:embeddedFont>
    <p:embeddedFont>
      <p:font typeface="Calibri Light" panose="020F0302020204030204" pitchFamily="34" charset="0"/>
      <p:regular r:id="rId94"/>
      <p:italic r:id="rId9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BD"/>
    <a:srgbClr val="C2E49C"/>
    <a:srgbClr val="0594FF"/>
    <a:srgbClr val="FDF1BF"/>
    <a:srgbClr val="FEF9E2"/>
    <a:srgbClr val="000000"/>
    <a:srgbClr val="FFF6B3"/>
    <a:srgbClr val="FFE101"/>
    <a:srgbClr val="E7B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1" autoAdjust="0"/>
    <p:restoredTop sz="84570" autoAdjust="0"/>
  </p:normalViewPr>
  <p:slideViewPr>
    <p:cSldViewPr>
      <p:cViewPr>
        <p:scale>
          <a:sx n="50" d="100"/>
          <a:sy n="50" d="100"/>
        </p:scale>
        <p:origin x="-1334" y="-1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93" Type="http://schemas.openxmlformats.org/officeDocument/2006/relationships/font" Target="fonts/font10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4348-AF77-4A35-A1B5-277819AFF9FD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4CD2F-90E2-4611-9A22-0296C79D05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37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DB26D-E3C8-4440-B5C6-FE998AE08CF8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1615-487D-49C7-8062-4D4D7461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141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23&amp;aid=20&amp;bid=350&amp;cid=230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kids.com.tw/PageContent.aspx?subID=47&amp;IMenuID=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utri.jtf.org.tw/index.php?idd=1&amp;aid=20&amp;bid=82&amp;cid=387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23&amp;aid=20&amp;bid=350&amp;cid=165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23&amp;aid=45&amp;bid=433&amp;cid=310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wpD03MKwjk" TargetMode="External"/><Relationship Id="rId3" Type="http://schemas.openxmlformats.org/officeDocument/2006/relationships/hyperlink" Target="https://www.youtube.com/watch?v=kA2tMz8QN4k" TargetMode="External"/><Relationship Id="rId7" Type="http://schemas.openxmlformats.org/officeDocument/2006/relationships/hyperlink" Target="https://youtu.be/lvyvL26Wl6c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CXihn9qSY8Y" TargetMode="External"/><Relationship Id="rId5" Type="http://schemas.openxmlformats.org/officeDocument/2006/relationships/hyperlink" Target="https://www.youtube.com/watch?v=aXdsJfIGr_A" TargetMode="External"/><Relationship Id="rId4" Type="http://schemas.openxmlformats.org/officeDocument/2006/relationships/hyperlink" Target="https://www.youtube.com/watch?v=aU3yY5CxGvQ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60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乳品類為豐富的鈣質、蛋白質、維生素</a:t>
            </a:r>
            <a:r>
              <a:rPr lang="en-US" altLang="zh-TW" dirty="0" smtClean="0"/>
              <a:t>B</a:t>
            </a:r>
            <a:r>
              <a:rPr lang="zh-TW" altLang="en-US" dirty="0" smtClean="0"/>
              <a:t>群的來源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鈣質可以幫助長高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蛋白質能幫助肌肉生長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維生素</a:t>
            </a:r>
            <a:r>
              <a:rPr lang="en-US" altLang="zh-TW" dirty="0" smtClean="0"/>
              <a:t>B2(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核黃素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dirty="0" smtClean="0"/>
              <a:t>可避免口角炎</a:t>
            </a:r>
            <a:r>
              <a:rPr lang="en-US" altLang="zh-TW" dirty="0" smtClean="0"/>
              <a:t>(</a:t>
            </a:r>
            <a:r>
              <a:rPr lang="zh-TW" altLang="en-US" dirty="0" smtClean="0"/>
              <a:t>嘴破、乾裂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、幫助生長、身體生理代謝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乳品類中有鈣質，有助強健骨骼、牙齒保健、減少蛀牙、長高，而乳品中的蛋白質、維生素有助增強體力、變強壯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補充資料：喝牛奶、優格增骨密</a:t>
            </a:r>
            <a:r>
              <a:rPr lang="en-US" altLang="zh-TW" dirty="0" smtClean="0">
                <a:hlinkClick r:id="rId3"/>
              </a:rPr>
              <a:t>https://nutri.jtf.org.tw/index.php?idd=23&amp;aid=20&amp;bid=350&amp;cid=2300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大象踩著牛：說明即使被高大的大象踩著，牛也很自在，表示多喝乳品可以讓骨骼變強壯、體力變好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/>
              <a:t>2.</a:t>
            </a:r>
            <a:r>
              <a:rPr lang="zh-TW" altLang="en-US" dirty="0" smtClean="0"/>
              <a:t>牛與運動員並列：說明喝牛奶可增強體力、增加反應能力，就像運動員一樣身體強壯體力好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鮮乳、保久乳建議選擇原味</a:t>
            </a:r>
            <a:r>
              <a:rPr lang="en-US" altLang="zh-TW" dirty="0" smtClean="0"/>
              <a:t>100%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優酪乳、優格建議選擇無糖或低</a:t>
            </a:r>
            <a:r>
              <a:rPr lang="en-US" altLang="zh-TW" dirty="0" smtClean="0"/>
              <a:t>(</a:t>
            </a:r>
            <a:r>
              <a:rPr lang="zh-TW" altLang="en-US" dirty="0" smtClean="0"/>
              <a:t>少</a:t>
            </a:r>
            <a:r>
              <a:rPr lang="en-US" altLang="zh-TW" dirty="0" smtClean="0"/>
              <a:t>)</a:t>
            </a:r>
            <a:r>
              <a:rPr lang="zh-TW" altLang="en-US" dirty="0" smtClean="0"/>
              <a:t>糖的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07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份的優格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無糖</a:t>
            </a:r>
            <a:r>
              <a:rPr lang="en-US" altLang="zh-TW" dirty="0" smtClean="0"/>
              <a:t>)=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公克，約為市售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小杯的量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份的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全脂奶粉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、低脂奶粉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、脫脂奶粉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實際乳品類食物之份量參考圖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起司應改為</a:t>
            </a:r>
            <a:r>
              <a:rPr lang="en-US" altLang="zh-TW" dirty="0" smtClean="0"/>
              <a:t>2</a:t>
            </a:r>
            <a:r>
              <a:rPr lang="zh-TW" altLang="en-US" dirty="0" smtClean="0"/>
              <a:t>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，亦可上網搜尋其他產品方便學生辨識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7388"/>
            <a:ext cx="6088062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7" y="4342743"/>
            <a:ext cx="5028347" cy="4114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7" tIns="46034" rIns="92067" bIns="46034" numCol="1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Arial" charset="0"/>
              </a:rPr>
              <a:t>乳牛</a:t>
            </a:r>
            <a:r>
              <a:rPr lang="en-US" altLang="zh-TW" dirty="0" smtClean="0">
                <a:latin typeface="Arial" charset="0"/>
              </a:rPr>
              <a:t>(</a:t>
            </a:r>
            <a:r>
              <a:rPr lang="zh-TW" altLang="en-US" dirty="0" smtClean="0">
                <a:latin typeface="Arial" charset="0"/>
              </a:rPr>
              <a:t>原味鮮乳</a:t>
            </a:r>
            <a:r>
              <a:rPr lang="en-US" altLang="zh-TW" dirty="0" smtClean="0">
                <a:latin typeface="Arial" charset="0"/>
              </a:rPr>
              <a:t>)</a:t>
            </a:r>
            <a:r>
              <a:rPr lang="zh-TW" altLang="en-US" dirty="0" smtClean="0">
                <a:latin typeface="Arial" charset="0"/>
              </a:rPr>
              <a:t>壓制住紅牛</a:t>
            </a:r>
            <a:r>
              <a:rPr lang="en-US" altLang="zh-TW" dirty="0" smtClean="0">
                <a:latin typeface="Arial" charset="0"/>
              </a:rPr>
              <a:t>(</a:t>
            </a:r>
            <a:r>
              <a:rPr lang="zh-TW" altLang="en-US" dirty="0" smtClean="0">
                <a:latin typeface="Arial" charset="0"/>
              </a:rPr>
              <a:t>各式口味調味乳，如草莓調味乳等</a:t>
            </a:r>
            <a:r>
              <a:rPr lang="en-US" altLang="zh-TW" dirty="0" smtClean="0">
                <a:latin typeface="Arial" charset="0"/>
              </a:rPr>
              <a:t>)</a:t>
            </a:r>
            <a:r>
              <a:rPr lang="zh-TW" altLang="en-US" dirty="0" smtClean="0">
                <a:latin typeface="Arial" charset="0"/>
              </a:rPr>
              <a:t>，</a:t>
            </a:r>
            <a:r>
              <a:rPr lang="zh-TW" altLang="en-US" dirty="0" smtClean="0">
                <a:latin typeface="Arial" panose="020B0604020202020204" pitchFamily="34" charset="0"/>
              </a:rPr>
              <a:t>提醒孩子調味乳營養比原味鮮乳還要少</a:t>
            </a:r>
            <a:r>
              <a:rPr lang="en-US" altLang="zh-TW" dirty="0" smtClean="0"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</a:rPr>
              <a:t>調味乳的乳含量只有鮮乳的</a:t>
            </a:r>
            <a:r>
              <a:rPr lang="en-US" altLang="zh-TW" dirty="0" smtClean="0">
                <a:latin typeface="Arial" panose="020B0604020202020204" pitchFamily="34" charset="0"/>
              </a:rPr>
              <a:t>50~80%)</a:t>
            </a:r>
            <a:r>
              <a:rPr lang="zh-TW" altLang="en-US" dirty="0" smtClean="0">
                <a:latin typeface="Arial" panose="020B0604020202020204" pitchFamily="34" charset="0"/>
              </a:rPr>
              <a:t>，要記得選擇原味</a:t>
            </a:r>
            <a:r>
              <a:rPr lang="en-US" altLang="zh-TW" dirty="0" smtClean="0">
                <a:latin typeface="Arial" panose="020B0604020202020204" pitchFamily="34" charset="0"/>
              </a:rPr>
              <a:t>100%</a:t>
            </a:r>
            <a:r>
              <a:rPr lang="zh-TW" altLang="en-US" dirty="0" smtClean="0">
                <a:latin typeface="Arial" panose="020B0604020202020204" pitchFamily="34" charset="0"/>
              </a:rPr>
              <a:t>的才健康營養</a:t>
            </a:r>
            <a:endParaRPr lang="en-US" altLang="zh-TW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鮮奶、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保久乳、無糖或低糖優酪乳富含蛋白質、鈣質、維生素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altLang="zh-TW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等營養素，可使骨骼強壯、幫助生長，建議每天飲用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毫升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調味乳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的生乳含量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較低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，且多額外添加香料及色素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，每週建議飲用不超過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每次少於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250c.c.)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，選擇綠燈乳品類為佳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發酵乳飲品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如多多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是以生乳、鮮乳及其它乳製品為原料，再添加乳酸菌、酵母菌或其它菌種發酵製成，但過程額外添加糖水稀釋，其乳含量較少且糖分高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乳酸飲料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指將發酵乳額外添加糖、香料製成的飲料，或是以水、奶粉、糖、有機酸、香料等調製而成，不含有益的活菌，與發酵乳飲品兩者的乳含量皆較少、糖分高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，每週建議飲用不超過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每次少於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250c.c.)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，盡量避免飲用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提醒奶茶裡不含有鮮乳，而是奶精，奶精屬於油脂類，喝奶茶不僅無法補充乳品的營養，還會攝取過多的油脂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過量攝取糖可能造成：上癮、蛀牙、長不高</a:t>
            </a:r>
            <a:r>
              <a:rPr lang="en-US" altLang="zh-TW" dirty="0" smtClean="0"/>
              <a:t>(</a:t>
            </a:r>
            <a:r>
              <a:rPr lang="zh-TW" altLang="en-US" dirty="0" smtClean="0"/>
              <a:t>抑制生長激素分泌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、肥胖、心血管疾病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色素、香料可能造成：過敏、注意力不集中、增加肝腎負擔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參考資料：飲料常見添加物對健康之影響 </a:t>
            </a:r>
            <a:r>
              <a:rPr lang="en-US" altLang="zh-TW" dirty="0" smtClean="0"/>
              <a:t>https://nutri.jtf.org.tw/index.php?idd=1&amp;aid=46&amp;bid=359&amp;cid=1298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提醒孩子不是所有白色的牛奶都是</a:t>
            </a:r>
            <a:r>
              <a:rPr lang="en-US" altLang="zh-TW" dirty="0" smtClean="0"/>
              <a:t>100%</a:t>
            </a:r>
            <a:r>
              <a:rPr lang="zh-TW" altLang="en-US" dirty="0" smtClean="0"/>
              <a:t>鮮乳，提醒可藉由看是否有鮮乳標章來辨認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有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農委會核發</a:t>
            </a:r>
            <a:r>
              <a:rPr lang="zh-TW" altLang="en-US" dirty="0" smtClean="0"/>
              <a:t>的鮮乳標章，代表為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國產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鮮乳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參考資料：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破除奶類迷思 </a:t>
            </a:r>
            <a:r>
              <a:rPr lang="en-US" altLang="zh-TW" dirty="0" smtClean="0">
                <a:hlinkClick r:id="rId3"/>
              </a:rPr>
              <a:t>https://www.healthkids.com.tw/PageContent.aspx?subID=47&amp;IMenuID=4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破除奶類迷思－疾病篇</a:t>
            </a:r>
            <a:r>
              <a:rPr lang="en-US" altLang="zh-TW" dirty="0" smtClean="0">
                <a:hlinkClick r:id="rId4"/>
              </a:rPr>
              <a:t>https://nutri.jtf.org.tw/index.php?idd=1&amp;aid=20&amp;bid=82&amp;cid=387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880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保久乳使用超高溫滅菌加上無菌密封包裝，並沒有添加防腐劑，跟鮮乳一樣健康，很適合作為點心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7</a:t>
            </a:r>
            <a:r>
              <a:rPr lang="zh-TW" altLang="en-US" dirty="0" smtClean="0"/>
              <a:t>杯豆漿的鈣質含量才約等於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杯乳品，因此不能以豆漿取代乳品的攝取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參考資料：衛福部國健署六大類食物</a:t>
            </a:r>
            <a:r>
              <a:rPr lang="en-US" altLang="zh-TW" dirty="0" smtClean="0"/>
              <a:t>-</a:t>
            </a:r>
            <a:r>
              <a:rPr lang="zh-TW" altLang="en-US" dirty="0" smtClean="0"/>
              <a:t>乳品類 </a:t>
            </a:r>
            <a:r>
              <a:rPr lang="en-US" altLang="zh-TW" dirty="0" smtClean="0"/>
              <a:t>https://www.youtube.com/watch?v=KwhR8IguwV8&amp;feature=youtu.be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提醒學生豆漿儘管鈣質含量低，但為優質的植物性蛋白質來源，選擇無糖的豆漿仍是健康的飲品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卵磷脂可幫助腦部發育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參考資料：鮮乳、豆漿哪個好 頭好壯壯「二奶」都要愛 </a:t>
            </a:r>
            <a:r>
              <a:rPr lang="en-US" altLang="zh-TW" dirty="0" smtClean="0">
                <a:hlinkClick r:id="rId3"/>
              </a:rPr>
              <a:t>https://nutri.jtf.org.tw/index.php?idd=23&amp;aid=20&amp;bid=350&amp;cid=1650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提醒孩子除了攝取乳品類食物外，也要記得多運動、曬太陽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參考資料：長高五環助孩子高人一等 </a:t>
            </a:r>
            <a:r>
              <a:rPr lang="en-US" altLang="zh-TW" dirty="0" smtClean="0"/>
              <a:t>https://nutri.jtf.org.tw/index.php?idd=10&amp;aid=2&amp;bid=33&amp;cid=3033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可利用其他課餘時間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如綜合課、午餐時間、下課時間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播放影片，並帶領孩子回顧影片重點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可利用其他課餘時間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如綜合課、午餐時間、下課時間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播放影片，並帶領孩子回顧影片重點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93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zh-TW" altLang="en-US" dirty="0" smtClean="0"/>
              <a:t>請學生舉手回答</a:t>
            </a:r>
            <a:endParaRPr lang="en-US" altLang="zh-TW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800" dirty="0" smtClean="0">
                <a:latin typeface="+mj-ea"/>
              </a:rPr>
              <a:t>今天有吃早餐的人請舉手</a:t>
            </a:r>
            <a:r>
              <a:rPr lang="en-US" altLang="zh-TW" sz="800" dirty="0" smtClean="0">
                <a:latin typeface="+mj-ea"/>
              </a:rPr>
              <a:t>(</a:t>
            </a:r>
            <a:r>
              <a:rPr lang="zh-TW" altLang="en-US" sz="800" dirty="0" smtClean="0">
                <a:latin typeface="+mj-ea"/>
              </a:rPr>
              <a:t>可訪問有吃早餐的學生幾點吃、早餐內容</a:t>
            </a:r>
            <a:r>
              <a:rPr lang="en-US" altLang="zh-TW" sz="800" dirty="0" smtClean="0">
                <a:latin typeface="+mj-ea"/>
              </a:rPr>
              <a:t>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/>
              <a:t>每天都有吃 早餐的人請舉手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511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經過了一整晚的睡眠，身體在前一天晚餐吃的東西大部份都消化完了，整晚通常已經處於空腹狀態。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55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2015</a:t>
            </a:r>
            <a:r>
              <a:rPr lang="zh-TW" altLang="en-US" dirty="0" smtClean="0"/>
              <a:t>年發表於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營養學雜誌</a:t>
            </a:r>
            <a:r>
              <a:rPr lang="en-US" altLang="zh-TW" dirty="0" smtClean="0"/>
              <a:t>The Journal of nutrition》</a:t>
            </a:r>
            <a:r>
              <a:rPr lang="zh-TW" altLang="en-US" dirty="0" smtClean="0"/>
              <a:t>的研究，讓</a:t>
            </a:r>
            <a:r>
              <a:rPr lang="en-US" altLang="zh-TW" dirty="0" smtClean="0"/>
              <a:t>29</a:t>
            </a:r>
            <a:r>
              <a:rPr lang="zh-TW" altLang="en-US" dirty="0" smtClean="0"/>
              <a:t>位學童分別吃不同的早餐內容，一種早餐的蛋白質比例較高</a:t>
            </a:r>
            <a:r>
              <a:rPr lang="en-US" altLang="zh-TW" dirty="0" smtClean="0"/>
              <a:t>(344</a:t>
            </a:r>
            <a:r>
              <a:rPr lang="zh-TW" altLang="en-US" dirty="0" smtClean="0"/>
              <a:t>大卡、蛋白 質</a:t>
            </a:r>
            <a:r>
              <a:rPr lang="en-US" altLang="zh-TW" dirty="0" smtClean="0"/>
              <a:t>21%</a:t>
            </a:r>
            <a:r>
              <a:rPr lang="zh-TW" altLang="en-US" dirty="0" smtClean="0"/>
              <a:t>約</a:t>
            </a:r>
            <a:r>
              <a:rPr lang="en-US" altLang="zh-TW" dirty="0" smtClean="0"/>
              <a:t>18</a:t>
            </a:r>
            <a:r>
              <a:rPr lang="zh-TW" altLang="en-US" dirty="0" smtClean="0"/>
              <a:t>克、醣類</a:t>
            </a:r>
            <a:r>
              <a:rPr lang="en-US" altLang="zh-TW" dirty="0" smtClean="0"/>
              <a:t>52%</a:t>
            </a:r>
            <a:r>
              <a:rPr lang="zh-TW" altLang="en-US" dirty="0" smtClean="0"/>
              <a:t>、脂肪</a:t>
            </a:r>
            <a:r>
              <a:rPr lang="en-US" altLang="zh-TW" dirty="0" smtClean="0"/>
              <a:t>27%)</a:t>
            </a:r>
            <a:r>
              <a:rPr lang="zh-TW" altLang="en-US" dirty="0" smtClean="0"/>
              <a:t>，另一種的蛋白質比例較低</a:t>
            </a:r>
            <a:r>
              <a:rPr lang="en-US" altLang="zh-TW" dirty="0" smtClean="0"/>
              <a:t>(327</a:t>
            </a:r>
            <a:r>
              <a:rPr lang="zh-TW" altLang="en-US" dirty="0" smtClean="0"/>
              <a:t>大卡、蛋白質</a:t>
            </a:r>
            <a:r>
              <a:rPr lang="en-US" altLang="zh-TW" dirty="0" smtClean="0"/>
              <a:t>4% </a:t>
            </a:r>
            <a:r>
              <a:rPr lang="zh-TW" altLang="en-US" dirty="0" smtClean="0"/>
              <a:t>約</a:t>
            </a:r>
            <a:r>
              <a:rPr lang="en-US" altLang="zh-TW" dirty="0" smtClean="0"/>
              <a:t>3</a:t>
            </a:r>
            <a:r>
              <a:rPr lang="zh-TW" altLang="en-US" dirty="0" smtClean="0"/>
              <a:t>克、醣類</a:t>
            </a:r>
            <a:r>
              <a:rPr lang="en-US" altLang="zh-TW" dirty="0" smtClean="0"/>
              <a:t>67%</a:t>
            </a:r>
            <a:r>
              <a:rPr lang="zh-TW" altLang="en-US" dirty="0" smtClean="0"/>
              <a:t>、脂肪</a:t>
            </a:r>
            <a:r>
              <a:rPr lang="en-US" altLang="zh-TW" dirty="0" smtClean="0"/>
              <a:t>29%)</a:t>
            </a:r>
            <a:r>
              <a:rPr lang="zh-TW" altLang="en-US" dirty="0" smtClean="0"/>
              <a:t>；結果發現，相對於吃</a:t>
            </a:r>
            <a:r>
              <a:rPr lang="en-US" altLang="zh-TW" dirty="0" smtClean="0"/>
              <a:t>3</a:t>
            </a:r>
            <a:r>
              <a:rPr lang="zh-TW" altLang="en-US" dirty="0" smtClean="0"/>
              <a:t>克蛋白質的學童來說，吃</a:t>
            </a:r>
            <a:r>
              <a:rPr lang="en-US" altLang="zh-TW" dirty="0" smtClean="0"/>
              <a:t>18</a:t>
            </a:r>
            <a:r>
              <a:rPr lang="zh-TW" altLang="en-US" dirty="0" smtClean="0"/>
              <a:t>克蛋白質的學童其脂肪平均消耗會高出</a:t>
            </a:r>
            <a:r>
              <a:rPr lang="en-US" altLang="zh-TW" dirty="0" smtClean="0"/>
              <a:t>16%</a:t>
            </a:r>
            <a:r>
              <a:rPr lang="zh-TW" altLang="en-US" dirty="0" smtClean="0"/>
              <a:t>、醣類代謝在餐後第四小時會高出</a:t>
            </a:r>
            <a:r>
              <a:rPr lang="en-US" altLang="zh-TW" dirty="0" smtClean="0"/>
              <a:t>32%</a:t>
            </a:r>
            <a:r>
              <a:rPr lang="zh-TW" altLang="en-US" dirty="0" smtClean="0"/>
              <a:t>，而且飢 餓感降低</a:t>
            </a:r>
            <a:r>
              <a:rPr lang="en-US" altLang="zh-TW" dirty="0" smtClean="0"/>
              <a:t>14%</a:t>
            </a:r>
            <a:r>
              <a:rPr lang="zh-TW" altLang="en-US" dirty="0" smtClean="0"/>
              <a:t>、飽足感增加</a:t>
            </a:r>
            <a:r>
              <a:rPr lang="en-US" altLang="zh-TW" dirty="0" smtClean="0"/>
              <a:t>32%</a:t>
            </a:r>
            <a:r>
              <a:rPr lang="zh-TW" altLang="en-US" dirty="0" smtClean="0"/>
              <a:t>，午餐的攝食量也降低</a:t>
            </a:r>
            <a:r>
              <a:rPr lang="en-US" altLang="zh-TW" dirty="0" smtClean="0"/>
              <a:t>10%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參考文章：董氏基金會食品營養特區</a:t>
            </a:r>
            <a:r>
              <a:rPr lang="en-US" altLang="zh-TW" dirty="0" smtClean="0"/>
              <a:t>-</a:t>
            </a:r>
            <a:r>
              <a:rPr lang="zh-TW" altLang="en-US" dirty="0" smtClean="0"/>
              <a:t>吃對早餐好享瘦！</a:t>
            </a:r>
            <a:r>
              <a:rPr lang="en-US" altLang="zh-TW" dirty="0" smtClean="0">
                <a:hlinkClick r:id="rId3"/>
              </a:rPr>
              <a:t>https://nutri.jtf.org.tw/index.php?idd=23&amp;aid=45&amp;bid=433&amp;cid=3106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166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dirty="0" smtClean="0"/>
              <a:t>提醒三項重點：</a:t>
            </a:r>
            <a:endParaRPr lang="en-US" altLang="zh-TW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前一天晚餐吃完後，肚子會空腹</a:t>
            </a:r>
            <a:r>
              <a:rPr lang="en-US" altLang="zh-TW" dirty="0" smtClean="0"/>
              <a:t>10-12</a:t>
            </a:r>
            <a:r>
              <a:rPr lang="zh-TW" altLang="en-US" dirty="0" smtClean="0"/>
              <a:t>個小時，睡醒後吃早餐可以提供我們足夠能量、做好開始一天的準備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如果沒有吃早餐身體會缺乏能量、感到疲累、無精打采，而且上午肚子餓會想吃零食、餅乾等高油糖鹽食物，所以一定要記得吃早餐！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提醒三餐定時吃的重要性，並強調八點前吃完早餐最好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284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詢問學生：吃早餐的好處除了喚醒身體，還有哪些好處呢？</a:t>
            </a:r>
            <a:endParaRPr lang="en-US" altLang="zh-TW" dirty="0" smtClean="0"/>
          </a:p>
          <a:p>
            <a:r>
              <a:rPr lang="zh-TW" altLang="en-US" dirty="0" smtClean="0"/>
              <a:t>讓學生思考，老師可看狀況點幾個學生分享想法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3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早餐是一天的第一餐，非常重要，可以讓我們上課專心、注意力集中。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262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2.</a:t>
            </a:r>
            <a:r>
              <a:rPr lang="zh-TW" altLang="en-US" sz="1200" dirty="0" smtClean="0">
                <a:solidFill>
                  <a:srgbClr val="FF0000"/>
                </a:solidFill>
              </a:rPr>
              <a:t>如果能夠乖乖吃早餐，就可以減少零食攝取，降低不必要的熱量攝取，有助於減重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3.</a:t>
            </a:r>
            <a:r>
              <a:rPr lang="zh-TW" altLang="en-US" sz="1200" dirty="0" smtClean="0">
                <a:solidFill>
                  <a:srgbClr val="FF0000"/>
                </a:solidFill>
              </a:rPr>
              <a:t>在睡覺時新陳代謝會減慢，而吃早餐能快速產生熱量，讓身體立即調節胰島素和血糖水平，幫助新陳代謝</a:t>
            </a:r>
            <a:r>
              <a:rPr lang="en-US" altLang="zh-TW" sz="1200" dirty="0" smtClean="0">
                <a:solidFill>
                  <a:srgbClr val="FF0000"/>
                </a:solidFill>
              </a:rPr>
              <a:t/>
            </a:r>
            <a:br>
              <a:rPr lang="en-US" altLang="zh-TW" sz="1200" dirty="0" smtClean="0">
                <a:solidFill>
                  <a:srgbClr val="FF0000"/>
                </a:solidFill>
              </a:rPr>
            </a:br>
            <a:endParaRPr lang="en-US" altLang="zh-TW" sz="120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FF0000"/>
                </a:solidFill>
              </a:rPr>
              <a:t>補充資料：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原來這時間吃早餐最好？促進新陳代謝、有效率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zh-TW" dirty="0" smtClean="0"/>
              <a:t>http://www.chinatimes.com/realtimenews/20160822005260-260405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641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u="none" dirty="0" smtClean="0"/>
              <a:t>兒童</a:t>
            </a:r>
            <a:r>
              <a:rPr lang="zh-TW" altLang="zh-TW" sz="1200" dirty="0" smtClean="0"/>
              <a:t>肥胖預防與</a:t>
            </a:r>
            <a:r>
              <a:rPr lang="zh-TW" altLang="zh-TW" sz="1200" u="sng" dirty="0" smtClean="0"/>
              <a:t>管理</a:t>
            </a:r>
            <a:r>
              <a:rPr lang="zh-TW" altLang="zh-TW" sz="1200" dirty="0" smtClean="0"/>
              <a:t>研討會研究以</a:t>
            </a:r>
            <a:r>
              <a:rPr lang="en-US" altLang="zh-TW" sz="1200" dirty="0" smtClean="0"/>
              <a:t>1300</a:t>
            </a:r>
            <a:r>
              <a:rPr lang="zh-TW" altLang="zh-TW" sz="1200" dirty="0" smtClean="0"/>
              <a:t>名小四學童為對象，請其每天吃早餐、吃五蔬果，要運動、睡得飽外，並要求他們寫飲食日記。</a:t>
            </a:r>
            <a:r>
              <a:rPr lang="en-US" altLang="zh-TW" sz="1200" dirty="0" smtClean="0"/>
              <a:t> </a:t>
            </a:r>
            <a:br>
              <a:rPr lang="en-US" altLang="zh-TW" sz="1200" dirty="0" smtClean="0"/>
            </a:br>
            <a:r>
              <a:rPr lang="en-US" altLang="zh-TW" sz="1200" dirty="0" smtClean="0"/>
              <a:t>4</a:t>
            </a:r>
            <a:r>
              <a:rPr lang="zh-TW" altLang="zh-TW" sz="1200" dirty="0" smtClean="0"/>
              <a:t>個月後，</a:t>
            </a:r>
            <a:r>
              <a:rPr lang="zh-TW" altLang="zh-TW" sz="1200" dirty="0" smtClean="0">
                <a:solidFill>
                  <a:srgbClr val="FF0000"/>
                </a:solidFill>
              </a:rPr>
              <a:t>研究人員發現落實吃早餐等</a:t>
            </a:r>
            <a:r>
              <a:rPr lang="zh-TW" altLang="zh-TW" sz="1200" u="none" dirty="0" smtClean="0">
                <a:solidFill>
                  <a:srgbClr val="FF0000"/>
                </a:solidFill>
              </a:rPr>
              <a:t>行為</a:t>
            </a:r>
            <a:r>
              <a:rPr lang="zh-TW" altLang="zh-TW" sz="1200" dirty="0" smtClean="0">
                <a:solidFill>
                  <a:srgbClr val="FF0000"/>
                </a:solidFill>
              </a:rPr>
              <a:t>學童，過重與肥胖比例減少</a:t>
            </a:r>
            <a:r>
              <a:rPr lang="en-US" altLang="zh-TW" sz="1200" dirty="0" smtClean="0">
                <a:solidFill>
                  <a:srgbClr val="FF0000"/>
                </a:solidFill>
              </a:rPr>
              <a:t>0.7%</a:t>
            </a:r>
            <a:r>
              <a:rPr lang="zh-TW" altLang="zh-TW" sz="1200" dirty="0" smtClean="0">
                <a:solidFill>
                  <a:srgbClr val="FF0000"/>
                </a:solidFill>
              </a:rPr>
              <a:t>，且平均長高</a:t>
            </a:r>
            <a:r>
              <a:rPr lang="en-US" altLang="zh-TW" sz="1200" dirty="0" smtClean="0">
                <a:solidFill>
                  <a:srgbClr val="FF0000"/>
                </a:solidFill>
              </a:rPr>
              <a:t>1.7</a:t>
            </a:r>
            <a:r>
              <a:rPr lang="zh-TW" altLang="zh-TW" sz="1200" dirty="0" smtClean="0">
                <a:solidFill>
                  <a:srgbClr val="FF0000"/>
                </a:solidFill>
              </a:rPr>
              <a:t>公分，比未落實吃早餐的學童多出</a:t>
            </a:r>
            <a:r>
              <a:rPr lang="en-US" altLang="zh-TW" sz="1200" dirty="0" smtClean="0">
                <a:solidFill>
                  <a:srgbClr val="FF0000"/>
                </a:solidFill>
              </a:rPr>
              <a:t>0.8</a:t>
            </a:r>
            <a:r>
              <a:rPr lang="zh-TW" altLang="zh-TW" sz="1200" dirty="0" smtClean="0">
                <a:solidFill>
                  <a:srgbClr val="FF0000"/>
                </a:solidFill>
              </a:rPr>
              <a:t>公分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zh-TW" sz="1200" dirty="0" smtClean="0">
                <a:solidFill>
                  <a:srgbClr val="FF0000"/>
                </a:solidFill>
              </a:rPr>
              <a:t>(2012.1)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451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讓學生知道不吃早餐的影響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75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但是早餐不是有吃就好，如果選擇不正確，例如薯條、雞塊、紅茶、奶茶等高油糖鹽食物</a:t>
            </a:r>
            <a:endParaRPr lang="en-US" altLang="zh-TW" dirty="0" smtClean="0"/>
          </a:p>
          <a:p>
            <a:r>
              <a:rPr lang="zh-TW" altLang="en-US" dirty="0" smtClean="0"/>
              <a:t>會導致熱量攝取過量之問題，需要避免食用，那可以選擇哪些食物呢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5486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但是早餐不是有吃就好，如果選擇不正確，例如薯條、雞塊、紅茶、奶茶等高油糖鹽食物</a:t>
            </a:r>
            <a:endParaRPr lang="en-US" altLang="zh-TW" dirty="0" smtClean="0"/>
          </a:p>
          <a:p>
            <a:r>
              <a:rPr lang="zh-TW" altLang="en-US" dirty="0" smtClean="0"/>
              <a:t>會導致熱量攝取過量之問題，需要避免食用，那可以選擇哪些食物呢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548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綠燈食物可每天吃</a:t>
            </a:r>
            <a:endParaRPr lang="en-US" altLang="zh-TW" dirty="0" smtClean="0"/>
          </a:p>
          <a:p>
            <a:r>
              <a:rPr lang="zh-TW" altLang="en-US" dirty="0" smtClean="0"/>
              <a:t>盡量選擇原態食物（未經過加工，還保留原本型態的食物）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042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黃燈食物偶爾吃</a:t>
            </a:r>
            <a:endParaRPr lang="en-US" altLang="zh-TW" dirty="0" smtClean="0"/>
          </a:p>
          <a:p>
            <a:r>
              <a:rPr lang="zh-TW" altLang="en-US" dirty="0" smtClean="0"/>
              <a:t>早餐店常見的蘿蔔糕、蛋餅、吐司、漢堡等食物，</a:t>
            </a:r>
            <a:endParaRPr lang="en-US" altLang="zh-TW" dirty="0" smtClean="0"/>
          </a:p>
          <a:p>
            <a:r>
              <a:rPr lang="zh-TW" altLang="en-US" dirty="0" smtClean="0"/>
              <a:t>但許多店家為了讓食物酥脆、香噴噴，製作過程會加許多油來煎，</a:t>
            </a:r>
            <a:endParaRPr lang="en-US" altLang="zh-TW" dirty="0" smtClean="0"/>
          </a:p>
          <a:p>
            <a:r>
              <a:rPr lang="zh-TW" altLang="en-US" dirty="0" smtClean="0"/>
              <a:t>可以提醒學生下次買早餐注意店家煎的時候加的油量，</a:t>
            </a:r>
            <a:endParaRPr lang="en-US" altLang="zh-TW" dirty="0" smtClean="0"/>
          </a:p>
          <a:p>
            <a:r>
              <a:rPr lang="zh-TW" altLang="en-US" dirty="0" smtClean="0"/>
              <a:t>另外吐司裡面加的美乃滋熱量也很高，選擇時要特別注意！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0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+mn-lt"/>
              </a:rPr>
              <a:t>資料來源：</a:t>
            </a:r>
            <a:r>
              <a:rPr lang="en-US" altLang="zh-TW" sz="1200" dirty="0" smtClean="0">
                <a:latin typeface="+mn-lt"/>
              </a:rPr>
              <a:t> Kim et al., 2016, Dietary Habits Are Associated With School Performance in Adolescent</a:t>
            </a:r>
            <a:endParaRPr lang="zh-TW" altLang="en-US" sz="1200" dirty="0" smtClean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852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紅燈食物盡量少吃</a:t>
            </a:r>
            <a:endParaRPr lang="en-US" altLang="zh-TW" dirty="0" smtClean="0"/>
          </a:p>
          <a:p>
            <a:r>
              <a:rPr lang="zh-TW" altLang="en-US" dirty="0" smtClean="0"/>
              <a:t>提醒像是煎餃、薯條、蛋糕這些食物，吃完嘴巴會油油的，代表這些食物含油量較高，要少吃！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794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874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可讓孩子一起大聲念，加深印象</a:t>
            </a:r>
            <a:r>
              <a:rPr lang="en-US" altLang="zh-TW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早餐最好在早上八點以前吃完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份量盡可能和午、晚餐相等，才能提供整個上午所需要的能量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全穀雜糧類含有豐富的「碳水化合物」提供能量來源，讓我們有體力、有精神！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乳品類、豆魚蛋肉類食物含有豐富的「蛋白質」，可以讓我們肌肉有力氣，長高長壯！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「纖維素」可以增加飽足感、讓便便清空空</a:t>
            </a:r>
            <a:endParaRPr lang="en-US" altLang="zh-TW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前面講到的紅燈、黃燈食物油糖鹽相對較高，要少吃！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0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詢問學生有發現這些句子中有哪些重點嗎？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0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提醒學生早餐小秘訣中有四個重點，加強學生印象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5498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詢問早餐是自己買的人請舉手，進一步問早餐購買地點、通常選擇哪些食物作為早餐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5113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教導學生早餐選擇外食時，如何將原本的食物替換成更健康的選擇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61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如果還有時間可補充：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讓學生回想自己的早餐組合，屬於不健康還是健康的早餐組合呢？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9931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如果還有時間可補充：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讓學生回想自己的早餐組合，屬於不健康還是健康的早餐組合呢？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9931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可於其他課餘時間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如綜合課、午餐時間、下課時間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播放影片。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r>
              <a:rPr lang="zh-TW" altLang="en-US" dirty="0" smtClean="0"/>
              <a:t>天天吃早餐短片（片長十分鐘）：</a:t>
            </a:r>
            <a:r>
              <a:rPr lang="en-US" altLang="zh-TW" dirty="0" smtClean="0"/>
              <a:t>https://www.youtube.com/watch?v=r6DJ8oqmc9o&amp;feature=youtu.be</a:t>
            </a:r>
          </a:p>
          <a:p>
            <a:r>
              <a:rPr lang="zh-TW" altLang="en-US" dirty="0" smtClean="0"/>
              <a:t>影片最後面對話如下，因無字幕，再麻煩講師補充喔！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小睿：小邱，我有話想跟你說</a:t>
            </a:r>
            <a:endParaRPr lang="en-US" altLang="zh-TW" dirty="0" smtClean="0"/>
          </a:p>
          <a:p>
            <a:r>
              <a:rPr lang="zh-TW" altLang="en-US" dirty="0" smtClean="0"/>
              <a:t>小睿：其實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這早餐是華華買的</a:t>
            </a:r>
            <a:endParaRPr lang="en-US" altLang="zh-TW" dirty="0" smtClean="0"/>
          </a:p>
          <a:p>
            <a:r>
              <a:rPr lang="zh-TW" altLang="en-US" dirty="0" smtClean="0"/>
              <a:t>小邱：蛤？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0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880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提醒早餐要配牛奶、豆漿，而非奶茶、紅茶，也要記得在八點前吃完早餐！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5677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老師播放跳操影片，牛奶操、早餐操擇一，</a:t>
            </a:r>
          </a:p>
          <a:p>
            <a:r>
              <a:rPr lang="zh-TW" altLang="en-US" dirty="0" smtClean="0"/>
              <a:t>讓學生一起跟著跳，如果學校場地不方便跳操，</a:t>
            </a:r>
            <a:endParaRPr lang="en-US" altLang="zh-TW" dirty="0" smtClean="0"/>
          </a:p>
          <a:p>
            <a:r>
              <a:rPr lang="zh-TW" altLang="en-US" dirty="0" smtClean="0"/>
              <a:t>可以播放音樂讓學生看著歌詞跟著一起唱。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1112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早餐操影片 ：</a:t>
            </a:r>
            <a:r>
              <a:rPr lang="en-US" altLang="zh-TW" dirty="0" smtClean="0"/>
              <a:t>https://www.youtube.com/watch?v=sXA1ruiqkEc</a:t>
            </a:r>
            <a:endParaRPr lang="zh-TW" altLang="en-US" dirty="0" smtClean="0"/>
          </a:p>
          <a:p>
            <a:r>
              <a:rPr lang="zh-TW" altLang="en-US" dirty="0" smtClean="0"/>
              <a:t>讓學生一起跟著跳，如果學校場地不方便跳操，</a:t>
            </a:r>
            <a:endParaRPr lang="en-US" altLang="zh-TW" dirty="0" smtClean="0"/>
          </a:p>
          <a:p>
            <a:r>
              <a:rPr lang="zh-TW" altLang="en-US" dirty="0" smtClean="0"/>
              <a:t>可以播放音樂讓學生看著歌詞跟著一起唱。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67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「每天</a:t>
            </a:r>
            <a:r>
              <a:rPr lang="en-US" altLang="zh-TW" dirty="0" smtClean="0"/>
              <a:t>2</a:t>
            </a:r>
            <a:r>
              <a:rPr lang="zh-TW" altLang="en-US" dirty="0" smtClean="0"/>
              <a:t>份奶好健康」牛奶操影片（正常速度版）：</a:t>
            </a:r>
            <a:r>
              <a:rPr lang="en-US" altLang="zh-TW" dirty="0" smtClean="0"/>
              <a:t>https://youtu.be/FchNRXDkrcE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「每天</a:t>
            </a:r>
            <a:r>
              <a:rPr lang="en-US" altLang="zh-TW" dirty="0" smtClean="0"/>
              <a:t>2</a:t>
            </a:r>
            <a:r>
              <a:rPr lang="zh-TW" altLang="en-US" smtClean="0"/>
              <a:t>份奶好健康」牛奶</a:t>
            </a:r>
            <a:r>
              <a:rPr lang="zh-TW" altLang="en-US" dirty="0" smtClean="0"/>
              <a:t>操影片（速度慢版）：</a:t>
            </a:r>
            <a:r>
              <a:rPr lang="en-US" altLang="zh-TW" dirty="0" smtClean="0"/>
              <a:t>https://youtu.be/REnWXPBd-hQ</a:t>
            </a:r>
          </a:p>
          <a:p>
            <a:r>
              <a:rPr lang="zh-TW" altLang="en-US" dirty="0" smtClean="0"/>
              <a:t>讓學生一起跟著跳，如果學校場地不方便跳操，</a:t>
            </a:r>
            <a:endParaRPr lang="en-US" altLang="zh-TW" dirty="0" smtClean="0"/>
          </a:p>
          <a:p>
            <a:r>
              <a:rPr lang="zh-TW" altLang="en-US" dirty="0" smtClean="0"/>
              <a:t>可以播放音樂讓學生看著歌詞跟著一起唱。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乳品類中有鈣質，有助強健骨骼、牙齒保健、減少蛀牙、長高，而乳品中的蛋白質、維生素有助增強體力、變強壯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最後強調課程重點，幫孩子複習加強印象！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643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如果有其他綜合時間，可搭配課程中學到的知識，和孩子一起健康早餐</a:t>
            </a:r>
            <a:r>
              <a:rPr lang="en-US" altLang="zh-TW" dirty="0" smtClean="0"/>
              <a:t>DIY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5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教學時可將「每天兩份奶 你也做得到」海報進行張貼，作為教學輔助說明與環境佈置用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本堂課建議宣導時間</a:t>
            </a:r>
            <a:r>
              <a:rPr lang="en-US" altLang="zh-TW" dirty="0" smtClean="0"/>
              <a:t>40</a:t>
            </a:r>
            <a:r>
              <a:rPr lang="zh-TW" altLang="en-US" dirty="0" smtClean="0"/>
              <a:t>分鐘，此份</a:t>
            </a:r>
            <a:r>
              <a:rPr lang="en-US" altLang="zh-TW" dirty="0" smtClean="0"/>
              <a:t>PPT</a:t>
            </a:r>
            <a:r>
              <a:rPr lang="zh-TW" altLang="en-US" dirty="0" smtClean="0"/>
              <a:t>教學結束後，再引導學生填寫「乳品</a:t>
            </a:r>
            <a:r>
              <a:rPr lang="zh-TW" altLang="zh-TW" dirty="0" smtClean="0"/>
              <a:t>類食物在哪裡</a:t>
            </a:r>
            <a:r>
              <a:rPr lang="zh-TW" altLang="en-US" dirty="0" smtClean="0"/>
              <a:t>」學習單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http://gd.people.com.cn/mediafile/200905/04/F2009050411473103322.jpg</a:t>
            </a:r>
          </a:p>
          <a:p>
            <a:r>
              <a:rPr lang="en-US" altLang="zh-TW" dirty="0" smtClean="0"/>
              <a:t>http://i.epochtimes.com/assets/uploads/2012/02/1202141419521949_1-400x599.jpg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3C4D-6098-41CF-91A3-F3DC8E5BA238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295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http://gd.people.com.cn/mediafile/200905/04/F2009050411473103322.jpg</a:t>
            </a:r>
          </a:p>
          <a:p>
            <a:r>
              <a:rPr lang="en-US" altLang="zh-TW" smtClean="0"/>
              <a:t>http://i.epochtimes.com/assets/uploads/2012/02/1202141419521949_1-400x599.jpg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3C4D-6098-41CF-91A3-F3DC8E5BA238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295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http://gd.people.com.cn/mediafile/200905/04/F2009050411473103322.jpg</a:t>
            </a:r>
          </a:p>
          <a:p>
            <a:r>
              <a:rPr lang="en-US" altLang="zh-TW" dirty="0" smtClean="0"/>
              <a:t>http://i.epochtimes.com/assets/uploads/2012/02/1202141419521949_1-400x599.jpg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3C4D-6098-41CF-91A3-F3DC8E5BA238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295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DCE8-5144-420E-9D88-1E8AC6278AD4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949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http://gd.people.com.cn/mediafile/200905/04/F2009050411473103322.jpg</a:t>
            </a:r>
          </a:p>
          <a:p>
            <a:r>
              <a:rPr lang="en-US" altLang="zh-TW" dirty="0" smtClean="0"/>
              <a:t>http://i.epochtimes.com/assets/uploads/2012/02/1202141419521949_1-400x599.jpg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3C4D-6098-41CF-91A3-F3DC8E5BA238}" type="slidenum">
              <a:rPr lang="zh-TW" altLang="en-US" smtClean="0">
                <a:solidFill>
                  <a:prstClr val="black"/>
                </a:solidFill>
              </a:rPr>
              <a:pPr/>
              <a:t>76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295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學校也可讓學生動手設計健康早餐，用健康早餐的原則做出屬於自己獨一無二的早餐！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63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小朋友還記得他是誰嗎</a:t>
            </a:r>
            <a:r>
              <a:rPr lang="en-US" altLang="zh-TW" dirty="0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你們知道他掌管了哪幾個村莊嗎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學校也可讓學生動手設計健康早餐，用健康早餐的原則做出屬於自己獨一無二的早餐！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4038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董氏基金會食品營養中心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小小廚神系列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做菜新手必看：</a:t>
            </a:r>
            <a:r>
              <a:rPr lang="en-US" altLang="zh-TW" dirty="0" smtClean="0"/>
              <a:t>https://www.youtube.com/playlist?list=PLZGmuFuk0pSPTDtDYEXpSKt9MKhHKjlKE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包含六篇：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衛生安全與刀法篇</a:t>
            </a:r>
            <a:r>
              <a:rPr lang="en-US" altLang="zh-TW" dirty="0" smtClean="0">
                <a:hlinkClick r:id="rId3"/>
              </a:rPr>
              <a:t>https://youtu.be/kA2tMz8QN4k</a:t>
            </a:r>
            <a:endParaRPr lang="zh-TW" altLang="en-US" dirty="0" smtClean="0"/>
          </a:p>
          <a:p>
            <a:r>
              <a:rPr lang="zh-TW" altLang="en-US" dirty="0" smtClean="0"/>
              <a:t>米麵料理篇 </a:t>
            </a:r>
            <a:r>
              <a:rPr lang="en-US" altLang="zh-TW" dirty="0" smtClean="0">
                <a:hlinkClick r:id="rId4"/>
              </a:rPr>
              <a:t>https://youtu.be/aU3yY5CxGvQ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蔬果料理篇</a:t>
            </a:r>
            <a:r>
              <a:rPr lang="en-US" altLang="zh-TW" dirty="0" smtClean="0">
                <a:hlinkClick r:id="rId5"/>
              </a:rPr>
              <a:t>https://youtu.be/aXdsJfIGr_A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蛋料理篇 </a:t>
            </a:r>
            <a:r>
              <a:rPr lang="en-US" altLang="zh-TW" dirty="0" smtClean="0">
                <a:hlinkClick r:id="rId6"/>
              </a:rPr>
              <a:t>https://youtu.be/CXihn9qSY8Y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肉料理篇 </a:t>
            </a:r>
            <a:r>
              <a:rPr lang="en-US" altLang="zh-TW" dirty="0" smtClean="0">
                <a:hlinkClick r:id="rId7"/>
              </a:rPr>
              <a:t>https://youtu.be/lvyvL26Wl6c</a:t>
            </a:r>
            <a:endParaRPr lang="en-US" altLang="zh-TW" dirty="0" smtClean="0"/>
          </a:p>
          <a:p>
            <a:r>
              <a:rPr lang="zh-TW" altLang="en-US" dirty="0" smtClean="0"/>
              <a:t>豆製品料理篇 </a:t>
            </a:r>
            <a:r>
              <a:rPr lang="en-US" altLang="zh-TW" dirty="0" smtClean="0">
                <a:hlinkClick r:id="rId8"/>
              </a:rPr>
              <a:t>https://youtu.be/OwpD03MKwjk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59CE-7877-4A3D-B1DE-DC88F842BFDD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66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食物包含六大類：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全穀雜糧類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蔬菜類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水果類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豆魚蛋肉類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乳品類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油脂與堅果種子類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簡單複習各大類包含哪些食物、以及營養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我們這次要介紹乳品類喔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u="none" dirty="0" smtClean="0"/>
              <a:t>乳品類村長：優格</a:t>
            </a:r>
            <a:endParaRPr lang="en-US" altLang="zh-TW" b="0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參考資料：破除奶類迷思 </a:t>
            </a:r>
            <a:r>
              <a:rPr lang="en-US" altLang="zh-TW" dirty="0" smtClean="0"/>
              <a:t>https://www.healthkids.com.tw/PageContent.aspx?subID=47&amp;IMenuID=4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815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" name="圖片 4" descr="利樂包 logo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9832" y="1761660"/>
            <a:ext cx="2810024" cy="29134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00400"/>
            <a:ext cx="6400800" cy="10287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>
                <a:latin typeface="華康中圓體" pitchFamily="49" charset="-120"/>
                <a:ea typeface="華康中圓體" pitchFamily="49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7889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2987750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315395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17145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71450"/>
            <a:ext cx="6019800" cy="457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36100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171450"/>
            <a:ext cx="10231288" cy="726114"/>
          </a:xfrm>
        </p:spPr>
        <p:txBody>
          <a:bodyPr/>
          <a:lstStyle>
            <a:lvl1pPr>
              <a:defRPr lang="zh-TW" altLang="en-US" sz="4000" b="1" kern="1200" dirty="0">
                <a:solidFill>
                  <a:srgbClr val="0070C0"/>
                </a:solidFill>
                <a:latin typeface="+mn-lt"/>
                <a:ea typeface="華康圓體注音"/>
                <a:cs typeface="Times New Roman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77336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zh-TW" altLang="en-US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28689" y="642938"/>
            <a:ext cx="7858125" cy="4286250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z="1600" b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428860" y="1553759"/>
            <a:ext cx="6072230" cy="310755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anchor="ctr"/>
          <a:lstStyle/>
          <a:p>
            <a:pPr eaLnBrk="0" hangingPunct="0">
              <a:defRPr/>
            </a:pPr>
            <a:endParaRPr lang="zh-TW" altLang="en-US" sz="1600" b="1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035969"/>
            <a:ext cx="2286000" cy="21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4142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742950"/>
            <a:ext cx="40386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742950"/>
            <a:ext cx="40386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12719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5925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15311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3185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7524328" y="195486"/>
            <a:ext cx="1512168" cy="32403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7" t="96004" r="63997" b="1018"/>
          <a:stretch>
            <a:fillRect/>
          </a:stretch>
        </p:blipFill>
        <p:spPr bwMode="auto">
          <a:xfrm>
            <a:off x="107504" y="141480"/>
            <a:ext cx="1484168" cy="4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7003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1887091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44000" cy="169713"/>
          </a:xfrm>
          <a:prstGeom prst="rect">
            <a:avLst/>
          </a:prstGeom>
          <a:solidFill>
            <a:srgbClr val="F9E5B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42950"/>
            <a:ext cx="822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0" y="1815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71450"/>
            <a:ext cx="82296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 userDrawn="1"/>
        </p:nvSpPr>
        <p:spPr bwMode="auto">
          <a:xfrm>
            <a:off x="7956376" y="4894008"/>
            <a:ext cx="1187624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E3A9B69-DD01-45E7-BA9A-9EA8FD35B03B}" type="slidenum">
              <a:rPr kumimoji="0" lang="en-US" altLang="zh-TW" sz="24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zh-TW" sz="9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7" t="96004" r="63997" b="1018"/>
          <a:stretch>
            <a:fillRect/>
          </a:stretch>
        </p:blipFill>
        <p:spPr bwMode="auto">
          <a:xfrm>
            <a:off x="7596336" y="141480"/>
            <a:ext cx="1484168" cy="4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303840" y="4805484"/>
            <a:ext cx="948680" cy="264523"/>
          </a:xfrm>
          <a:prstGeom prst="ellipse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2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  <a:ea typeface="黑体"/>
              </a:rPr>
              <a:pPr algn="ctr"/>
              <a:t>‹#›</a:t>
            </a:fld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30444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2400" b="1">
          <a:solidFill>
            <a:srgbClr val="000099"/>
          </a:solidFill>
          <a:latin typeface="華康中圓體" pitchFamily="49" charset="-120"/>
          <a:ea typeface="華康中圓體" pitchFamily="49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12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36\營養組共用\給羅倫\1-108-109健康吃快樂動計畫\0-學校執行計畫文件(含教學PPT)\108學年度第二學期\新增資料夾\每天兩份奶&amp;天天吃早餐1090206\投影片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0.236\營養組共用\給羅倫\1-108-109健康吃快樂動計畫\0-學校執行計畫文件(含教學PPT)\108學年度第二學期\新增資料夾\每天兩份奶&amp;天天吃早餐1090206\投影片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574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0.236\營養組共用\給羅倫\1-108-109健康吃快樂動計畫\0-學校執行計畫文件(含教學PPT)\108學年度第二學期\新增資料夾\每天兩份奶&amp;天天吃早餐1090206\投影片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8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0.236\營養組共用\給羅倫\1-108-109健康吃快樂動計畫\0-學校執行計畫文件(含教學PPT)\108學年度第二學期\新增資料夾\每天兩份奶&amp;天天吃早餐1090206\投影片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3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515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0.236\營養組共用\給羅倫\1-108-109健康吃快樂動計畫\0-學校執行計畫文件(含教學PPT)\108學年度第二學期\新增資料夾\每天兩份奶&amp;天天吃早餐1090206\投影片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159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92.168.0.236\營養組共用\給羅倫\1-108-109健康吃快樂動計畫\0-學校執行計畫文件(含教學PPT)\108學年度第二學期\新增資料夾\每天兩份奶&amp;天天吃早餐1090206\投影片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230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0.236\營養組共用\給羅倫\1-108-109健康吃快樂動計畫\0-學校執行計畫文件(含教學PPT)\108學年度第二學期\新增資料夾\每天兩份奶&amp;天天吃早餐1090206\投影片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548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\\192.168.0.236\營養組共用\給羅倫\1-108-109健康吃快樂動計畫\0-學校執行計畫文件(含教學PPT)\108學年度第二學期\新增資料夾\每天兩份奶&amp;天天吃早餐1090206\投影片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4"/>
            <a:ext cx="9165678" cy="51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110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\\192.168.0.236\營養組共用\給羅倫\1-108-109健康吃快樂動計畫\0-學校執行計畫文件(含教學PPT)\108學年度第二學期\新增資料夾\每天兩份奶&amp;天天吃早餐1090206\投影片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94013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\\192.168.0.236\營養組共用\給羅倫\1-108-109健康吃快樂動計畫\0-學校執行計畫文件(含教學PPT)\108學年度第二學期\新增資料夾\每天兩份奶&amp;天天吃早餐1090206\投影片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03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192.168.0.236\營養組共用\給羅倫\1-108-109健康吃快樂動計畫\0-學校執行計畫文件(含教學PPT)\108學年度第二學期\新增資料夾\每天兩份奶&amp;天天吃早餐1090206\投影片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10"/>
            <a:ext cx="9157529" cy="51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021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236\營養組共用\給羅倫\1-108-109健康吃快樂動計畫\0-學校執行計畫文件(含教學PPT)\108學年度第二學期\新增資料夾\每天兩份奶&amp;天天吃早餐1090206\投影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8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192.168.0.236\營養組共用\給羅倫\1-108-109健康吃快樂動計畫\0-學校執行計畫文件(含教學PPT)\108學年度第二學期\新增資料夾\每天兩份奶&amp;天天吃早餐1090206\投影片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85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192.168.0.236\營養組共用\給羅倫\1-108-109健康吃快樂動計畫\0-學校執行計畫文件(含教學PPT)\108學年度第二學期\新增資料夾\每天兩份奶&amp;天天吃早餐1090206\投影片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0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238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192.168.0.236\營養組共用\給羅倫\1-108-109健康吃快樂動計畫\0-學校執行計畫文件(含教學PPT)\108學年度第二學期\新增資料夾\每天兩份奶&amp;天天吃早餐1090206\投影片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143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192.168.0.236\營養組共用\給羅倫\1-108-109健康吃快樂動計畫\0-學校執行計畫文件(含教學PPT)\108學年度第二學期\新增資料夾\每天兩份奶&amp;天天吃早餐1090206\投影片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340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36\營養組共用\給羅倫\1-108-109健康吃快樂動計畫\0-學校執行計畫文件(含教學PPT)\108學年度第二學期\新增資料夾\每天兩份奶&amp;天天吃早餐1090206\投影片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921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\\192.168.0.236\營養組共用\給羅倫\1-108-109健康吃快樂動計畫\0-學校執行計畫文件(含教學PPT)\108學年度第二學期\新增資料夾\每天兩份奶&amp;天天吃早餐1090206\投影片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8"/>
            <a:ext cx="9200851" cy="51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883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192.168.0.236\營養組共用\給羅倫\1-108-109健康吃快樂動計畫\0-學校執行計畫文件(含教學PPT)\108學年度第二學期\新增資料夾\每天兩份奶&amp;天天吃早餐1090206\投影片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620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192.168.0.236\營養組共用\給羅倫\1-108-109健康吃快樂動計畫\0-學校執行計畫文件(含教學PPT)\108學年度第二學期\新增資料夾\每天兩份奶&amp;天天吃早餐1090206\投影片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9"/>
            <a:ext cx="9180514" cy="5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322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192.168.0.236\營養組共用\給羅倫\1-108-109健康吃快樂動計畫\0-學校執行計畫文件(含教學PPT)\108學年度第二學期\新增資料夾\每天兩份奶&amp;天天吃早餐1090206\投影片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192.168.0.236\營養組共用\給羅倫\1-108-109健康吃快樂動計畫\0-學校執行計畫文件(含教學PPT)\108學年度第二學期\新增資料夾\每天兩份奶&amp;天天吃早餐1090206\投影片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74"/>
            <a:ext cx="9169020" cy="51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0.236\營養組共用\給羅倫\1-108-109健康吃快樂動計畫\0-學校執行計畫文件(含教學PPT)\108學年度第二學期\新增資料夾\每天兩份奶&amp;天天吃早餐1090206\投影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2" y="-23986"/>
            <a:ext cx="9186641" cy="51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\\192.168.0.236\營養組共用\給羅倫\1-108-109健康吃快樂動計畫\0-學校執行計畫文件(含教學PPT)\108學年度第二學期\新增資料夾\每天兩份奶&amp;天天吃早餐1090206\投影片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192.168.0.236\營養組共用\給羅倫\1-108-109健康吃快樂動計畫\0-學校執行計畫文件(含教學PPT)\108學年度第二學期\新增資料夾\每天兩份奶&amp;天天吃早餐1090206\投影片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2" y="-32762"/>
            <a:ext cx="9202245" cy="51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38"/>
            <a:ext cx="9164718" cy="51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\\192.168.0.236\營養組共用\給羅倫\1-108-109健康吃快樂動計畫\0-學校執行計畫文件(含教學PPT)\108學年度第二學期\新增資料夾\每天兩份奶&amp;天天吃早餐1090206\投影片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46"/>
            <a:ext cx="9131829" cy="51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\\192.168.0.236\營養組共用\給羅倫\1-108-109健康吃快樂動計畫\0-學校執行計畫文件(含教學PPT)\108學年度第二學期\新增資料夾\每天兩份奶&amp;天天吃早餐1090206\投影片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14"/>
            <a:ext cx="9175849" cy="51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192.168.0.236\營養組共用\給羅倫\1-108-109健康吃快樂動計畫\0-學校執行計畫文件(含教學PPT)\108學年度第二學期\新增資料夾\每天兩份奶&amp;天天吃早餐1090206\投影片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\\192.168.0.236\營養組共用\給羅倫\1-108-109健康吃快樂動計畫\0-學校執行計畫文件(含教學PPT)\108學年度第二學期\新增資料夾\每天兩份奶&amp;天天吃早餐1090206\投影片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018"/>
            <a:ext cx="9200921" cy="51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192.168.0.236\營養組共用\給羅倫\1-108-109健康吃快樂動計畫\0-學校執行計畫文件(含教學PPT)\108學年度第二學期\新增資料夾\每天兩份奶&amp;天天吃早餐1090206\投影片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6" y="-20578"/>
            <a:ext cx="9180585" cy="51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\\192.168.0.236\營養組共用\給羅倫\1-108-109健康吃快樂動計畫\0-學校執行計畫文件(含教學PPT)\108學年度第二學期\新增資料夾\每天兩份奶&amp;天天吃早餐1090206\投影片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5" y="-34682"/>
            <a:ext cx="9205657" cy="51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\\192.168.0.236\營養組共用\給羅倫\1-108-109健康吃快樂動計畫\0-學校執行計畫文件(含教學PPT)\108學年度第二學期\新增資料夾\每天兩份奶&amp;天天吃早餐1090206\投影片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0.236\營養組共用\給羅倫\1-108-109健康吃快樂動計畫\0-學校執行計畫文件(含教學PPT)\108學年度第二學期\新增資料夾\每天兩份奶&amp;天天吃早餐1090206\投影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54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\\192.168.0.236\營養組共用\給羅倫\1-108-109健康吃快樂動計畫\0-學校執行計畫文件(含教學PPT)\108學年度第二學期\新增資料夾\每天兩份奶&amp;天天吃早餐1090206\投影片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\\192.168.0.236\營養組共用\給羅倫\1-108-109健康吃快樂動計畫\0-學校執行計畫文件(含教學PPT)\108學年度第二學期\新增資料夾\每天兩份奶&amp;天天吃早餐1090206\投影片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192.168.0.236\營養組共用\給羅倫\1-108-109健康吃快樂動計畫\0-學校執行計畫文件(含教學PPT)\108學年度第二學期\新增資料夾\每天兩份奶&amp;天天吃早餐1090206\投影片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\\192.168.0.236\營養組共用\給羅倫\1-108-109健康吃快樂動計畫\0-學校執行計畫文件(含教學PPT)\108學年度第二學期\新增資料夾\每天兩份奶&amp;天天吃早餐1090206\投影片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\\192.168.0.236\營養組共用\給羅倫\1-108-109健康吃快樂動計畫\0-學校執行計畫文件(含教學PPT)\108學年度第二學期\新增資料夾\每天兩份奶&amp;天天吃早餐1090206\投影片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\\192.168.0.236\營養組共用\給羅倫\1-108-109健康吃快樂動計畫\0-學校執行計畫文件(含教學PPT)\108學年度第二學期\新增資料夾\每天兩份奶&amp;天天吃早餐1090206\投影片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78"/>
            <a:ext cx="9180585" cy="51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\\192.168.0.236\營養組共用\給羅倫\1-108-109健康吃快樂動計畫\0-學校執行計畫文件(含教學PPT)\108學年度第二學期\新增資料夾\每天兩份奶&amp;天天吃早餐1090206\投影片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\\192.168.0.236\營養組共用\給羅倫\1-108-109健康吃快樂動計畫\0-學校執行計畫文件(含教學PPT)\108學年度第二學期\新增資料夾\每天兩份奶&amp;天天吃早餐1090206\投影片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8286"/>
            <a:ext cx="9111493" cy="51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 descr="\\192.168.0.236\營養組共用\給羅倫\1-108-109健康吃快樂動計畫\0-學校執行計畫文件(含教學PPT)\108學年度第二學期\新增資料夾\每天兩份奶&amp;天天吃早餐1090206\投影片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26"/>
            <a:ext cx="9200226" cy="51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\\192.168.0.236\營養組共用\給羅倫\1-108-109健康吃快樂動計畫\0-學校執行計畫文件(含教學PPT)\108學年度第二學期\新增資料夾\每天兩份奶&amp;天天吃早餐1090206\投影片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1626"/>
            <a:ext cx="9200224" cy="51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5682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14CC3C0-4CD8-47D5-A68D-7CF6AD8A8A59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122" name="Picture 2" descr="\\192.168.0.236\營養組共用\給羅倫\1-108-109健康吃快樂動計畫\0-學校執行計畫文件(含教學PPT)\108學年度第二學期\新增資料夾\每天兩份奶&amp;天天吃早餐1090206\投影片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\\192.168.0.236\營養組共用\給羅倫\1-108-109健康吃快樂動計畫\0-學校執行計畫文件(含教學PPT)\108學年度第二學期\新增資料夾\每天兩份奶&amp;天天吃早餐1090206\投影片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28"/>
            <a:ext cx="9156851" cy="51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\\192.168.0.236\營養組共用\給羅倫\1-108-109健康吃快樂動計畫\0-學校執行計畫文件(含教學PPT)\108學年度第二學期\新增資料夾\每天兩份奶&amp;天天吃早餐1090206\投影片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\\192.168.0.236\營養組共用\給羅倫\1-108-109健康吃快樂動計畫\0-學校執行計畫文件(含教學PPT)\108學年度第二學期\新增資料夾\每天兩份奶&amp;天天吃早餐1090206\投影片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14"/>
            <a:ext cx="9175849" cy="51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\\192.168.0.236\營養組共用\給羅倫\1-108-109健康吃快樂動計畫\0-學校執行計畫文件(含教學PPT)\108學年度第二學期\新增資料夾\每天兩份奶&amp;天天吃早餐1090206\投影片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\\192.168.0.236\營養組共用\給羅倫\1-108-109健康吃快樂動計畫\0-學校執行計畫文件(含教學PPT)\108學年度第二學期\新增資料夾\每天兩份奶&amp;天天吃早餐1090206\投影片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65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\\192.168.0.236\營養組共用\給羅倫\1-108-109健康吃快樂動計畫\0-學校執行計畫文件(含教學PPT)\108學年度第二學期\新增資料夾\每天兩份奶&amp;天天吃早餐1090206\投影片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252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\\192.168.0.236\營養組共用\給羅倫\1-108-109健康吃快樂動計畫\0-學校執行計畫文件(含教學PPT)\108學年度第二學期\新增資料夾\每天兩份奶&amp;天天吃早餐1090206\投影片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2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557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\\192.168.0.236\營養組共用\給羅倫\1-108-109健康吃快樂動計畫\0-學校執行計畫文件(含教學PPT)\108學年度第二學期\新增資料夾\每天兩份奶&amp;天天吃早餐1090206\投影片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790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\\192.168.0.236\營養組共用\給羅倫\1-108-109健康吃快樂動計畫\0-學校執行計畫文件(含教學PPT)\108學年度第二學期\新增資料夾\每天兩份奶&amp;天天吃早餐1090206\投影片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234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\\192.168.0.236\營養組共用\給羅倫\1-108-109健康吃快樂動計畫\0-學校執行計畫文件(含教學PPT)\108學年度第二學期\新增資料夾\每天兩份奶&amp;天天吃早餐1090206\投影片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2840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0.236\營養組共用\給羅倫\1-108-109健康吃快樂動計畫\0-學校執行計畫文件(含教學PPT)\108學年度第二學期\新增資料夾\每天兩份奶&amp;天天吃早餐1090206\投影片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\\192.168.0.236\營養組共用\給羅倫\1-108-109健康吃快樂動計畫\0-學校執行計畫文件(含教學PPT)\108學年度第二學期\新增資料夾\每天兩份奶&amp;天天吃早餐1090206\投影片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4" y="-24770"/>
            <a:ext cx="9188036" cy="51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329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\\192.168.0.236\營養組共用\給羅倫\1-108-109健康吃快樂動計畫\0-學校執行計畫文件(含教學PPT)\108學年度第二學期\新增資料夾\每天兩份奶&amp;天天吃早餐1090206\投影片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9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275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\\192.168.0.236\營養組共用\給羅倫\1-108-109健康吃快樂動計畫\0-學校執行計畫文件(含教學PPT)\108學年度第二學期\新增資料夾\每天兩份奶&amp;天天吃早餐1090206\投影片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" y="14486"/>
            <a:ext cx="9118249" cy="51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\\192.168.0.236\營養組共用\給羅倫\1-108-109健康吃快樂動計畫\0-學校執行計畫文件(含教學PPT)\108學年度第二學期\新增資料夾\每天兩份奶&amp;天天吃早餐1090206\投影片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0"/>
            <a:ext cx="9106756" cy="51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\\192.168.0.236\營養組共用\給羅倫\1-108-109健康吃快樂動計畫\0-學校執行計畫文件(含教學PPT)\108學年度第二學期\新增資料夾\每天兩份奶&amp;天天吃早餐1090206\投影片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2" y="-1"/>
            <a:ext cx="9165312" cy="51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\\192.168.0.236\營養組共用\給羅倫\1-108-109健康吃快樂動計畫\0-學校執行計畫文件(含教學PPT)\108學年度第二學期\新增資料夾\每天兩份奶&amp;天天吃早餐1090206\投影片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6"/>
            <a:ext cx="9193468" cy="51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\\192.168.0.236\營養組共用\給羅倫\1-108-109健康吃快樂動計畫\0-學校執行計畫文件(含教學PPT)\108學年度第二學期\新增資料夾\每天兩份奶&amp;天天吃早餐1090206\投影片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3" y="-32018"/>
            <a:ext cx="9200921" cy="51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0" name="Picture 2" descr="\\192.168.0.236\營養組共用\給羅倫\1-108-109健康吃快樂動計畫\0-學校執行計畫文件(含教學PPT)\108學年度第二學期\新增資料夾\每天兩份奶&amp;天天吃早餐1090206\投影片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 descr="\\192.168.0.236\營養組共用\給羅倫\1-108-109健康吃快樂動計畫\0-學校執行計畫文件(含教學PPT)\108學年度第二學期\新增資料夾\每天兩份奶&amp;天天吃早餐1090206\投影片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8" y="0"/>
            <a:ext cx="9155008" cy="51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5538" name="Picture 2" descr="\\192.168.0.236\營養組共用\給羅倫\1-108-109健康吃快樂動計畫\0-學校執行計畫文件(含教學PPT)\108學年度第二學期\新增資料夾\每天兩份奶&amp;天天吃早餐1090206\投影片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36\營養組共用\給羅倫\1-108-109健康吃快樂動計畫\0-學校執行計畫文件(含教學PPT)\108學年度第二學期\新增資料夾\每天兩份奶&amp;天天吃早餐1090206\投影片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559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6562" name="Picture 2" descr="\\192.168.0.236\營養組共用\給羅倫\1-108-109健康吃快樂動計畫\0-學校執行計畫文件(含教學PPT)\108學年度第二學期\新增資料夾\每天兩份奶&amp;天天吃早餐1090206\投影片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\\192.168.0.236\營養組共用\給羅倫\1-108-109健康吃快樂動計畫\0-學校執行計畫文件(含教學PPT)\108學年度第二學期\新增資料夾\每天兩份奶&amp;天天吃早餐1090206\投影片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\\192.168.0.236\營養組共用\給羅倫\1-108-109健康吃快樂動計畫\0-學校執行計畫文件(含教學PPT)\108學年度第二學期\新增資料夾\每天兩份奶&amp;天天吃早餐1090206\投影片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17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\\192.168.0.236\營養組共用\給羅倫\1-108-109健康吃快樂動計畫\0-學校執行計畫文件(含教學PPT)\108學年度第二學期\新增資料夾\每天兩份奶&amp;天天吃早餐1090206\投影片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15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\\192.168.0.236\營養組共用\給羅倫\1-108-109健康吃快樂動計畫\0-學校執行計畫文件(含教學PPT)\108學年度第二學期\新增資料夾\每天兩份奶&amp;天天吃早餐1090206\投影片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78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\\192.168.0.236\營養組共用\給羅倫\1-108-109健康吃快樂動計畫\0-學校執行計畫文件(含教學PPT)\108學年度第二學期\新增資料夾\每天兩份奶&amp;天天吃早餐1090206\投影片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01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\\192.168.0.236\營養組共用\給羅倫\1-108-109健康吃快樂動計畫\0-學校執行計畫文件(含教學PPT)\108學年度第二學期\新增資料夾\每天兩份奶&amp;天天吃早餐1090206\投影片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1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3730" name="Picture 2" descr="\\192.168.0.236\營養組共用\給羅倫\1-108-109健康吃快樂動計畫\0-學校執行計畫文件(含教學PPT)\108學年度第二學期\新增資料夾\每天兩份奶&amp;天天吃早餐1090206\投影片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4754" name="Picture 2" descr="\\192.168.0.236\營養組共用\給羅倫\1-108-109健康吃快樂動計畫\0-學校執行計畫文件(含教學PPT)\108學年度第二學期\新增資料夾\每天兩份奶&amp;天天吃早餐1090206\投影片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5778" name="Picture 2" descr="\\192.168.0.236\營養組共用\給羅倫\1-108-109健康吃快樂動計畫\0-學校執行計畫文件(含教學PPT)\108學年度第二學期\新增資料夾\每天兩份奶&amp;天天吃早餐1090206\投影片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236\營養組共用\給羅倫\1-108-109健康吃快樂動計畫\0-學校執行計畫文件(含教學PPT)\108學年度第二學期\新增資料夾\每天兩份奶&amp;天天吃早餐1090206\投影片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88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6802" name="Picture 2" descr="\\192.168.0.236\營養組共用\給羅倫\1-108-109健康吃快樂動計畫\0-學校執行計畫文件(含教學PPT)\108學年度第二學期\新增資料夾\每天兩份奶&amp;天天吃早餐1090206\投影片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0.236\營養組共用\給羅倫\1-108-109健康吃快樂動計畫\0-學校執行計畫文件(含教學PPT)\108學年度第二學期\新增資料夾\每天兩份奶&amp;天天吃早餐1090206\投影片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946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"/>
</p:tagLst>
</file>

<file path=ppt/theme/theme1.xml><?xml version="1.0" encoding="utf-8"?>
<a:theme xmlns:a="http://schemas.openxmlformats.org/drawingml/2006/main" name="New Motto Template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Mott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tto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2210</Words>
  <Application>Microsoft Office PowerPoint</Application>
  <PresentationFormat>如螢幕大小 (16:9)</PresentationFormat>
  <Paragraphs>176</Paragraphs>
  <Slides>80</Slides>
  <Notes>71</Notes>
  <HiddenSlides>31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92" baseType="lpstr">
      <vt:lpstr>Arial</vt:lpstr>
      <vt:lpstr>新細明體</vt:lpstr>
      <vt:lpstr>Times New Roman</vt:lpstr>
      <vt:lpstr>黑体</vt:lpstr>
      <vt:lpstr>華康中圓體</vt:lpstr>
      <vt:lpstr>Calibri</vt:lpstr>
      <vt:lpstr>Wingdings</vt:lpstr>
      <vt:lpstr>宋体</vt:lpstr>
      <vt:lpstr>微軟正黑體</vt:lpstr>
      <vt:lpstr>華康圓體注音</vt:lpstr>
      <vt:lpstr>Calibri Light</vt:lpstr>
      <vt:lpstr>New Motto Template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志怡</dc:creator>
  <cp:lastModifiedBy>301</cp:lastModifiedBy>
  <cp:revision>258</cp:revision>
  <dcterms:created xsi:type="dcterms:W3CDTF">2019-12-19T02:57:46Z</dcterms:created>
  <dcterms:modified xsi:type="dcterms:W3CDTF">2020-03-05T08:15:18Z</dcterms:modified>
</cp:coreProperties>
</file>