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19"/>
  </p:notesMasterIdLst>
  <p:sldIdLst>
    <p:sldId id="2686" r:id="rId2"/>
    <p:sldId id="2723" r:id="rId3"/>
    <p:sldId id="2711" r:id="rId4"/>
    <p:sldId id="2712" r:id="rId5"/>
    <p:sldId id="2681" r:id="rId6"/>
    <p:sldId id="2688" r:id="rId7"/>
    <p:sldId id="2689" r:id="rId8"/>
    <p:sldId id="2713" r:id="rId9"/>
    <p:sldId id="2714" r:id="rId10"/>
    <p:sldId id="2715" r:id="rId11"/>
    <p:sldId id="2716" r:id="rId12"/>
    <p:sldId id="2718" r:id="rId13"/>
    <p:sldId id="2719" r:id="rId14"/>
    <p:sldId id="2722" r:id="rId15"/>
    <p:sldId id="2720" r:id="rId16"/>
    <p:sldId id="2721" r:id="rId17"/>
    <p:sldId id="2709" r:id="rId18"/>
  </p:sldIdLst>
  <p:sldSz cx="12858750" cy="7232650"/>
  <p:notesSz cx="6858000" cy="9144000"/>
  <p:custDataLst>
    <p:tags r:id="rId2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36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568"/>
    <a:srgbClr val="E8DE41"/>
    <a:srgbClr val="591E87"/>
    <a:srgbClr val="749A03"/>
    <a:srgbClr val="9EC304"/>
    <a:srgbClr val="A432E1"/>
    <a:srgbClr val="A7BC1B"/>
    <a:srgbClr val="591F0E"/>
    <a:srgbClr val="725A41"/>
    <a:srgbClr val="ECC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0" autoAdjust="0"/>
    <p:restoredTop sz="92986" autoAdjust="0"/>
  </p:normalViewPr>
  <p:slideViewPr>
    <p:cSldViewPr>
      <p:cViewPr>
        <p:scale>
          <a:sx n="80" d="100"/>
          <a:sy n="80" d="100"/>
        </p:scale>
        <p:origin x="-706" y="-158"/>
      </p:cViewPr>
      <p:guideLst>
        <p:guide orient="horz" pos="736"/>
        <p:guide orient="horz" pos="4183"/>
        <p:guide pos="4050"/>
        <p:guide pos="512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幼圆" panose="02010509060101010101" pitchFamily="49" charset="-122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 smtClean="0"/>
              <a:pPr>
                <a:defRPr/>
              </a:pPr>
              <a:t>2022/9/1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幼圆" panose="02010509060101010101" pitchFamily="49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幼圆" panose="02010509060101010101" pitchFamily="49" charset="-122"/>
              </a:defRPr>
            </a:lvl1pPr>
          </a:lstStyle>
          <a:p>
            <a:fld id="{418F03C3-53C1-4F10-8DAF-D1F318E96C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幼圆" panose="02010509060101010101" pitchFamily="49" charset="-122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幼圆" panose="02010509060101010101" pitchFamily="49" charset="-122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幼圆" panose="02010509060101010101" pitchFamily="49" charset="-122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幼圆" panose="02010509060101010101" pitchFamily="49" charset="-122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幼圆" panose="02010509060101010101" pitchFamily="49" charset="-122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5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>
                <a:ea typeface="幼圆" panose="02010509060101010101" pitchFamily="49" charset="-122"/>
              </a:rPr>
              <a:pPr algn="r" eaLnBrk="1" latinLnBrk="1" hangingPunct="1">
                <a:spcBef>
                  <a:spcPct val="0"/>
                </a:spcBef>
              </a:pPr>
              <a:t>5</a:t>
            </a:fld>
            <a:endParaRPr lang="zh-CN" altLang="en-US" dirty="0"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75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>
                <a:ea typeface="幼圆" panose="02010509060101010101" pitchFamily="49" charset="-122"/>
              </a:rPr>
              <a:pPr algn="r" eaLnBrk="1" latinLnBrk="1" hangingPunct="1">
                <a:spcBef>
                  <a:spcPct val="0"/>
                </a:spcBef>
              </a:pPr>
              <a:t>7</a:t>
            </a:fld>
            <a:endParaRPr lang="zh-CN" altLang="en-US" dirty="0"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6333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4213" y="1141413"/>
            <a:ext cx="5486400" cy="30861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>
          <a:xfrm>
            <a:off x="684213" y="4398963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latinLnBrk="1" hangingPunct="1">
              <a:spcBef>
                <a:spcPct val="0"/>
              </a:spcBef>
            </a:pPr>
            <a:fld id="{F072CDB6-E1FA-46ED-B4B9-DDF96359B0CB}" type="slidenum">
              <a:rPr lang="zh-CN" altLang="en-US">
                <a:ea typeface="幼圆" panose="02010509060101010101" pitchFamily="49" charset="-122"/>
              </a:rPr>
              <a:pPr algn="r" eaLnBrk="1" latinLnBrk="1" hangingPunct="1">
                <a:spcBef>
                  <a:spcPct val="0"/>
                </a:spcBef>
              </a:pPr>
              <a:t>8</a:t>
            </a:fld>
            <a:endParaRPr lang="zh-CN" altLang="en-US" dirty="0"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92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66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1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2022/9/1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幼圆" panose="02010509060101010101" pitchFamily="49" charset="-122"/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幼圆" panose="020105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幼圆" panose="020105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幼圆" panose="020105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幼圆" panose="020105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hyperlink" Target="https://www.nfa.gov.tw/cht/index.php?code=list&amp;ids=284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8" y="3171950"/>
            <a:ext cx="6769434" cy="3807806"/>
          </a:xfrm>
          <a:prstGeom prst="rect">
            <a:avLst/>
          </a:prstGeom>
        </p:spPr>
      </p:pic>
      <p:sp>
        <p:nvSpPr>
          <p:cNvPr id="49" name="任意多边形: 形状 48"/>
          <p:cNvSpPr/>
          <p:nvPr/>
        </p:nvSpPr>
        <p:spPr>
          <a:xfrm>
            <a:off x="-9331" y="3610947"/>
            <a:ext cx="1063690" cy="3116424"/>
          </a:xfrm>
          <a:custGeom>
            <a:avLst/>
            <a:gdLst>
              <a:gd name="connsiteX0" fmla="*/ 0 w 1063690"/>
              <a:gd name="connsiteY0" fmla="*/ 550506 h 3116424"/>
              <a:gd name="connsiteX1" fmla="*/ 1063690 w 1063690"/>
              <a:gd name="connsiteY1" fmla="*/ 0 h 3116424"/>
              <a:gd name="connsiteX2" fmla="*/ 821094 w 1063690"/>
              <a:gd name="connsiteY2" fmla="*/ 3116424 h 3116424"/>
              <a:gd name="connsiteX3" fmla="*/ 0 w 1063690"/>
              <a:gd name="connsiteY3" fmla="*/ 3116424 h 3116424"/>
              <a:gd name="connsiteX4" fmla="*/ 0 w 1063690"/>
              <a:gd name="connsiteY4" fmla="*/ 550506 h 31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90" h="3116424">
                <a:moveTo>
                  <a:pt x="0" y="550506"/>
                </a:moveTo>
                <a:lnTo>
                  <a:pt x="1063690" y="0"/>
                </a:lnTo>
                <a:lnTo>
                  <a:pt x="821094" y="3116424"/>
                </a:lnTo>
                <a:lnTo>
                  <a:pt x="0" y="3116424"/>
                </a:lnTo>
                <a:lnTo>
                  <a:pt x="0" y="5505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50" name="任意多边形: 形状 49"/>
          <p:cNvSpPr/>
          <p:nvPr/>
        </p:nvSpPr>
        <p:spPr>
          <a:xfrm>
            <a:off x="466531" y="1632857"/>
            <a:ext cx="3592285" cy="3442996"/>
          </a:xfrm>
          <a:custGeom>
            <a:avLst/>
            <a:gdLst>
              <a:gd name="connsiteX0" fmla="*/ 0 w 3592285"/>
              <a:gd name="connsiteY0" fmla="*/ 699796 h 3442996"/>
              <a:gd name="connsiteX1" fmla="*/ 3592285 w 3592285"/>
              <a:gd name="connsiteY1" fmla="*/ 0 h 3442996"/>
              <a:gd name="connsiteX2" fmla="*/ 2425959 w 3592285"/>
              <a:gd name="connsiteY2" fmla="*/ 3442996 h 3442996"/>
              <a:gd name="connsiteX3" fmla="*/ 0 w 3592285"/>
              <a:gd name="connsiteY3" fmla="*/ 699796 h 3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85" h="3442996">
                <a:moveTo>
                  <a:pt x="0" y="699796"/>
                </a:moveTo>
                <a:lnTo>
                  <a:pt x="3592285" y="0"/>
                </a:lnTo>
                <a:lnTo>
                  <a:pt x="2425959" y="3442996"/>
                </a:lnTo>
                <a:lnTo>
                  <a:pt x="0" y="69979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1968500" y="1276350"/>
            <a:ext cx="1270000" cy="965200"/>
          </a:xfrm>
          <a:custGeom>
            <a:avLst/>
            <a:gdLst>
              <a:gd name="connsiteX0" fmla="*/ 0 w 1270000"/>
              <a:gd name="connsiteY0" fmla="*/ 965200 h 965200"/>
              <a:gd name="connsiteX1" fmla="*/ 1035050 w 1270000"/>
              <a:gd name="connsiteY1" fmla="*/ 0 h 965200"/>
              <a:gd name="connsiteX2" fmla="*/ 1270000 w 1270000"/>
              <a:gd name="connsiteY2" fmla="*/ 93345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965200">
                <a:moveTo>
                  <a:pt x="0" y="965200"/>
                </a:moveTo>
                <a:lnTo>
                  <a:pt x="1035050" y="0"/>
                </a:lnTo>
                <a:lnTo>
                  <a:pt x="1270000" y="93345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3238500" y="0"/>
            <a:ext cx="2470795" cy="23921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/>
          <p:cNvSpPr/>
          <p:nvPr/>
        </p:nvSpPr>
        <p:spPr>
          <a:xfrm>
            <a:off x="400050" y="3019425"/>
            <a:ext cx="3457575" cy="1752600"/>
          </a:xfrm>
          <a:custGeom>
            <a:avLst/>
            <a:gdLst>
              <a:gd name="connsiteX0" fmla="*/ 733425 w 3457575"/>
              <a:gd name="connsiteY0" fmla="*/ 0 h 1752600"/>
              <a:gd name="connsiteX1" fmla="*/ 0 w 3457575"/>
              <a:gd name="connsiteY1" fmla="*/ 733425 h 1752600"/>
              <a:gd name="connsiteX2" fmla="*/ 3457575 w 3457575"/>
              <a:gd name="connsiteY2" fmla="*/ 1752600 h 1752600"/>
              <a:gd name="connsiteX3" fmla="*/ 3305175 w 3457575"/>
              <a:gd name="connsiteY3" fmla="*/ 111442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1752600">
                <a:moveTo>
                  <a:pt x="733425" y="0"/>
                </a:moveTo>
                <a:lnTo>
                  <a:pt x="0" y="733425"/>
                </a:lnTo>
                <a:lnTo>
                  <a:pt x="3457575" y="1752600"/>
                </a:lnTo>
                <a:lnTo>
                  <a:pt x="3305175" y="1114425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3333031" y="3760341"/>
            <a:ext cx="720080" cy="7200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8831" y="3256285"/>
            <a:ext cx="1668016" cy="15841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任意多边形: 形状 47"/>
          <p:cNvSpPr/>
          <p:nvPr/>
        </p:nvSpPr>
        <p:spPr>
          <a:xfrm>
            <a:off x="2686050" y="1428750"/>
            <a:ext cx="374650" cy="368300"/>
          </a:xfrm>
          <a:custGeom>
            <a:avLst/>
            <a:gdLst>
              <a:gd name="connsiteX0" fmla="*/ 0 w 374650"/>
              <a:gd name="connsiteY0" fmla="*/ 260350 h 368300"/>
              <a:gd name="connsiteX1" fmla="*/ 279400 w 374650"/>
              <a:gd name="connsiteY1" fmla="*/ 0 h 368300"/>
              <a:gd name="connsiteX2" fmla="*/ 374650 w 374650"/>
              <a:gd name="connsiteY2" fmla="*/ 368300 h 368300"/>
              <a:gd name="connsiteX3" fmla="*/ 0 w 374650"/>
              <a:gd name="connsiteY3" fmla="*/ 26035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50" h="368300">
                <a:moveTo>
                  <a:pt x="0" y="260350"/>
                </a:moveTo>
                <a:lnTo>
                  <a:pt x="279400" y="0"/>
                </a:lnTo>
                <a:lnTo>
                  <a:pt x="374650" y="368300"/>
                </a:lnTo>
                <a:lnTo>
                  <a:pt x="0" y="2603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xmlns="" id="{798573DA-2BCB-4514-BEF9-2E771FA35B68}"/>
              </a:ext>
            </a:extLst>
          </p:cNvPr>
          <p:cNvSpPr txBox="1">
            <a:spLocks/>
          </p:cNvSpPr>
          <p:nvPr/>
        </p:nvSpPr>
        <p:spPr>
          <a:xfrm>
            <a:off x="1371600" y="752948"/>
            <a:ext cx="10225136" cy="1676227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防範一氧化碳中毒</a:t>
            </a:r>
          </a:p>
        </p:txBody>
      </p:sp>
      <p:sp>
        <p:nvSpPr>
          <p:cNvPr id="14" name="副標題 2">
            <a:extLst>
              <a:ext uri="{FF2B5EF4-FFF2-40B4-BE49-F238E27FC236}">
                <a16:creationId xmlns:a16="http://schemas.microsoft.com/office/drawing/2014/main" xmlns="" id="{0071F9E3-77FB-47C3-89E5-56C8CEA30F4B}"/>
              </a:ext>
            </a:extLst>
          </p:cNvPr>
          <p:cNvSpPr txBox="1">
            <a:spLocks/>
          </p:cNvSpPr>
          <p:nvPr/>
        </p:nvSpPr>
        <p:spPr>
          <a:xfrm>
            <a:off x="4627376" y="2616203"/>
            <a:ext cx="6400800" cy="992135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學務處 關心您</a:t>
            </a:r>
          </a:p>
        </p:txBody>
      </p:sp>
      <p:pic>
        <p:nvPicPr>
          <p:cNvPr id="15" name="Picture 2" descr="http://www.nfa.gov.tw/Uploads/HomeBanner/%E9%98%B2%E7%AF%84%E4%B8%80%E6%B0%A7%E5%8C%96%E7%A2%B3%E4%B8%AD%E6%AF%92.jpg">
            <a:extLst>
              <a:ext uri="{FF2B5EF4-FFF2-40B4-BE49-F238E27FC236}">
                <a16:creationId xmlns:a16="http://schemas.microsoft.com/office/drawing/2014/main" xmlns="" id="{8CA0F0F5-CBD2-4E83-AEB5-3936C41B3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99" y="3750598"/>
            <a:ext cx="10475896" cy="322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4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9" grpId="0" animBg="1"/>
      <p:bldP spid="41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5" y="0"/>
            <a:ext cx="5836156" cy="1860745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xmlns="" id="{4754C0B4-5A71-465E-94C8-0A7F963BA72F}"/>
              </a:ext>
            </a:extLst>
          </p:cNvPr>
          <p:cNvSpPr txBox="1">
            <a:spLocks/>
          </p:cNvSpPr>
          <p:nvPr/>
        </p:nvSpPr>
        <p:spPr>
          <a:xfrm>
            <a:off x="3178467" y="202108"/>
            <a:ext cx="6768752" cy="1187543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>
                  <a:solidFill>
                    <a:schemeClr val="bg1"/>
                  </a:solidFill>
                </a:ln>
                <a:solidFill>
                  <a:srgbClr val="C655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打開窗戶避免中毒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7F2B3BD3-A729-4F9A-96DD-39BB0A50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743" y="1389651"/>
            <a:ext cx="5450811" cy="54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92679594-28F6-4FBB-96AD-8E0275B9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6624" y="1389651"/>
            <a:ext cx="5450811" cy="545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6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5" y="0"/>
            <a:ext cx="5836156" cy="1860745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xmlns="" id="{4754C0B4-5A71-465E-94C8-0A7F963BA72F}"/>
              </a:ext>
            </a:extLst>
          </p:cNvPr>
          <p:cNvSpPr txBox="1">
            <a:spLocks/>
          </p:cNvSpPr>
          <p:nvPr/>
        </p:nvSpPr>
        <p:spPr>
          <a:xfrm>
            <a:off x="5875832" y="203332"/>
            <a:ext cx="6314757" cy="1187543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>
                  <a:solidFill>
                    <a:schemeClr val="bg1"/>
                  </a:solidFill>
                </a:ln>
                <a:solidFill>
                  <a:srgbClr val="C655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打開窗戶避免中毒</a:t>
            </a:r>
          </a:p>
        </p:txBody>
      </p:sp>
      <p:pic>
        <p:nvPicPr>
          <p:cNvPr id="6" name="Picture 4" descr="http://www.nfa.gov.tw/Uploads/Links/防災宣導/100/防範一氧化碳中毒/瓦斯沒有毒浴室篇.gif">
            <a:extLst>
              <a:ext uri="{FF2B5EF4-FFF2-40B4-BE49-F238E27FC236}">
                <a16:creationId xmlns:a16="http://schemas.microsoft.com/office/drawing/2014/main" xmlns="" id="{871DA00B-50CE-49A9-A479-06D17DE3A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"/>
          <a:stretch/>
        </p:blipFill>
        <p:spPr bwMode="auto">
          <a:xfrm>
            <a:off x="20663" y="-1"/>
            <a:ext cx="5112568" cy="728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hosun.com.tw/App_UserControl/DisplaySmallPic_Png.ashx?FilePath=~/Upload/news/adam20081120news004.jpg&amp;mode=Scale&amp;Width=550&amp;Height=550">
            <a:extLst>
              <a:ext uri="{FF2B5EF4-FFF2-40B4-BE49-F238E27FC236}">
                <a16:creationId xmlns:a16="http://schemas.microsoft.com/office/drawing/2014/main" xmlns="" id="{5F093191-93E0-4994-A634-E0343084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4840" y="1612364"/>
            <a:ext cx="5716740" cy="509428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7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5" y="0"/>
            <a:ext cx="5836156" cy="1860745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xmlns="" id="{4754C0B4-5A71-465E-94C8-0A7F963BA72F}"/>
              </a:ext>
            </a:extLst>
          </p:cNvPr>
          <p:cNvSpPr txBox="1">
            <a:spLocks/>
          </p:cNvSpPr>
          <p:nvPr/>
        </p:nvSpPr>
        <p:spPr>
          <a:xfrm>
            <a:off x="5875832" y="203332"/>
            <a:ext cx="6314757" cy="1187543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>
                  <a:solidFill>
                    <a:schemeClr val="bg1"/>
                  </a:solidFill>
                </a:ln>
                <a:solidFill>
                  <a:srgbClr val="C655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打開窗戶避免中毒</a:t>
            </a:r>
          </a:p>
        </p:txBody>
      </p:sp>
      <p:pic>
        <p:nvPicPr>
          <p:cNvPr id="8" name="Picture 2" descr="http://www.nfa.gov.tw/Uploads/Links/防災宣導/100/防範一氧化碳中毒/瓦斯沒有毒鋼瓶篇.gif">
            <a:extLst>
              <a:ext uri="{FF2B5EF4-FFF2-40B4-BE49-F238E27FC236}">
                <a16:creationId xmlns:a16="http://schemas.microsoft.com/office/drawing/2014/main" xmlns="" id="{CFC66C61-F1BC-4CD6-B42E-2D25C2FAC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/>
          <a:stretch/>
        </p:blipFill>
        <p:spPr bwMode="auto">
          <a:xfrm>
            <a:off x="-19769" y="-10418"/>
            <a:ext cx="5008984" cy="726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co.tpf.gov.tw/download/20101027135754i1.jpg">
            <a:extLst>
              <a:ext uri="{FF2B5EF4-FFF2-40B4-BE49-F238E27FC236}">
                <a16:creationId xmlns:a16="http://schemas.microsoft.com/office/drawing/2014/main" xmlns="" id="{34092EFB-12F4-4912-82F7-F0FACCF0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1303" y="1860745"/>
            <a:ext cx="6269227" cy="468052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9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fa.gov.tw/Uploads/Links/防災宣導/100/防範一氧化碳中毒注意事項/附件25-(防範CO中毒摺頁背面).jpg">
            <a:extLst>
              <a:ext uri="{FF2B5EF4-FFF2-40B4-BE49-F238E27FC236}">
                <a16:creationId xmlns:a16="http://schemas.microsoft.com/office/drawing/2014/main" xmlns="" id="{6412AC4F-B5B1-4425-BCD4-A815468B8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r="2123" b="3078"/>
          <a:stretch/>
        </p:blipFill>
        <p:spPr bwMode="auto">
          <a:xfrm>
            <a:off x="-1" y="0"/>
            <a:ext cx="12858751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5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DDAA11B9-1923-446B-8C5E-DB2352E743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 b="5198"/>
          <a:stretch/>
        </p:blipFill>
        <p:spPr>
          <a:xfrm>
            <a:off x="0" y="0"/>
            <a:ext cx="5463690" cy="723265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xmlns="" id="{A2D0F2FA-A480-472F-BAEE-FA4482C7A6AC}"/>
              </a:ext>
            </a:extLst>
          </p:cNvPr>
          <p:cNvSpPr txBox="1">
            <a:spLocks/>
          </p:cNvSpPr>
          <p:nvPr/>
        </p:nvSpPr>
        <p:spPr>
          <a:xfrm>
            <a:off x="6933431" y="2896245"/>
            <a:ext cx="5018039" cy="1828817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8800" b="1" dirty="0">
                <a:ln w="28575">
                  <a:solidFill>
                    <a:schemeClr val="bg1"/>
                  </a:solidFill>
                </a:ln>
                <a:solidFill>
                  <a:srgbClr val="C655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複習一下</a:t>
            </a:r>
          </a:p>
        </p:txBody>
      </p:sp>
    </p:spTree>
    <p:extLst>
      <p:ext uri="{BB962C8B-B14F-4D97-AF65-F5344CB8AC3E}">
        <p14:creationId xmlns:p14="http://schemas.microsoft.com/office/powerpoint/2010/main" val="7896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fa.gov.tw/Uploads/Links/防災宣導/100/防範一氧化碳中毒注意事項/附件24-(防範一氧化碳摺頁正面).jpg">
            <a:extLst>
              <a:ext uri="{FF2B5EF4-FFF2-40B4-BE49-F238E27FC236}">
                <a16:creationId xmlns:a16="http://schemas.microsoft.com/office/drawing/2014/main" xmlns="" id="{B325F88A-6116-49E0-811C-D0C8B417F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3799" r="1338" b="2675"/>
          <a:stretch/>
        </p:blipFill>
        <p:spPr bwMode="auto">
          <a:xfrm>
            <a:off x="-1" y="6350"/>
            <a:ext cx="12858751" cy="72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4F8F944-1761-48B3-8415-3E1B8FF282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" y="0"/>
            <a:ext cx="12855749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78" y="3171950"/>
            <a:ext cx="6769434" cy="3807806"/>
          </a:xfrm>
          <a:prstGeom prst="rect">
            <a:avLst/>
          </a:prstGeom>
        </p:spPr>
      </p:pic>
      <p:sp>
        <p:nvSpPr>
          <p:cNvPr id="49" name="任意多边形: 形状 48"/>
          <p:cNvSpPr/>
          <p:nvPr/>
        </p:nvSpPr>
        <p:spPr>
          <a:xfrm>
            <a:off x="-9331" y="3610947"/>
            <a:ext cx="1063690" cy="3116424"/>
          </a:xfrm>
          <a:custGeom>
            <a:avLst/>
            <a:gdLst>
              <a:gd name="connsiteX0" fmla="*/ 0 w 1063690"/>
              <a:gd name="connsiteY0" fmla="*/ 550506 h 3116424"/>
              <a:gd name="connsiteX1" fmla="*/ 1063690 w 1063690"/>
              <a:gd name="connsiteY1" fmla="*/ 0 h 3116424"/>
              <a:gd name="connsiteX2" fmla="*/ 821094 w 1063690"/>
              <a:gd name="connsiteY2" fmla="*/ 3116424 h 3116424"/>
              <a:gd name="connsiteX3" fmla="*/ 0 w 1063690"/>
              <a:gd name="connsiteY3" fmla="*/ 3116424 h 3116424"/>
              <a:gd name="connsiteX4" fmla="*/ 0 w 1063690"/>
              <a:gd name="connsiteY4" fmla="*/ 550506 h 3116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690" h="3116424">
                <a:moveTo>
                  <a:pt x="0" y="550506"/>
                </a:moveTo>
                <a:lnTo>
                  <a:pt x="1063690" y="0"/>
                </a:lnTo>
                <a:lnTo>
                  <a:pt x="821094" y="3116424"/>
                </a:lnTo>
                <a:lnTo>
                  <a:pt x="0" y="3116424"/>
                </a:lnTo>
                <a:lnTo>
                  <a:pt x="0" y="5505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50" name="任意多边形: 形状 49"/>
          <p:cNvSpPr/>
          <p:nvPr/>
        </p:nvSpPr>
        <p:spPr>
          <a:xfrm>
            <a:off x="466531" y="1632857"/>
            <a:ext cx="3592285" cy="3442996"/>
          </a:xfrm>
          <a:custGeom>
            <a:avLst/>
            <a:gdLst>
              <a:gd name="connsiteX0" fmla="*/ 0 w 3592285"/>
              <a:gd name="connsiteY0" fmla="*/ 699796 h 3442996"/>
              <a:gd name="connsiteX1" fmla="*/ 3592285 w 3592285"/>
              <a:gd name="connsiteY1" fmla="*/ 0 h 3442996"/>
              <a:gd name="connsiteX2" fmla="*/ 2425959 w 3592285"/>
              <a:gd name="connsiteY2" fmla="*/ 3442996 h 3442996"/>
              <a:gd name="connsiteX3" fmla="*/ 0 w 3592285"/>
              <a:gd name="connsiteY3" fmla="*/ 699796 h 3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85" h="3442996">
                <a:moveTo>
                  <a:pt x="0" y="699796"/>
                </a:moveTo>
                <a:lnTo>
                  <a:pt x="3592285" y="0"/>
                </a:lnTo>
                <a:lnTo>
                  <a:pt x="2425959" y="3442996"/>
                </a:lnTo>
                <a:lnTo>
                  <a:pt x="0" y="69979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1968500" y="1276350"/>
            <a:ext cx="1270000" cy="965200"/>
          </a:xfrm>
          <a:custGeom>
            <a:avLst/>
            <a:gdLst>
              <a:gd name="connsiteX0" fmla="*/ 0 w 1270000"/>
              <a:gd name="connsiteY0" fmla="*/ 965200 h 965200"/>
              <a:gd name="connsiteX1" fmla="*/ 1035050 w 1270000"/>
              <a:gd name="connsiteY1" fmla="*/ 0 h 965200"/>
              <a:gd name="connsiteX2" fmla="*/ 1270000 w 1270000"/>
              <a:gd name="connsiteY2" fmla="*/ 93345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965200">
                <a:moveTo>
                  <a:pt x="0" y="965200"/>
                </a:moveTo>
                <a:lnTo>
                  <a:pt x="1035050" y="0"/>
                </a:lnTo>
                <a:lnTo>
                  <a:pt x="1270000" y="93345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3238500" y="0"/>
            <a:ext cx="2470795" cy="23921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任意多边形: 形状 40"/>
          <p:cNvSpPr/>
          <p:nvPr/>
        </p:nvSpPr>
        <p:spPr>
          <a:xfrm>
            <a:off x="400050" y="3019425"/>
            <a:ext cx="3457575" cy="1752600"/>
          </a:xfrm>
          <a:custGeom>
            <a:avLst/>
            <a:gdLst>
              <a:gd name="connsiteX0" fmla="*/ 733425 w 3457575"/>
              <a:gd name="connsiteY0" fmla="*/ 0 h 1752600"/>
              <a:gd name="connsiteX1" fmla="*/ 0 w 3457575"/>
              <a:gd name="connsiteY1" fmla="*/ 733425 h 1752600"/>
              <a:gd name="connsiteX2" fmla="*/ 3457575 w 3457575"/>
              <a:gd name="connsiteY2" fmla="*/ 1752600 h 1752600"/>
              <a:gd name="connsiteX3" fmla="*/ 3305175 w 3457575"/>
              <a:gd name="connsiteY3" fmla="*/ 111442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1752600">
                <a:moveTo>
                  <a:pt x="733425" y="0"/>
                </a:moveTo>
                <a:lnTo>
                  <a:pt x="0" y="733425"/>
                </a:lnTo>
                <a:lnTo>
                  <a:pt x="3457575" y="1752600"/>
                </a:lnTo>
                <a:lnTo>
                  <a:pt x="3305175" y="1114425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3333031" y="3760341"/>
            <a:ext cx="720080" cy="7200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8831" y="3256285"/>
            <a:ext cx="1668016" cy="15841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任意多边形: 形状 47"/>
          <p:cNvSpPr/>
          <p:nvPr/>
        </p:nvSpPr>
        <p:spPr>
          <a:xfrm>
            <a:off x="2686050" y="1428750"/>
            <a:ext cx="374650" cy="368300"/>
          </a:xfrm>
          <a:custGeom>
            <a:avLst/>
            <a:gdLst>
              <a:gd name="connsiteX0" fmla="*/ 0 w 374650"/>
              <a:gd name="connsiteY0" fmla="*/ 260350 h 368300"/>
              <a:gd name="connsiteX1" fmla="*/ 279400 w 374650"/>
              <a:gd name="connsiteY1" fmla="*/ 0 h 368300"/>
              <a:gd name="connsiteX2" fmla="*/ 374650 w 374650"/>
              <a:gd name="connsiteY2" fmla="*/ 368300 h 368300"/>
              <a:gd name="connsiteX3" fmla="*/ 0 w 374650"/>
              <a:gd name="connsiteY3" fmla="*/ 26035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50" h="368300">
                <a:moveTo>
                  <a:pt x="0" y="260350"/>
                </a:moveTo>
                <a:lnTo>
                  <a:pt x="279400" y="0"/>
                </a:lnTo>
                <a:lnTo>
                  <a:pt x="374650" y="368300"/>
                </a:lnTo>
                <a:lnTo>
                  <a:pt x="0" y="2603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752518" y="2592273"/>
            <a:ext cx="66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隆田</a:t>
            </a:r>
            <a:r>
              <a:rPr lang="zh-TW" altLang="en-US" sz="72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國小</a:t>
            </a:r>
            <a:r>
              <a:rPr lang="zh-TW" altLang="en-US" sz="7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關心你</a:t>
            </a:r>
            <a:endParaRPr lang="zh-CN" altLang="en-US" sz="72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xmlns="" id="{B18511CB-C57E-493C-869F-3DD0A27A9625}"/>
              </a:ext>
            </a:extLst>
          </p:cNvPr>
          <p:cNvSpPr txBox="1">
            <a:spLocks/>
          </p:cNvSpPr>
          <p:nvPr/>
        </p:nvSpPr>
        <p:spPr>
          <a:xfrm>
            <a:off x="183401" y="5890921"/>
            <a:ext cx="3456384" cy="1143000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資料來源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xmlns="" id="{FC3ECC58-DE63-4FDA-84B1-F582C4B9B92E}"/>
              </a:ext>
            </a:extLst>
          </p:cNvPr>
          <p:cNvSpPr txBox="1">
            <a:spLocks/>
          </p:cNvSpPr>
          <p:nvPr/>
        </p:nvSpPr>
        <p:spPr>
          <a:xfrm>
            <a:off x="3677444" y="5901521"/>
            <a:ext cx="9109013" cy="12240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dirty="0">
                <a:solidFill>
                  <a:schemeClr val="bg1"/>
                </a:solidFill>
              </a:rPr>
              <a:t>內政部消防署</a:t>
            </a:r>
            <a:r>
              <a:rPr lang="en-US" altLang="zh-TW" dirty="0">
                <a:solidFill>
                  <a:schemeClr val="bg1"/>
                </a:solidFill>
              </a:rPr>
              <a:t>/</a:t>
            </a:r>
            <a:r>
              <a:rPr lang="zh-TW" altLang="en-US" dirty="0">
                <a:solidFill>
                  <a:schemeClr val="bg1"/>
                </a:solidFill>
              </a:rPr>
              <a:t>一氧化碳中毒篇</a:t>
            </a:r>
            <a:r>
              <a:rPr lang="en-US" altLang="zh-TW" dirty="0">
                <a:solidFill>
                  <a:schemeClr val="bg1"/>
                </a:solidFill>
              </a:rPr>
              <a:t>/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hlinkClick r:id="rId5"/>
              </a:rPr>
              <a:t>https://www.nfa.gov.tw/cht/index.php?code=list&amp;ids=284</a:t>
            </a: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3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9" grpId="0" animBg="1"/>
      <p:bldP spid="41" grpId="0" animBg="1"/>
      <p:bldP spid="48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防範一氧化碳中毒宣導影片">
            <a:hlinkClick r:id="" action="ppaction://media"/>
            <a:extLst>
              <a:ext uri="{FF2B5EF4-FFF2-40B4-BE49-F238E27FC236}">
                <a16:creationId xmlns:a16="http://schemas.microsoft.com/office/drawing/2014/main" xmlns="" id="{D543D342-30E1-469C-9386-DEED065E68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582" y="760758"/>
            <a:ext cx="11505586" cy="647189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xmlns="" id="{3AEE6E35-0384-4360-A456-1311CF94E6A8}"/>
              </a:ext>
            </a:extLst>
          </p:cNvPr>
          <p:cNvSpPr txBox="1">
            <a:spLocks/>
          </p:cNvSpPr>
          <p:nvPr/>
        </p:nvSpPr>
        <p:spPr>
          <a:xfrm>
            <a:off x="-123353" y="159941"/>
            <a:ext cx="5638218" cy="936104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TW" alt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防範一氧化碳中毒</a:t>
            </a:r>
          </a:p>
        </p:txBody>
      </p:sp>
    </p:spTree>
    <p:extLst>
      <p:ext uri="{BB962C8B-B14F-4D97-AF65-F5344CB8AC3E}">
        <p14:creationId xmlns:p14="http://schemas.microsoft.com/office/powerpoint/2010/main" val="19198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EBCE213-0948-4DB7-B548-8717D6E6E04D}"/>
              </a:ext>
            </a:extLst>
          </p:cNvPr>
          <p:cNvSpPr txBox="1">
            <a:spLocks/>
          </p:cNvSpPr>
          <p:nvPr/>
        </p:nvSpPr>
        <p:spPr>
          <a:xfrm>
            <a:off x="5903725" y="258625"/>
            <a:ext cx="6573416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TW" alt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何謂一氧化碳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9412CFC-38D5-4836-A57F-406944F7BBE1}"/>
              </a:ext>
            </a:extLst>
          </p:cNvPr>
          <p:cNvSpPr txBox="1">
            <a:spLocks/>
          </p:cNvSpPr>
          <p:nvPr/>
        </p:nvSpPr>
        <p:spPr>
          <a:xfrm>
            <a:off x="381609" y="1137802"/>
            <a:ext cx="5522116" cy="6048673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一氧化碳是一種無色無味的氣體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中毒後的症狀不易察覺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吸入過多一氧化碳後，經常只有疲倦、昏眩等輕微不適症狀，往往在中毒後而不自覺的狀況下，在昏睡中死亡。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D00AA233-E2CD-4012-B6EE-243EE9422215}"/>
              </a:ext>
            </a:extLst>
          </p:cNvPr>
          <p:cNvSpPr txBox="1">
            <a:spLocks/>
          </p:cNvSpPr>
          <p:nvPr/>
        </p:nvSpPr>
        <p:spPr>
          <a:xfrm>
            <a:off x="6141343" y="1888133"/>
            <a:ext cx="5904656" cy="4824536"/>
          </a:xfrm>
          <a:prstGeom prst="rect">
            <a:avLst/>
          </a:prstGeom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一氧化碳中毒部分媒體會誤報導為「瓦斯中毒」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國內天然氣均依法令添加甲硫醇或二乙基硫作為警示劑，使得、有臭味，一旦瓦斯外洩，民眾易於察覺，不易造成災害</a:t>
            </a:r>
          </a:p>
        </p:txBody>
      </p:sp>
    </p:spTree>
    <p:extLst>
      <p:ext uri="{BB962C8B-B14F-4D97-AF65-F5344CB8AC3E}">
        <p14:creationId xmlns:p14="http://schemas.microsoft.com/office/powerpoint/2010/main" val="11744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CD1F165-3780-457D-9BBF-09B7232A0DCB}"/>
              </a:ext>
            </a:extLst>
          </p:cNvPr>
          <p:cNvSpPr txBox="1">
            <a:spLocks/>
          </p:cNvSpPr>
          <p:nvPr/>
        </p:nvSpPr>
        <p:spPr>
          <a:xfrm>
            <a:off x="2108895" y="231949"/>
            <a:ext cx="7776863" cy="114300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TW" alt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一氧化碳與血紅素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B174DCAA-DB7F-47F4-BD15-5724B21D4D7A}"/>
              </a:ext>
            </a:extLst>
          </p:cNvPr>
          <p:cNvSpPr txBox="1">
            <a:spLocks/>
          </p:cNvSpPr>
          <p:nvPr/>
        </p:nvSpPr>
        <p:spPr>
          <a:xfrm>
            <a:off x="365101" y="1744117"/>
            <a:ext cx="6048672" cy="4865608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在氧氣充足的環境，會完全燃燒變成無危害的二氧化碳（</a:t>
            </a:r>
            <a:r>
              <a:rPr lang="en-US" altLang="zh-TW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CO2</a:t>
            </a: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）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但是在氧氣不足時，燃燒便會不完全，產生一氧化碳（</a:t>
            </a:r>
            <a:r>
              <a:rPr lang="en-US" altLang="zh-TW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</a:t>
            </a: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）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一氧化碳與血液中的血紅素結合力，為氧氣的</a:t>
            </a:r>
            <a:r>
              <a:rPr lang="en-US" altLang="zh-TW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200-250</a:t>
            </a: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倍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0CB2E34B-F635-4B6D-995C-3C42058DDE6A}"/>
              </a:ext>
            </a:extLst>
          </p:cNvPr>
          <p:cNvSpPr txBox="1">
            <a:spLocks/>
          </p:cNvSpPr>
          <p:nvPr/>
        </p:nvSpPr>
        <p:spPr>
          <a:xfrm>
            <a:off x="6789415" y="1929205"/>
            <a:ext cx="5616624" cy="4680520"/>
          </a:xfrm>
          <a:prstGeom prst="rect">
            <a:avLst/>
          </a:prstGeom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altLang="zh-TW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</a:t>
            </a: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會取代氧氣搶先與血紅素結合，形成一氧化碳血紅素，降低血紅素帶氧能力</a:t>
            </a:r>
            <a:endParaRPr lang="en-US" altLang="zh-TW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因此體內組織無充足含氧，因而產生各種一氧化碳中毒的症狀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zh-TW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9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01">
        <p14:window dir="vert"/>
      </p:transition>
    </mc:Choice>
    <mc:Fallback xmlns="">
      <p:transition spd="slow" advTm="960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200">
            <a:off x="-397906" y="-948179"/>
            <a:ext cx="6547642" cy="3683048"/>
          </a:xfrm>
          <a:prstGeom prst="rect">
            <a:avLst/>
          </a:prstGeom>
        </p:spPr>
      </p:pic>
      <p:sp>
        <p:nvSpPr>
          <p:cNvPr id="52" name="任意多边形: 形状 51"/>
          <p:cNvSpPr/>
          <p:nvPr/>
        </p:nvSpPr>
        <p:spPr>
          <a:xfrm>
            <a:off x="-42344" y="2350043"/>
            <a:ext cx="3592285" cy="3442996"/>
          </a:xfrm>
          <a:custGeom>
            <a:avLst/>
            <a:gdLst>
              <a:gd name="connsiteX0" fmla="*/ 0 w 3592285"/>
              <a:gd name="connsiteY0" fmla="*/ 699796 h 3442996"/>
              <a:gd name="connsiteX1" fmla="*/ 3592285 w 3592285"/>
              <a:gd name="connsiteY1" fmla="*/ 0 h 3442996"/>
              <a:gd name="connsiteX2" fmla="*/ 2425959 w 3592285"/>
              <a:gd name="connsiteY2" fmla="*/ 3442996 h 3442996"/>
              <a:gd name="connsiteX3" fmla="*/ 0 w 3592285"/>
              <a:gd name="connsiteY3" fmla="*/ 699796 h 344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85" h="3442996">
                <a:moveTo>
                  <a:pt x="0" y="699796"/>
                </a:moveTo>
                <a:lnTo>
                  <a:pt x="3592285" y="0"/>
                </a:lnTo>
                <a:lnTo>
                  <a:pt x="2425959" y="3442996"/>
                </a:lnTo>
                <a:lnTo>
                  <a:pt x="0" y="69979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53" name="任意多边形: 形状 52"/>
          <p:cNvSpPr/>
          <p:nvPr/>
        </p:nvSpPr>
        <p:spPr>
          <a:xfrm>
            <a:off x="1459625" y="1993536"/>
            <a:ext cx="1270000" cy="965200"/>
          </a:xfrm>
          <a:custGeom>
            <a:avLst/>
            <a:gdLst>
              <a:gd name="connsiteX0" fmla="*/ 0 w 1270000"/>
              <a:gd name="connsiteY0" fmla="*/ 965200 h 965200"/>
              <a:gd name="connsiteX1" fmla="*/ 1035050 w 1270000"/>
              <a:gd name="connsiteY1" fmla="*/ 0 h 965200"/>
              <a:gd name="connsiteX2" fmla="*/ 1270000 w 1270000"/>
              <a:gd name="connsiteY2" fmla="*/ 93345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965200">
                <a:moveTo>
                  <a:pt x="0" y="965200"/>
                </a:moveTo>
                <a:lnTo>
                  <a:pt x="1035050" y="0"/>
                </a:lnTo>
                <a:lnTo>
                  <a:pt x="1270000" y="933450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55" name="任意多边形: 形状 54"/>
          <p:cNvSpPr/>
          <p:nvPr/>
        </p:nvSpPr>
        <p:spPr>
          <a:xfrm>
            <a:off x="-108825" y="3736611"/>
            <a:ext cx="3457575" cy="1752600"/>
          </a:xfrm>
          <a:custGeom>
            <a:avLst/>
            <a:gdLst>
              <a:gd name="connsiteX0" fmla="*/ 733425 w 3457575"/>
              <a:gd name="connsiteY0" fmla="*/ 0 h 1752600"/>
              <a:gd name="connsiteX1" fmla="*/ 0 w 3457575"/>
              <a:gd name="connsiteY1" fmla="*/ 733425 h 1752600"/>
              <a:gd name="connsiteX2" fmla="*/ 3457575 w 3457575"/>
              <a:gd name="connsiteY2" fmla="*/ 1752600 h 1752600"/>
              <a:gd name="connsiteX3" fmla="*/ 3305175 w 3457575"/>
              <a:gd name="connsiteY3" fmla="*/ 111442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1752600">
                <a:moveTo>
                  <a:pt x="733425" y="0"/>
                </a:moveTo>
                <a:lnTo>
                  <a:pt x="0" y="733425"/>
                </a:lnTo>
                <a:lnTo>
                  <a:pt x="3457575" y="1752600"/>
                </a:lnTo>
                <a:lnTo>
                  <a:pt x="3305175" y="1114425"/>
                </a:ln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H="1">
            <a:off x="2824156" y="4477527"/>
            <a:ext cx="720080" cy="7200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-500044" y="3973471"/>
            <a:ext cx="1668016" cy="15841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: 形状 57"/>
          <p:cNvSpPr/>
          <p:nvPr/>
        </p:nvSpPr>
        <p:spPr>
          <a:xfrm>
            <a:off x="2177175" y="2145936"/>
            <a:ext cx="374650" cy="368300"/>
          </a:xfrm>
          <a:custGeom>
            <a:avLst/>
            <a:gdLst>
              <a:gd name="connsiteX0" fmla="*/ 0 w 374650"/>
              <a:gd name="connsiteY0" fmla="*/ 260350 h 368300"/>
              <a:gd name="connsiteX1" fmla="*/ 279400 w 374650"/>
              <a:gd name="connsiteY1" fmla="*/ 0 h 368300"/>
              <a:gd name="connsiteX2" fmla="*/ 374650 w 374650"/>
              <a:gd name="connsiteY2" fmla="*/ 368300 h 368300"/>
              <a:gd name="connsiteX3" fmla="*/ 0 w 374650"/>
              <a:gd name="connsiteY3" fmla="*/ 26035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650" h="368300">
                <a:moveTo>
                  <a:pt x="0" y="260350"/>
                </a:moveTo>
                <a:lnTo>
                  <a:pt x="279400" y="0"/>
                </a:lnTo>
                <a:lnTo>
                  <a:pt x="374650" y="368300"/>
                </a:lnTo>
                <a:lnTo>
                  <a:pt x="0" y="2603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69" name="直接连接符 68"/>
          <p:cNvCxnSpPr/>
          <p:nvPr/>
        </p:nvCxnSpPr>
        <p:spPr>
          <a:xfrm flipH="1">
            <a:off x="2734444" y="536455"/>
            <a:ext cx="2470795" cy="23921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標題 1">
            <a:extLst>
              <a:ext uri="{FF2B5EF4-FFF2-40B4-BE49-F238E27FC236}">
                <a16:creationId xmlns:a16="http://schemas.microsoft.com/office/drawing/2014/main" xmlns="" id="{C2BCFA13-94D0-4D58-91E7-1288F1FB3F50}"/>
              </a:ext>
            </a:extLst>
          </p:cNvPr>
          <p:cNvSpPr txBox="1">
            <a:spLocks/>
          </p:cNvSpPr>
          <p:nvPr/>
        </p:nvSpPr>
        <p:spPr>
          <a:xfrm>
            <a:off x="333964" y="286880"/>
            <a:ext cx="8683095" cy="1143000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如何防止一氧化碳中毒</a:t>
            </a:r>
          </a:p>
        </p:txBody>
      </p:sp>
      <p:sp>
        <p:nvSpPr>
          <p:cNvPr id="54" name="標題 1">
            <a:extLst>
              <a:ext uri="{FF2B5EF4-FFF2-40B4-BE49-F238E27FC236}">
                <a16:creationId xmlns:a16="http://schemas.microsoft.com/office/drawing/2014/main" xmlns="" id="{4C1A675E-4F53-4B0A-8905-F5D2F033EDDF}"/>
              </a:ext>
            </a:extLst>
          </p:cNvPr>
          <p:cNvSpPr txBox="1">
            <a:spLocks/>
          </p:cNvSpPr>
          <p:nvPr/>
        </p:nvSpPr>
        <p:spPr>
          <a:xfrm>
            <a:off x="9597727" y="241869"/>
            <a:ext cx="2302913" cy="1143000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四 要</a:t>
            </a:r>
          </a:p>
        </p:txBody>
      </p:sp>
      <p:sp>
        <p:nvSpPr>
          <p:cNvPr id="59" name="內容版面配置區 2">
            <a:extLst>
              <a:ext uri="{FF2B5EF4-FFF2-40B4-BE49-F238E27FC236}">
                <a16:creationId xmlns:a16="http://schemas.microsoft.com/office/drawing/2014/main" xmlns="" id="{1134161C-E727-4FC9-9662-2950636C5299}"/>
              </a:ext>
            </a:extLst>
          </p:cNvPr>
          <p:cNvSpPr txBox="1">
            <a:spLocks/>
          </p:cNvSpPr>
          <p:nvPr/>
        </p:nvSpPr>
        <p:spPr>
          <a:xfrm>
            <a:off x="812751" y="2350043"/>
            <a:ext cx="6165699" cy="4010489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en-US" altLang="zh-TW" sz="4400" b="1" dirty="0">
              <a:ln w="1905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auto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4400" b="1" dirty="0">
                <a:ln w="1905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要保持環境的「通風」</a:t>
            </a:r>
            <a:endParaRPr lang="en-US" altLang="zh-TW" sz="4400" b="1" dirty="0">
              <a:ln w="1905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fontAlgn="auto">
              <a:lnSpc>
                <a:spcPct val="50000"/>
              </a:lnSpc>
              <a:spcAft>
                <a:spcPts val="0"/>
              </a:spcAft>
              <a:buNone/>
              <a:defRPr/>
            </a:pPr>
            <a:endParaRPr lang="en-US" altLang="zh-TW" sz="4400" dirty="0">
              <a:ln>
                <a:solidFill>
                  <a:srgbClr val="FFFF00"/>
                </a:solidFill>
              </a:ln>
            </a:endParaRPr>
          </a:p>
          <a:p>
            <a:pPr fontAlgn="auto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4400" b="1" dirty="0">
                <a:ln w="190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要使用安全的「品牌」</a:t>
            </a:r>
            <a:endParaRPr lang="en-US" altLang="zh-TW" sz="4400" b="1" dirty="0">
              <a:ln w="1905">
                <a:solidFill>
                  <a:srgbClr val="FFFF00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fontAlgn="auto">
              <a:lnSpc>
                <a:spcPct val="50000"/>
              </a:lnSpc>
              <a:spcAft>
                <a:spcPts val="0"/>
              </a:spcAft>
              <a:buNone/>
              <a:defRPr/>
            </a:pPr>
            <a:endParaRPr lang="en-US" altLang="zh-TW" sz="4400" dirty="0">
              <a:ln>
                <a:solidFill>
                  <a:srgbClr val="FFFF00"/>
                </a:solidFill>
              </a:ln>
            </a:endParaRPr>
          </a:p>
          <a:p>
            <a:pPr fontAlgn="auto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4400" b="1" dirty="0">
                <a:ln w="1905">
                  <a:solidFill>
                    <a:srgbClr val="FFFF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要注意安全的「安裝」</a:t>
            </a:r>
            <a:endParaRPr lang="en-US" altLang="zh-TW" sz="4400" b="1" dirty="0">
              <a:ln w="1905">
                <a:solidFill>
                  <a:srgbClr val="FFFF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fontAlgn="auto">
              <a:lnSpc>
                <a:spcPct val="50000"/>
              </a:lnSpc>
              <a:spcAft>
                <a:spcPts val="0"/>
              </a:spcAft>
              <a:buNone/>
              <a:defRPr/>
            </a:pPr>
            <a:endParaRPr lang="en-US" altLang="zh-TW" sz="4400" dirty="0">
              <a:ln>
                <a:solidFill>
                  <a:srgbClr val="FFFF00"/>
                </a:solidFill>
              </a:ln>
            </a:endParaRPr>
          </a:p>
          <a:p>
            <a:pPr fontAlgn="auto">
              <a:lnSpc>
                <a:spcPct val="5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zh-TW" altLang="en-US" sz="4400" b="1" dirty="0">
                <a:ln w="1905">
                  <a:solidFill>
                    <a:srgbClr val="FFFF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要注意平時的「檢修」</a:t>
            </a:r>
            <a:endParaRPr lang="zh-TW" altLang="en-US" sz="4400" dirty="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0" name="Picture 2" descr="http://co.tpf.gov.tw/images/oldp.jpg">
            <a:extLst>
              <a:ext uri="{FF2B5EF4-FFF2-40B4-BE49-F238E27FC236}">
                <a16:creationId xmlns:a16="http://schemas.microsoft.com/office/drawing/2014/main" xmlns="" id="{688DC65F-A633-42A9-829C-58635FAB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7252" y="1424346"/>
            <a:ext cx="4213387" cy="556643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5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35743" y="1253214"/>
            <a:ext cx="9088778" cy="1571023"/>
          </a:xfrm>
          <a:custGeom>
            <a:avLst/>
            <a:gdLst>
              <a:gd name="connsiteX0" fmla="*/ 0 w 6527800"/>
              <a:gd name="connsiteY0" fmla="*/ 0 h 3225800"/>
              <a:gd name="connsiteX1" fmla="*/ 5156200 w 6527800"/>
              <a:gd name="connsiteY1" fmla="*/ 38100 h 3225800"/>
              <a:gd name="connsiteX2" fmla="*/ 6527800 w 6527800"/>
              <a:gd name="connsiteY2" fmla="*/ 3225800 h 3225800"/>
              <a:gd name="connsiteX3" fmla="*/ 0 w 6527800"/>
              <a:gd name="connsiteY3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7800" h="3225800">
                <a:moveTo>
                  <a:pt x="0" y="0"/>
                </a:moveTo>
                <a:lnTo>
                  <a:pt x="5156200" y="38100"/>
                </a:lnTo>
                <a:lnTo>
                  <a:pt x="6527800" y="322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17" name="任意多边形: 形状 16"/>
          <p:cNvSpPr/>
          <p:nvPr/>
        </p:nvSpPr>
        <p:spPr>
          <a:xfrm>
            <a:off x="7820738" y="1921779"/>
            <a:ext cx="4657309" cy="795390"/>
          </a:xfrm>
          <a:custGeom>
            <a:avLst/>
            <a:gdLst>
              <a:gd name="connsiteX0" fmla="*/ 0 w 7023100"/>
              <a:gd name="connsiteY0" fmla="*/ 0 h 3429000"/>
              <a:gd name="connsiteX1" fmla="*/ 1384300 w 7023100"/>
              <a:gd name="connsiteY1" fmla="*/ 3187700 h 3429000"/>
              <a:gd name="connsiteX2" fmla="*/ 1816100 w 7023100"/>
              <a:gd name="connsiteY2" fmla="*/ 3429000 h 3429000"/>
              <a:gd name="connsiteX3" fmla="*/ 7023100 w 7023100"/>
              <a:gd name="connsiteY3" fmla="*/ 3416300 h 3429000"/>
              <a:gd name="connsiteX4" fmla="*/ 0 w 70231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3429000">
                <a:moveTo>
                  <a:pt x="0" y="0"/>
                </a:moveTo>
                <a:lnTo>
                  <a:pt x="1384300" y="3187700"/>
                </a:lnTo>
                <a:lnTo>
                  <a:pt x="1816100" y="3429000"/>
                </a:lnTo>
                <a:lnTo>
                  <a:pt x="7023100" y="341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" y="663997"/>
            <a:ext cx="5836156" cy="1860745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xmlns="" id="{4754C0B4-5A71-465E-94C8-0A7F963BA72F}"/>
              </a:ext>
            </a:extLst>
          </p:cNvPr>
          <p:cNvSpPr txBox="1">
            <a:spLocks/>
          </p:cNvSpPr>
          <p:nvPr/>
        </p:nvSpPr>
        <p:spPr>
          <a:xfrm>
            <a:off x="2180903" y="231949"/>
            <a:ext cx="8229600" cy="1187543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TW" altLang="en-US" sz="6000" b="1" dirty="0">
                <a:ln w="28575">
                  <a:solidFill>
                    <a:schemeClr val="bg1"/>
                  </a:solidFill>
                </a:ln>
                <a:solidFill>
                  <a:srgbClr val="C655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一氧化碳中毒急救步驟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xmlns="" id="{6A18CBC2-52FB-40B8-9710-7305F4197037}"/>
              </a:ext>
            </a:extLst>
          </p:cNvPr>
          <p:cNvSpPr txBox="1">
            <a:spLocks/>
          </p:cNvSpPr>
          <p:nvPr/>
        </p:nvSpPr>
        <p:spPr>
          <a:xfrm>
            <a:off x="548910" y="2678452"/>
            <a:ext cx="5985846" cy="648072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lackoak Std" panose="04050907060602020202" pitchFamily="82" charset="0"/>
              </a:rPr>
              <a:t>1.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立即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打開門窗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，使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空氣流通</a:t>
            </a:r>
            <a:endParaRPr lang="en-US" altLang="zh-TW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xmlns="" id="{28D0B645-8443-4CA8-AD2B-E17DD8AEA86D}"/>
              </a:ext>
            </a:extLst>
          </p:cNvPr>
          <p:cNvSpPr txBox="1">
            <a:spLocks/>
          </p:cNvSpPr>
          <p:nvPr/>
        </p:nvSpPr>
        <p:spPr>
          <a:xfrm>
            <a:off x="2791660" y="3669198"/>
            <a:ext cx="10058155" cy="795390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lackoak Std" panose="04050907060602020202" pitchFamily="82" charset="0"/>
              </a:rPr>
              <a:t>2.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將中毒者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移到通風處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，鬆解衣物，並抬高下顎。</a:t>
            </a:r>
          </a:p>
          <a:p>
            <a:pPr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12" name="內容版面配置區 3">
            <a:extLst>
              <a:ext uri="{FF2B5EF4-FFF2-40B4-BE49-F238E27FC236}">
                <a16:creationId xmlns:a16="http://schemas.microsoft.com/office/drawing/2014/main" xmlns="" id="{349A8D94-CACA-472F-87BB-F93E72487532}"/>
              </a:ext>
            </a:extLst>
          </p:cNvPr>
          <p:cNvSpPr txBox="1">
            <a:spLocks/>
          </p:cNvSpPr>
          <p:nvPr/>
        </p:nvSpPr>
        <p:spPr>
          <a:xfrm>
            <a:off x="727704" y="4452423"/>
            <a:ext cx="7704856" cy="763306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lackoak Std" panose="04050907060602020202" pitchFamily="82" charset="0"/>
              </a:rPr>
              <a:t>3.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若已無呼吸，應立即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施以人工呼吸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。</a:t>
            </a:r>
          </a:p>
        </p:txBody>
      </p:sp>
      <p:sp>
        <p:nvSpPr>
          <p:cNvPr id="13" name="內容版面配置區 3">
            <a:extLst>
              <a:ext uri="{FF2B5EF4-FFF2-40B4-BE49-F238E27FC236}">
                <a16:creationId xmlns:a16="http://schemas.microsoft.com/office/drawing/2014/main" xmlns="" id="{4814CFF0-6EEC-40FD-98A3-D62EB88B19B6}"/>
              </a:ext>
            </a:extLst>
          </p:cNvPr>
          <p:cNvSpPr txBox="1">
            <a:spLocks/>
          </p:cNvSpPr>
          <p:nvPr/>
        </p:nvSpPr>
        <p:spPr>
          <a:xfrm>
            <a:off x="3529882" y="5379725"/>
            <a:ext cx="7763800" cy="763306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lackoak Std" panose="04050907060602020202" pitchFamily="82" charset="0"/>
              </a:rPr>
              <a:t>4.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若已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無心跳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，應立即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施以心肺復甦術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。</a:t>
            </a:r>
            <a:endParaRPr lang="en-US" altLang="zh-TW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xmlns="" id="{E243C800-017D-43A4-AA12-DC587A9386BC}"/>
              </a:ext>
            </a:extLst>
          </p:cNvPr>
          <p:cNvSpPr txBox="1">
            <a:spLocks/>
          </p:cNvSpPr>
          <p:nvPr/>
        </p:nvSpPr>
        <p:spPr>
          <a:xfrm>
            <a:off x="884759" y="6106262"/>
            <a:ext cx="5093543" cy="606407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幼圆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lackoak Std" panose="04050907060602020202" pitchFamily="82" charset="0"/>
              </a:rPr>
              <a:t>5.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盡速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撥打</a:t>
            </a:r>
            <a:r>
              <a:rPr lang="en-US" altLang="zh-TW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119</a:t>
            </a:r>
            <a:r>
              <a:rPr lang="zh-TW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求助</a:t>
            </a:r>
            <a:r>
              <a:rPr lang="zh-TW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。</a:t>
            </a:r>
          </a:p>
          <a:p>
            <a:pPr fontAlgn="auto">
              <a:spcAft>
                <a:spcPts val="0"/>
              </a:spcAft>
              <a:defRPr/>
            </a:pP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704344"/>
            <a:ext cx="9140061" cy="2875208"/>
            <a:chOff x="0" y="-704344"/>
            <a:chExt cx="9140061" cy="2875208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-488131"/>
              <a:ext cx="2392916" cy="2204722"/>
              <a:chOff x="1444172" y="591989"/>
              <a:chExt cx="5705283" cy="5256584"/>
            </a:xfrm>
          </p:grpSpPr>
          <p:sp>
            <p:nvSpPr>
              <p:cNvPr id="64" name="任意多边形: 形状 63"/>
              <p:cNvSpPr/>
              <p:nvPr/>
            </p:nvSpPr>
            <p:spPr>
              <a:xfrm>
                <a:off x="1901872" y="2405577"/>
                <a:ext cx="3592285" cy="3442996"/>
              </a:xfrm>
              <a:custGeom>
                <a:avLst/>
                <a:gdLst>
                  <a:gd name="connsiteX0" fmla="*/ 0 w 3592285"/>
                  <a:gd name="connsiteY0" fmla="*/ 699796 h 3442996"/>
                  <a:gd name="connsiteX1" fmla="*/ 3592285 w 3592285"/>
                  <a:gd name="connsiteY1" fmla="*/ 0 h 3442996"/>
                  <a:gd name="connsiteX2" fmla="*/ 2425959 w 3592285"/>
                  <a:gd name="connsiteY2" fmla="*/ 3442996 h 3442996"/>
                  <a:gd name="connsiteX3" fmla="*/ 0 w 3592285"/>
                  <a:gd name="connsiteY3" fmla="*/ 699796 h 344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2285" h="3442996">
                    <a:moveTo>
                      <a:pt x="0" y="699796"/>
                    </a:moveTo>
                    <a:lnTo>
                      <a:pt x="3592285" y="0"/>
                    </a:lnTo>
                    <a:lnTo>
                      <a:pt x="2425959" y="3442996"/>
                    </a:lnTo>
                    <a:lnTo>
                      <a:pt x="0" y="699796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3403842" y="2049069"/>
                <a:ext cx="1270001" cy="965200"/>
              </a:xfrm>
              <a:custGeom>
                <a:avLst/>
                <a:gdLst>
                  <a:gd name="connsiteX0" fmla="*/ 0 w 1270000"/>
                  <a:gd name="connsiteY0" fmla="*/ 965200 h 965200"/>
                  <a:gd name="connsiteX1" fmla="*/ 1035050 w 1270000"/>
                  <a:gd name="connsiteY1" fmla="*/ 0 h 965200"/>
                  <a:gd name="connsiteX2" fmla="*/ 1270000 w 1270000"/>
                  <a:gd name="connsiteY2" fmla="*/ 93345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000" h="965200">
                    <a:moveTo>
                      <a:pt x="0" y="965200"/>
                    </a:moveTo>
                    <a:lnTo>
                      <a:pt x="1035050" y="0"/>
                    </a:lnTo>
                    <a:lnTo>
                      <a:pt x="1270000" y="93345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1835390" y="3792146"/>
                <a:ext cx="3457575" cy="1752599"/>
              </a:xfrm>
              <a:custGeom>
                <a:avLst/>
                <a:gdLst>
                  <a:gd name="connsiteX0" fmla="*/ 733425 w 3457575"/>
                  <a:gd name="connsiteY0" fmla="*/ 0 h 1752600"/>
                  <a:gd name="connsiteX1" fmla="*/ 0 w 3457575"/>
                  <a:gd name="connsiteY1" fmla="*/ 733425 h 1752600"/>
                  <a:gd name="connsiteX2" fmla="*/ 3457575 w 3457575"/>
                  <a:gd name="connsiteY2" fmla="*/ 1752600 h 1752600"/>
                  <a:gd name="connsiteX3" fmla="*/ 3305175 w 3457575"/>
                  <a:gd name="connsiteY3" fmla="*/ 1114425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7575" h="1752600">
                    <a:moveTo>
                      <a:pt x="733425" y="0"/>
                    </a:moveTo>
                    <a:lnTo>
                      <a:pt x="0" y="733425"/>
                    </a:lnTo>
                    <a:lnTo>
                      <a:pt x="3457575" y="1752600"/>
                    </a:lnTo>
                    <a:lnTo>
                      <a:pt x="3305175" y="1114425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 flipH="1">
                <a:off x="4768373" y="4533062"/>
                <a:ext cx="720081" cy="72008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1444172" y="4029005"/>
                <a:ext cx="1668016" cy="158417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任意多边形: 形状 69"/>
              <p:cNvSpPr/>
              <p:nvPr/>
            </p:nvSpPr>
            <p:spPr>
              <a:xfrm>
                <a:off x="4121391" y="2201470"/>
                <a:ext cx="374650" cy="368301"/>
              </a:xfrm>
              <a:custGeom>
                <a:avLst/>
                <a:gdLst>
                  <a:gd name="connsiteX0" fmla="*/ 0 w 374650"/>
                  <a:gd name="connsiteY0" fmla="*/ 260350 h 368300"/>
                  <a:gd name="connsiteX1" fmla="*/ 279400 w 374650"/>
                  <a:gd name="connsiteY1" fmla="*/ 0 h 368300"/>
                  <a:gd name="connsiteX2" fmla="*/ 374650 w 374650"/>
                  <a:gd name="connsiteY2" fmla="*/ 368300 h 368300"/>
                  <a:gd name="connsiteX3" fmla="*/ 0 w 374650"/>
                  <a:gd name="connsiteY3" fmla="*/ 26035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650" h="368300">
                    <a:moveTo>
                      <a:pt x="0" y="260350"/>
                    </a:moveTo>
                    <a:lnTo>
                      <a:pt x="279400" y="0"/>
                    </a:lnTo>
                    <a:lnTo>
                      <a:pt x="374650" y="36830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 flipH="1">
                <a:off x="4678659" y="591989"/>
                <a:ext cx="2470796" cy="239218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5"/>
            <p:cNvCxnSpPr/>
            <p:nvPr/>
          </p:nvCxnSpPr>
          <p:spPr>
            <a:xfrm>
              <a:off x="1696257" y="1164838"/>
              <a:ext cx="689335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8589615" y="1056826"/>
              <a:ext cx="216024" cy="21602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6853">
              <a:off x="4028581" y="-704344"/>
              <a:ext cx="5111480" cy="2875208"/>
            </a:xfrm>
            <a:prstGeom prst="rect">
              <a:avLst/>
            </a:prstGeom>
          </p:spPr>
        </p:pic>
      </p:grpSp>
      <p:sp>
        <p:nvSpPr>
          <p:cNvPr id="61" name="標題 1">
            <a:extLst>
              <a:ext uri="{FF2B5EF4-FFF2-40B4-BE49-F238E27FC236}">
                <a16:creationId xmlns:a16="http://schemas.microsoft.com/office/drawing/2014/main" xmlns="" id="{DB14AF90-4476-4FA8-9292-1381437BC2D7}"/>
              </a:ext>
            </a:extLst>
          </p:cNvPr>
          <p:cNvSpPr txBox="1">
            <a:spLocks/>
          </p:cNvSpPr>
          <p:nvPr/>
        </p:nvSpPr>
        <p:spPr>
          <a:xfrm>
            <a:off x="1391848" y="282582"/>
            <a:ext cx="9644583" cy="1143000"/>
          </a:xfrm>
          <a:prstGeom prst="rect">
            <a:avLst/>
          </a:prstGeom>
          <a:extLst/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一氧化碳影響人體之嚴重性 </a:t>
            </a:r>
          </a:p>
        </p:txBody>
      </p:sp>
      <p:graphicFrame>
        <p:nvGraphicFramePr>
          <p:cNvPr id="62" name="內容版面配置區 5">
            <a:extLst>
              <a:ext uri="{FF2B5EF4-FFF2-40B4-BE49-F238E27FC236}">
                <a16:creationId xmlns:a16="http://schemas.microsoft.com/office/drawing/2014/main" xmlns="" id="{06752270-E36D-4400-9475-B182FE1025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545756"/>
              </p:ext>
            </p:extLst>
          </p:nvPr>
        </p:nvGraphicFramePr>
        <p:xfrm>
          <a:off x="1343614" y="1450672"/>
          <a:ext cx="10287717" cy="55094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3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05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34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 項次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一氧化碳含量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人體暴露時間及生理症狀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20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1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0.01%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(100ppm)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6-8</a:t>
                      </a:r>
                      <a:r>
                        <a:rPr lang="zh-TW" altLang="en-US" sz="2000" dirty="0"/>
                        <a:t>個小時內，會產生頭痛、昏沈、噁心、肌肉無力、 判斷力喪失等症狀。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2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0.02%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(200ppm)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2-3</a:t>
                      </a:r>
                      <a:r>
                        <a:rPr lang="zh-TW" altLang="en-US" sz="2000" dirty="0"/>
                        <a:t>個小時產生輕微頭痛。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3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0.04%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(400ppm)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2.5</a:t>
                      </a:r>
                      <a:r>
                        <a:rPr lang="zh-TW" altLang="en-US" sz="2000" dirty="0"/>
                        <a:t>個小時</a:t>
                      </a:r>
                      <a:r>
                        <a:rPr lang="en-US" altLang="zh-TW" sz="2000" dirty="0"/>
                        <a:t>-3.5</a:t>
                      </a:r>
                      <a:r>
                        <a:rPr lang="zh-TW" altLang="en-US" sz="2000" dirty="0"/>
                        <a:t>個小時頭痛加劇。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4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0.08%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(800ppm)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45</a:t>
                      </a:r>
                      <a:r>
                        <a:rPr lang="zh-TW" altLang="en-US" sz="2000" dirty="0"/>
                        <a:t>分鐘會頭暈、反胃、抽筋。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5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0.16%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(1,600ppm)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20</a:t>
                      </a:r>
                      <a:r>
                        <a:rPr lang="zh-TW" altLang="en-US" sz="2000" dirty="0"/>
                        <a:t>分鐘會頭痛、暈眩，</a:t>
                      </a:r>
                      <a:r>
                        <a:rPr lang="en-US" altLang="zh-TW" sz="2000" dirty="0"/>
                        <a:t>2</a:t>
                      </a:r>
                      <a:r>
                        <a:rPr lang="zh-TW" altLang="en-US" sz="2000" dirty="0"/>
                        <a:t>小時死亡。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20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6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0.32%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(3,200ppm)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5-10</a:t>
                      </a:r>
                      <a:r>
                        <a:rPr lang="zh-TW" altLang="en-US" sz="2000" dirty="0"/>
                        <a:t>分鐘會頭痛、暈眩、嘔吐，</a:t>
                      </a:r>
                      <a:r>
                        <a:rPr lang="en-US" altLang="zh-TW" sz="2000" dirty="0"/>
                        <a:t>30</a:t>
                      </a:r>
                      <a:r>
                        <a:rPr lang="zh-TW" altLang="en-US" sz="2000" dirty="0"/>
                        <a:t>分鐘會死亡。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620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7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0.64%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(6,400ppm)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1-2</a:t>
                      </a:r>
                      <a:r>
                        <a:rPr lang="zh-TW" altLang="en-US" sz="2000" dirty="0"/>
                        <a:t>分鐘內會頭痛、暈眩，</a:t>
                      </a:r>
                      <a:r>
                        <a:rPr lang="en-US" altLang="zh-TW" sz="2000" dirty="0"/>
                        <a:t>10-15</a:t>
                      </a:r>
                      <a:r>
                        <a:rPr lang="zh-TW" altLang="en-US" sz="2000" dirty="0"/>
                        <a:t>分鐘內會死亡。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/>
                        <a:t>8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1.28%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sz="2000" dirty="0"/>
                        <a:t>(12,800ppm)</a:t>
                      </a:r>
                    </a:p>
                  </a:txBody>
                  <a:tcPr marT="45709" marB="45709"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1-3</a:t>
                      </a:r>
                      <a:r>
                        <a:rPr lang="zh-TW" altLang="en-US" sz="2000" dirty="0"/>
                        <a:t>分鐘內可能會死亡。</a:t>
                      </a:r>
                    </a:p>
                  </a:txBody>
                  <a:tcPr marT="45709" marB="45709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372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704344"/>
            <a:ext cx="9140061" cy="2875208"/>
            <a:chOff x="0" y="-704344"/>
            <a:chExt cx="9140061" cy="2875208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-488131"/>
              <a:ext cx="2392916" cy="2204722"/>
              <a:chOff x="1444172" y="591989"/>
              <a:chExt cx="5705283" cy="5256584"/>
            </a:xfrm>
          </p:grpSpPr>
          <p:sp>
            <p:nvSpPr>
              <p:cNvPr id="64" name="任意多边形: 形状 63"/>
              <p:cNvSpPr/>
              <p:nvPr/>
            </p:nvSpPr>
            <p:spPr>
              <a:xfrm>
                <a:off x="1901872" y="2405577"/>
                <a:ext cx="3592285" cy="3442996"/>
              </a:xfrm>
              <a:custGeom>
                <a:avLst/>
                <a:gdLst>
                  <a:gd name="connsiteX0" fmla="*/ 0 w 3592285"/>
                  <a:gd name="connsiteY0" fmla="*/ 699796 h 3442996"/>
                  <a:gd name="connsiteX1" fmla="*/ 3592285 w 3592285"/>
                  <a:gd name="connsiteY1" fmla="*/ 0 h 3442996"/>
                  <a:gd name="connsiteX2" fmla="*/ 2425959 w 3592285"/>
                  <a:gd name="connsiteY2" fmla="*/ 3442996 h 3442996"/>
                  <a:gd name="connsiteX3" fmla="*/ 0 w 3592285"/>
                  <a:gd name="connsiteY3" fmla="*/ 699796 h 344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2285" h="3442996">
                    <a:moveTo>
                      <a:pt x="0" y="699796"/>
                    </a:moveTo>
                    <a:lnTo>
                      <a:pt x="3592285" y="0"/>
                    </a:lnTo>
                    <a:lnTo>
                      <a:pt x="2425959" y="3442996"/>
                    </a:lnTo>
                    <a:lnTo>
                      <a:pt x="0" y="699796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3403842" y="2049069"/>
                <a:ext cx="1270001" cy="965200"/>
              </a:xfrm>
              <a:custGeom>
                <a:avLst/>
                <a:gdLst>
                  <a:gd name="connsiteX0" fmla="*/ 0 w 1270000"/>
                  <a:gd name="connsiteY0" fmla="*/ 965200 h 965200"/>
                  <a:gd name="connsiteX1" fmla="*/ 1035050 w 1270000"/>
                  <a:gd name="connsiteY1" fmla="*/ 0 h 965200"/>
                  <a:gd name="connsiteX2" fmla="*/ 1270000 w 1270000"/>
                  <a:gd name="connsiteY2" fmla="*/ 933450 h 96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0000" h="965200">
                    <a:moveTo>
                      <a:pt x="0" y="965200"/>
                    </a:moveTo>
                    <a:lnTo>
                      <a:pt x="1035050" y="0"/>
                    </a:lnTo>
                    <a:lnTo>
                      <a:pt x="1270000" y="933450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1835390" y="3792146"/>
                <a:ext cx="3457575" cy="1752599"/>
              </a:xfrm>
              <a:custGeom>
                <a:avLst/>
                <a:gdLst>
                  <a:gd name="connsiteX0" fmla="*/ 733425 w 3457575"/>
                  <a:gd name="connsiteY0" fmla="*/ 0 h 1752600"/>
                  <a:gd name="connsiteX1" fmla="*/ 0 w 3457575"/>
                  <a:gd name="connsiteY1" fmla="*/ 733425 h 1752600"/>
                  <a:gd name="connsiteX2" fmla="*/ 3457575 w 3457575"/>
                  <a:gd name="connsiteY2" fmla="*/ 1752600 h 1752600"/>
                  <a:gd name="connsiteX3" fmla="*/ 3305175 w 3457575"/>
                  <a:gd name="connsiteY3" fmla="*/ 1114425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57575" h="1752600">
                    <a:moveTo>
                      <a:pt x="733425" y="0"/>
                    </a:moveTo>
                    <a:lnTo>
                      <a:pt x="0" y="733425"/>
                    </a:lnTo>
                    <a:lnTo>
                      <a:pt x="3457575" y="1752600"/>
                    </a:lnTo>
                    <a:lnTo>
                      <a:pt x="3305175" y="1114425"/>
                    </a:lnTo>
                  </a:path>
                </a:pathLst>
              </a:cu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 flipH="1">
                <a:off x="4768373" y="4533062"/>
                <a:ext cx="720081" cy="72008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1444172" y="4029005"/>
                <a:ext cx="1668016" cy="158417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任意多边形: 形状 69"/>
              <p:cNvSpPr/>
              <p:nvPr/>
            </p:nvSpPr>
            <p:spPr>
              <a:xfrm>
                <a:off x="4121391" y="2201470"/>
                <a:ext cx="374650" cy="368301"/>
              </a:xfrm>
              <a:custGeom>
                <a:avLst/>
                <a:gdLst>
                  <a:gd name="connsiteX0" fmla="*/ 0 w 374650"/>
                  <a:gd name="connsiteY0" fmla="*/ 260350 h 368300"/>
                  <a:gd name="connsiteX1" fmla="*/ 279400 w 374650"/>
                  <a:gd name="connsiteY1" fmla="*/ 0 h 368300"/>
                  <a:gd name="connsiteX2" fmla="*/ 374650 w 374650"/>
                  <a:gd name="connsiteY2" fmla="*/ 368300 h 368300"/>
                  <a:gd name="connsiteX3" fmla="*/ 0 w 374650"/>
                  <a:gd name="connsiteY3" fmla="*/ 26035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650" h="368300">
                    <a:moveTo>
                      <a:pt x="0" y="260350"/>
                    </a:moveTo>
                    <a:lnTo>
                      <a:pt x="279400" y="0"/>
                    </a:lnTo>
                    <a:lnTo>
                      <a:pt x="374650" y="368300"/>
                    </a:lnTo>
                    <a:lnTo>
                      <a:pt x="0" y="2603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幼圆" panose="02010509060101010101" pitchFamily="49" charset="-122"/>
                </a:endParaRPr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 flipH="1">
                <a:off x="4678659" y="591989"/>
                <a:ext cx="2470796" cy="239218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5"/>
            <p:cNvCxnSpPr/>
            <p:nvPr/>
          </p:nvCxnSpPr>
          <p:spPr>
            <a:xfrm>
              <a:off x="1696257" y="1164838"/>
              <a:ext cx="689335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8589615" y="1056826"/>
              <a:ext cx="216024" cy="216024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6853">
              <a:off x="4028581" y="-704344"/>
              <a:ext cx="5111480" cy="2875208"/>
            </a:xfrm>
            <a:prstGeom prst="rect">
              <a:avLst/>
            </a:prstGeom>
          </p:spPr>
        </p:pic>
      </p:grpSp>
      <p:sp>
        <p:nvSpPr>
          <p:cNvPr id="61" name="標題 1">
            <a:extLst>
              <a:ext uri="{FF2B5EF4-FFF2-40B4-BE49-F238E27FC236}">
                <a16:creationId xmlns:a16="http://schemas.microsoft.com/office/drawing/2014/main" xmlns="" id="{DB14AF90-4476-4FA8-9292-1381437BC2D7}"/>
              </a:ext>
            </a:extLst>
          </p:cNvPr>
          <p:cNvSpPr txBox="1">
            <a:spLocks/>
          </p:cNvSpPr>
          <p:nvPr/>
        </p:nvSpPr>
        <p:spPr>
          <a:xfrm>
            <a:off x="699601" y="341392"/>
            <a:ext cx="1274461" cy="7232650"/>
          </a:xfrm>
          <a:prstGeom prst="rect">
            <a:avLst/>
          </a:prstGeom>
          <a:extLst/>
        </p:spPr>
        <p:txBody>
          <a:bodyPr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居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家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防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災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安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全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診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斷</a:t>
            </a:r>
            <a:endParaRPr lang="en-US" altLang="zh-TW" sz="6000" b="1" dirty="0">
              <a:ln w="2857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0000" endA="300" endPos="50000" dist="29997" dir="5400000" sy="-100000" algn="bl" rotWithShape="0"/>
              </a:effectLst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sz="6000" b="1" dirty="0">
                <a:ln w="2857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</a:rPr>
              <a:t>表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FB192B72-D21F-4F64-95F5-8374F1F7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5265" y="0"/>
            <a:ext cx="10213485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35743" y="1253214"/>
            <a:ext cx="9088778" cy="1571023"/>
          </a:xfrm>
          <a:custGeom>
            <a:avLst/>
            <a:gdLst>
              <a:gd name="connsiteX0" fmla="*/ 0 w 6527800"/>
              <a:gd name="connsiteY0" fmla="*/ 0 h 3225800"/>
              <a:gd name="connsiteX1" fmla="*/ 5156200 w 6527800"/>
              <a:gd name="connsiteY1" fmla="*/ 38100 h 3225800"/>
              <a:gd name="connsiteX2" fmla="*/ 6527800 w 6527800"/>
              <a:gd name="connsiteY2" fmla="*/ 3225800 h 3225800"/>
              <a:gd name="connsiteX3" fmla="*/ 0 w 6527800"/>
              <a:gd name="connsiteY3" fmla="*/ 0 h 322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7800" h="3225800">
                <a:moveTo>
                  <a:pt x="0" y="0"/>
                </a:moveTo>
                <a:lnTo>
                  <a:pt x="5156200" y="38100"/>
                </a:lnTo>
                <a:lnTo>
                  <a:pt x="6527800" y="322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17" name="任意多边形: 形状 16"/>
          <p:cNvSpPr/>
          <p:nvPr/>
        </p:nvSpPr>
        <p:spPr>
          <a:xfrm>
            <a:off x="7820738" y="1921779"/>
            <a:ext cx="4657309" cy="795390"/>
          </a:xfrm>
          <a:custGeom>
            <a:avLst/>
            <a:gdLst>
              <a:gd name="connsiteX0" fmla="*/ 0 w 7023100"/>
              <a:gd name="connsiteY0" fmla="*/ 0 h 3429000"/>
              <a:gd name="connsiteX1" fmla="*/ 1384300 w 7023100"/>
              <a:gd name="connsiteY1" fmla="*/ 3187700 h 3429000"/>
              <a:gd name="connsiteX2" fmla="*/ 1816100 w 7023100"/>
              <a:gd name="connsiteY2" fmla="*/ 3429000 h 3429000"/>
              <a:gd name="connsiteX3" fmla="*/ 7023100 w 7023100"/>
              <a:gd name="connsiteY3" fmla="*/ 3416300 h 3429000"/>
              <a:gd name="connsiteX4" fmla="*/ 0 w 7023100"/>
              <a:gd name="connsiteY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3429000">
                <a:moveTo>
                  <a:pt x="0" y="0"/>
                </a:moveTo>
                <a:lnTo>
                  <a:pt x="1384300" y="3187700"/>
                </a:lnTo>
                <a:lnTo>
                  <a:pt x="1816100" y="3429000"/>
                </a:lnTo>
                <a:lnTo>
                  <a:pt x="7023100" y="34163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" y="663997"/>
            <a:ext cx="5836156" cy="1860745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xmlns="" id="{4754C0B4-5A71-465E-94C8-0A7F963BA72F}"/>
              </a:ext>
            </a:extLst>
          </p:cNvPr>
          <p:cNvSpPr txBox="1">
            <a:spLocks/>
          </p:cNvSpPr>
          <p:nvPr/>
        </p:nvSpPr>
        <p:spPr>
          <a:xfrm>
            <a:off x="2180903" y="231949"/>
            <a:ext cx="8229600" cy="1187543"/>
          </a:xfrm>
          <a:prstGeom prst="rect">
            <a:avLst/>
          </a:prstGeom>
          <a:extLst/>
        </p:spPr>
        <p:txBody>
          <a:bodyPr rtlCol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幼圆" panose="02010509060101010101" pitchFamily="49" charset="-122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TW" altLang="en-US" sz="6000" b="1" dirty="0">
                <a:ln w="28575">
                  <a:solidFill>
                    <a:schemeClr val="bg1"/>
                  </a:solidFill>
                </a:ln>
                <a:solidFill>
                  <a:srgbClr val="C6556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</a:rPr>
              <a:t>使用瓦斯與戶外保持通風</a:t>
            </a:r>
          </a:p>
        </p:txBody>
      </p:sp>
      <p:pic>
        <p:nvPicPr>
          <p:cNvPr id="16" name="Picture 2" descr="http://www.nfa.gov.tw/Uploads/Links/防災宣導/100/防範一氧化碳中毒/風再強雨再大天再冷也要防範一氧化碳中毒.jpg">
            <a:extLst>
              <a:ext uri="{FF2B5EF4-FFF2-40B4-BE49-F238E27FC236}">
                <a16:creationId xmlns:a16="http://schemas.microsoft.com/office/drawing/2014/main" xmlns="" id="{88D49F37-AE44-4CA8-994C-DA1D357D7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2017" r="5045" b="3861"/>
          <a:stretch/>
        </p:blipFill>
        <p:spPr>
          <a:xfrm>
            <a:off x="121898" y="1215489"/>
            <a:ext cx="4723725" cy="5904656"/>
          </a:xfrm>
          <a:prstGeom prst="rect">
            <a:avLst/>
          </a:prstGeom>
          <a:noFill/>
        </p:spPr>
      </p:pic>
      <p:pic>
        <p:nvPicPr>
          <p:cNvPr id="18" name="Picture 2" descr="http://www.nfa.gov.tw/Uploads/Images/%E7%81%BD%E5%AE%B3%E7%AE%A1%E7%90%86%E7%B5%84/100%E5%B9%B4/%E9%98%B2%E7%81%BD%E7%9F%A5%E8%AD%98/%E9%98%B2%E7%81%BD%E5%AE%A3%E5%B0%8E%E4%B8%8B%E8%BC%89/%E5%AE%A3%E5%B0%8E%E5%BD%B1%E7%89%87/%E9%98%B2%E7%AF%84%E4%B8%80%E6%B0%A7%E5%8C%96%E7%A2%B3%E4%B8%AD%E6%AF%92/%E9%98%B2%E7%AF%84%E6%AD%8C%E6%9B%B2%E7%AF%87.jpg">
            <a:extLst>
              <a:ext uri="{FF2B5EF4-FFF2-40B4-BE49-F238E27FC236}">
                <a16:creationId xmlns:a16="http://schemas.microsoft.com/office/drawing/2014/main" xmlns="" id="{D1BFE3C0-8A6A-4A15-99EF-2B7515662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13255" r="6635" b="7387"/>
          <a:stretch/>
        </p:blipFill>
        <p:spPr>
          <a:xfrm>
            <a:off x="5159978" y="2440448"/>
            <a:ext cx="7576874" cy="446449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9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18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|0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2|1.2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496</Words>
  <Application>Microsoft Office PowerPoint</Application>
  <PresentationFormat>自訂</PresentationFormat>
  <Paragraphs>84</Paragraphs>
  <Slides>17</Slides>
  <Notes>5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1_自定义设计方案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http:/www.ypppt.com</cp:keywords>
  <dc:description>http://www.ypppt.com/</dc:description>
  <cp:lastModifiedBy/>
  <cp:revision>1</cp:revision>
  <dcterms:created xsi:type="dcterms:W3CDTF">2016-09-17T14:09:48Z</dcterms:created>
  <dcterms:modified xsi:type="dcterms:W3CDTF">2022-09-01T00:27:10Z</dcterms:modified>
</cp:coreProperties>
</file>