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0133C4-7294-48C9-90B6-A042775B856D}" type="datetimeFigureOut">
              <a:rPr lang="zh-TW" altLang="en-US" smtClean="0"/>
              <a:t>2021/8/25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5015C5-9BC4-426F-92B3-541417FE9E6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eet.google.com/szi-dmbd-aj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01-(&#20462;&#27491;&#29256;)-110&#23416;&#24180;&#24230;--&#33268;&#26032;&#29983;&#23478;&#38263;&#30340;&#35441;110.08.27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%E8%87%BA%E5%8D%97%E5%B8%82%E9%9A%86%E7%94%B0%E5%9C%8B%E5%B0%8F-1489646847943633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5360116"/>
            <a:ext cx="8640960" cy="1600200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00B0F0"/>
                </a:solidFill>
                <a:ea typeface="文鼎粗行楷" pitchFamily="49" charset="-120"/>
              </a:rPr>
              <a:t>歡迎加入隆田國小</a:t>
            </a:r>
            <a:endParaRPr lang="zh-TW" altLang="en-US" sz="8000" dirty="0">
              <a:solidFill>
                <a:srgbClr val="00B0F0"/>
              </a:solidFill>
              <a:ea typeface="文鼎粗行楷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ea typeface="文鼎粗行楷" pitchFamily="49" charset="-120"/>
              </a:rPr>
              <a:t>臺南市隆田</a:t>
            </a:r>
            <a:r>
              <a:rPr lang="zh-TW" altLang="en-US" sz="6000" dirty="0" smtClean="0">
                <a:ea typeface="文鼎粗行楷" pitchFamily="49" charset="-120"/>
              </a:rPr>
              <a:t>國小</a:t>
            </a:r>
            <a:endParaRPr lang="zh-TW" altLang="en-US" sz="6000" dirty="0">
              <a:ea typeface="文鼎粗行楷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7528" y="306896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smtClean="0">
                <a:solidFill>
                  <a:schemeClr val="accent2">
                    <a:lumMod val="75000"/>
                  </a:schemeClr>
                </a:solidFill>
                <a:ea typeface="文鼎粗行楷" pitchFamily="49" charset="-120"/>
              </a:rPr>
              <a:t>110</a:t>
            </a:r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ea typeface="文鼎粗行楷" pitchFamily="49" charset="-120"/>
              </a:rPr>
              <a:t>學年度</a:t>
            </a:r>
            <a:endParaRPr lang="en-US" altLang="zh-TW" sz="7200" dirty="0" smtClean="0">
              <a:solidFill>
                <a:schemeClr val="accent2">
                  <a:lumMod val="75000"/>
                </a:schemeClr>
              </a:solidFill>
              <a:ea typeface="文鼎粗行楷" pitchFamily="49" charset="-120"/>
            </a:endParaRPr>
          </a:p>
          <a:p>
            <a:pPr algn="ctr"/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a typeface="文鼎粗行楷" pitchFamily="49" charset="-120"/>
              </a:rPr>
              <a:t>新生家長線</a:t>
            </a:r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ea typeface="文鼎粗行楷" pitchFamily="49" charset="-120"/>
              </a:rPr>
              <a:t>上</a:t>
            </a: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a typeface="文鼎粗行楷" pitchFamily="49" charset="-120"/>
              </a:rPr>
              <a:t>始業座談</a:t>
            </a:r>
            <a:endParaRPr lang="en-US" altLang="zh-TW" sz="6000" dirty="0" smtClean="0">
              <a:solidFill>
                <a:schemeClr val="accent2">
                  <a:lumMod val="75000"/>
                </a:schemeClr>
              </a:solidFill>
              <a:ea typeface="文鼎粗行楷" pitchFamily="49" charset="-120"/>
            </a:endParaRPr>
          </a:p>
          <a:p>
            <a:pPr algn="ctr"/>
            <a:r>
              <a:rPr lang="en-US" altLang="zh-TW" sz="1600" b="1" dirty="0" smtClean="0">
                <a:solidFill>
                  <a:srgbClr val="FF0000"/>
                </a:solidFill>
              </a:rPr>
              <a:t>GOOGLE MEET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網址</a:t>
            </a:r>
            <a:r>
              <a:rPr lang="en-US" altLang="zh-TW" sz="1600" b="1" dirty="0">
                <a:solidFill>
                  <a:srgbClr val="FF0000"/>
                </a:solidFill>
              </a:rPr>
              <a:t>:</a:t>
            </a:r>
            <a:r>
              <a:rPr lang="en-US" altLang="zh-TW" sz="16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altLang="zh-TW" sz="1600" b="1" dirty="0" err="1">
                <a:solidFill>
                  <a:srgbClr val="FF0000"/>
                </a:solidFill>
                <a:hlinkClick r:id="rId2"/>
              </a:rPr>
              <a:t>meet.google.com</a:t>
            </a:r>
            <a:r>
              <a:rPr lang="en-US" altLang="zh-TW" sz="1600" b="1" dirty="0">
                <a:solidFill>
                  <a:srgbClr val="FF0000"/>
                </a:solidFill>
                <a:hlinkClick r:id="rId2"/>
              </a:rPr>
              <a:t>/</a:t>
            </a:r>
            <a:r>
              <a:rPr lang="en-US" altLang="zh-TW" sz="1600" b="1" dirty="0" err="1">
                <a:solidFill>
                  <a:srgbClr val="FF0000"/>
                </a:solidFill>
                <a:hlinkClick r:id="rId2"/>
              </a:rPr>
              <a:t>szi-dmbd-aja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algn="ctr"/>
            <a:endParaRPr lang="en-US" altLang="zh-TW" sz="1600" b="1" dirty="0" smtClean="0">
              <a:solidFill>
                <a:srgbClr val="FF0000"/>
              </a:solidFill>
            </a:endParaRPr>
          </a:p>
          <a:p>
            <a:pPr algn="ctr"/>
            <a:endParaRPr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2" y="1621160"/>
            <a:ext cx="1492832" cy="12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29" y="1621159"/>
            <a:ext cx="1492832" cy="12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9" y="404664"/>
            <a:ext cx="87049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948264" y="4437111"/>
            <a:ext cx="93610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/>
              <a:t>上學入口</a:t>
            </a:r>
            <a:endParaRPr lang="zh-TW" altLang="en-US" sz="1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1547664" y="2564904"/>
            <a:ext cx="7920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/>
              <a:t>上</a:t>
            </a:r>
            <a:r>
              <a:rPr lang="en-US" altLang="zh-TW" sz="1200" b="1" dirty="0" smtClean="0"/>
              <a:t>/</a:t>
            </a:r>
            <a:r>
              <a:rPr lang="zh-TW" altLang="en-US" sz="1200" b="1" dirty="0" smtClean="0"/>
              <a:t>放學</a:t>
            </a:r>
            <a:endParaRPr lang="en-US" altLang="zh-TW" sz="1200" b="1" dirty="0" smtClean="0"/>
          </a:p>
          <a:p>
            <a:pPr algn="ctr"/>
            <a:r>
              <a:rPr lang="zh-TW" altLang="en-US" sz="1200" b="1" dirty="0"/>
              <a:t>接送</a:t>
            </a:r>
            <a:r>
              <a:rPr lang="zh-TW" altLang="en-US" sz="1200" b="1" dirty="0" smtClean="0"/>
              <a:t>區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958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48" y="5332831"/>
            <a:ext cx="1559691" cy="12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2600"/>
            <a:ext cx="1584176" cy="130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09" y="260648"/>
            <a:ext cx="1450842" cy="136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1604460" cy="15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1674280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solidFill>
                  <a:srgbClr val="0070C0"/>
                </a:solidFill>
                <a:ea typeface="文鼎粗行楷" pitchFamily="49" charset="-120"/>
                <a:hlinkClick r:id="rId4" action="ppaction://hlinkfile"/>
              </a:rPr>
              <a:t>敬致  新生家長的話</a:t>
            </a:r>
            <a:endParaRPr lang="en-US" altLang="zh-TW" sz="6600" dirty="0" smtClean="0">
              <a:solidFill>
                <a:srgbClr val="0070C0"/>
              </a:solidFill>
              <a:ea typeface="文鼎粗行楷" pitchFamily="49" charset="-120"/>
            </a:endParaRPr>
          </a:p>
          <a:p>
            <a:pPr algn="ctr"/>
            <a:endParaRPr lang="en-US" altLang="zh-TW" sz="6000" dirty="0" smtClean="0"/>
          </a:p>
          <a:p>
            <a:pPr algn="ctr"/>
            <a:r>
              <a:rPr lang="en-US" altLang="zh-TW" sz="5400" dirty="0" smtClean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(</a:t>
            </a:r>
            <a:r>
              <a:rPr lang="zh-TW" altLang="en-US" sz="5400" dirty="0" smtClean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教務</a:t>
            </a:r>
            <a:r>
              <a:rPr lang="en-US" altLang="zh-TW" sz="5400" dirty="0" smtClean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/</a:t>
            </a:r>
            <a:r>
              <a:rPr lang="zh-TW" altLang="en-US" sz="5400" dirty="0" smtClean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學務</a:t>
            </a:r>
            <a:r>
              <a:rPr lang="en-US" altLang="zh-TW" sz="5400" dirty="0" smtClean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/</a:t>
            </a:r>
            <a:r>
              <a:rPr lang="zh-TW" altLang="en-US" sz="5400" dirty="0" smtClean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總務</a:t>
            </a:r>
            <a:endParaRPr lang="en-US" altLang="zh-TW" sz="5400" dirty="0" smtClean="0">
              <a:solidFill>
                <a:srgbClr val="0070C0"/>
              </a:solidFill>
              <a:latin typeface="書法家中楷體" pitchFamily="49" charset="-120"/>
              <a:ea typeface="書法家中楷體" pitchFamily="49" charset="-120"/>
            </a:endParaRPr>
          </a:p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重要</a:t>
            </a:r>
            <a:r>
              <a:rPr lang="zh-TW" altLang="en-US" sz="5400" dirty="0" smtClean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業務報告</a:t>
            </a:r>
            <a:r>
              <a:rPr lang="en-US" altLang="zh-TW" sz="5400" dirty="0" smtClean="0">
                <a:solidFill>
                  <a:srgbClr val="0070C0"/>
                </a:solidFill>
                <a:latin typeface="書法家中楷體" pitchFamily="49" charset="-120"/>
                <a:ea typeface="書法家中楷體" pitchFamily="49" charset="-120"/>
              </a:rPr>
              <a:t>)</a:t>
            </a:r>
            <a:endParaRPr lang="zh-TW" altLang="en-US" sz="5400" dirty="0">
              <a:solidFill>
                <a:srgbClr val="0070C0"/>
              </a:solidFill>
              <a:latin typeface="書法家中楷體" pitchFamily="49" charset="-120"/>
              <a:ea typeface="書法家中楷體" pitchFamily="49" charset="-12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60691"/>
            <a:ext cx="1468728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39687"/>
            <a:ext cx="21621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textured watercolor drawing of the old town in red yellow t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79" y="3573016"/>
            <a:ext cx="2769218" cy="22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259632" y="620688"/>
            <a:ext cx="6408712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>
                <a:ea typeface="文鼎粗行楷" pitchFamily="49" charset="-120"/>
              </a:rPr>
              <a:t>~</a:t>
            </a:r>
            <a:r>
              <a:rPr lang="zh-TW" altLang="en-US" sz="6000" dirty="0" smtClean="0">
                <a:ea typeface="文鼎粗行楷" pitchFamily="49" charset="-120"/>
              </a:rPr>
              <a:t>感謝</a:t>
            </a:r>
            <a:r>
              <a:rPr lang="zh-TW" altLang="en-US" sz="6000" dirty="0">
                <a:ea typeface="文鼎粗行楷" pitchFamily="49" charset="-120"/>
              </a:rPr>
              <a:t>您的</a:t>
            </a:r>
            <a:r>
              <a:rPr lang="zh-TW" altLang="en-US" sz="6000" dirty="0" smtClean="0">
                <a:ea typeface="文鼎粗行楷" pitchFamily="49" charset="-120"/>
              </a:rPr>
              <a:t>聆聽</a:t>
            </a:r>
            <a:r>
              <a:rPr lang="en-US" altLang="zh-TW" sz="6000" dirty="0" smtClean="0">
                <a:ea typeface="文鼎粗行楷" pitchFamily="49" charset="-120"/>
              </a:rPr>
              <a:t>~</a:t>
            </a:r>
            <a:endParaRPr lang="zh-TW" altLang="en-US" sz="6000" dirty="0">
              <a:ea typeface="文鼎粗行楷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1916832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</a:rPr>
              <a:t>若有問題除與班級導師用</a:t>
            </a:r>
            <a:r>
              <a:rPr lang="en-US" altLang="zh-TW" sz="2800" dirty="0" smtClean="0">
                <a:solidFill>
                  <a:srgbClr val="0070C0"/>
                </a:solidFill>
                <a:ea typeface="文鼎粗行楷" pitchFamily="49" charset="-120"/>
              </a:rPr>
              <a:t>LINE</a:t>
            </a:r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</a:rPr>
              <a:t>群組聯繫外</a:t>
            </a:r>
            <a:r>
              <a:rPr lang="en-US" altLang="zh-TW" sz="2800" dirty="0" smtClean="0">
                <a:solidFill>
                  <a:srgbClr val="0070C0"/>
                </a:solidFill>
                <a:ea typeface="文鼎粗行楷" pitchFamily="49" charset="-120"/>
              </a:rPr>
              <a:t>,</a:t>
            </a:r>
          </a:p>
          <a:p>
            <a:pPr algn="ctr"/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</a:rPr>
              <a:t>亦可隨時打</a:t>
            </a:r>
            <a:r>
              <a:rPr lang="en-US" altLang="zh-TW" sz="2800" dirty="0" smtClean="0">
                <a:solidFill>
                  <a:srgbClr val="0070C0"/>
                </a:solidFill>
                <a:ea typeface="文鼎粗行楷" pitchFamily="49" charset="-120"/>
              </a:rPr>
              <a:t>06-5791047</a:t>
            </a:r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</a:rPr>
              <a:t>總機</a:t>
            </a:r>
            <a:r>
              <a:rPr lang="en-US" altLang="zh-TW" sz="2800" dirty="0" smtClean="0">
                <a:solidFill>
                  <a:srgbClr val="0070C0"/>
                </a:solidFill>
                <a:ea typeface="文鼎粗行楷" pitchFamily="49" charset="-120"/>
              </a:rPr>
              <a:t>870</a:t>
            </a:r>
          </a:p>
          <a:p>
            <a:pPr algn="ctr"/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</a:rPr>
              <a:t>或於</a:t>
            </a:r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  <a:hlinkClick r:id="rId3"/>
              </a:rPr>
              <a:t>隆田國小臉書</a:t>
            </a:r>
            <a:r>
              <a:rPr lang="zh-TW" altLang="en-US" sz="2800" dirty="0" smtClean="0">
                <a:solidFill>
                  <a:srgbClr val="0070C0"/>
                </a:solidFill>
                <a:ea typeface="文鼎粗行楷" pitchFamily="49" charset="-120"/>
              </a:rPr>
              <a:t>留言反映</a:t>
            </a:r>
            <a:endParaRPr lang="zh-TW" altLang="en-US" sz="2800" dirty="0">
              <a:solidFill>
                <a:srgbClr val="0070C0"/>
              </a:solidFill>
              <a:ea typeface="文鼎粗行楷" pitchFamily="49" charset="-120"/>
            </a:endParaRPr>
          </a:p>
        </p:txBody>
      </p:sp>
      <p:pic>
        <p:nvPicPr>
          <p:cNvPr id="1028" name="Picture 4" descr="Cute couple of birds singing and danc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8820"/>
            <a:ext cx="1631909" cy="123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ouple of birds singing and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" y="427260"/>
            <a:ext cx="1600472" cy="12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30316"/>
            <a:ext cx="800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8" y="3400"/>
            <a:ext cx="8964488" cy="227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27584" y="213285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600" dirty="0">
              <a:latin typeface="新細明體"/>
              <a:ea typeface="文鼎粗行楷" pitchFamily="49" charset="-120"/>
            </a:endParaRPr>
          </a:p>
          <a:p>
            <a:r>
              <a:rPr lang="en-US" altLang="zh-TW" sz="3600" dirty="0">
                <a:latin typeface="書法家中楷體" pitchFamily="49" charset="-120"/>
                <a:ea typeface="書法家中楷體" pitchFamily="49" charset="-120"/>
              </a:rPr>
              <a:t>1.</a:t>
            </a:r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校長校務推展報告及介紹師長 </a:t>
            </a:r>
            <a:endParaRPr lang="en-US" altLang="zh-TW" sz="3600" dirty="0">
              <a:latin typeface="書法家中楷體" pitchFamily="49" charset="-120"/>
              <a:ea typeface="書法家中楷體" pitchFamily="49" charset="-120"/>
            </a:endParaRPr>
          </a:p>
          <a:p>
            <a:endParaRPr lang="en-US" altLang="zh-TW" sz="3600" dirty="0">
              <a:latin typeface="書法家中楷體" pitchFamily="49" charset="-120"/>
              <a:ea typeface="書法家中楷體" pitchFamily="49" charset="-120"/>
            </a:endParaRPr>
          </a:p>
          <a:p>
            <a:r>
              <a:rPr lang="en-US" altLang="zh-TW" sz="3600" dirty="0">
                <a:latin typeface="書法家中楷體" pitchFamily="49" charset="-120"/>
                <a:ea typeface="書法家中楷體" pitchFamily="49" charset="-120"/>
              </a:rPr>
              <a:t>2.</a:t>
            </a:r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處室主任</a:t>
            </a:r>
            <a:r>
              <a:rPr lang="zh-TW" altLang="en-US" sz="4000" dirty="0">
                <a:latin typeface="書法家中楷體" pitchFamily="49" charset="-120"/>
                <a:ea typeface="書法家中楷體" pitchFamily="49" charset="-120"/>
              </a:rPr>
              <a:t>重要</a:t>
            </a:r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業務報告</a:t>
            </a:r>
            <a:endParaRPr lang="en-US" altLang="zh-TW" sz="3600" dirty="0">
              <a:latin typeface="書法家中楷體" pitchFamily="49" charset="-120"/>
              <a:ea typeface="書法家中楷體" pitchFamily="49" charset="-120"/>
            </a:endParaRPr>
          </a:p>
          <a:p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   </a:t>
            </a:r>
            <a:r>
              <a:rPr lang="en-US" altLang="zh-TW" sz="3600" dirty="0">
                <a:latin typeface="書法家中楷體" pitchFamily="49" charset="-120"/>
                <a:ea typeface="書法家中楷體" pitchFamily="49" charset="-120"/>
              </a:rPr>
              <a:t>(</a:t>
            </a:r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教務處</a:t>
            </a:r>
            <a:r>
              <a:rPr lang="en-US" altLang="zh-TW" sz="3600" dirty="0">
                <a:latin typeface="書法家中楷體" pitchFamily="49" charset="-120"/>
                <a:ea typeface="書法家中楷體" pitchFamily="49" charset="-120"/>
              </a:rPr>
              <a:t>/</a:t>
            </a:r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學務處</a:t>
            </a:r>
            <a:r>
              <a:rPr lang="en-US" altLang="zh-TW" sz="3600" dirty="0">
                <a:latin typeface="書法家中楷體" pitchFamily="49" charset="-120"/>
                <a:ea typeface="書法家中楷體" pitchFamily="49" charset="-120"/>
              </a:rPr>
              <a:t>/</a:t>
            </a:r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總務處</a:t>
            </a:r>
            <a:r>
              <a:rPr lang="en-US" altLang="zh-TW" sz="3600" dirty="0">
                <a:latin typeface="書法家中楷體" pitchFamily="49" charset="-120"/>
                <a:ea typeface="書法家中楷體" pitchFamily="49" charset="-120"/>
              </a:rPr>
              <a:t>)</a:t>
            </a:r>
          </a:p>
          <a:p>
            <a:endParaRPr lang="en-US" altLang="zh-TW" sz="3600" dirty="0">
              <a:latin typeface="書法家中楷體" pitchFamily="49" charset="-120"/>
              <a:ea typeface="書法家中楷體" pitchFamily="49" charset="-120"/>
            </a:endParaRPr>
          </a:p>
          <a:p>
            <a:r>
              <a:rPr lang="en-US" altLang="zh-TW" sz="3600" dirty="0" err="1">
                <a:latin typeface="書法家中楷體" pitchFamily="49" charset="-120"/>
                <a:ea typeface="書法家中楷體" pitchFamily="49" charset="-120"/>
              </a:rPr>
              <a:t>3.Q</a:t>
            </a:r>
            <a:r>
              <a:rPr lang="en-US" altLang="zh-TW" sz="3600" dirty="0">
                <a:latin typeface="書法家中楷體" pitchFamily="49" charset="-120"/>
                <a:ea typeface="書法家中楷體" pitchFamily="49" charset="-120"/>
              </a:rPr>
              <a:t> &amp; A</a:t>
            </a:r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時間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971600" y="114013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新細明體"/>
              </a:rPr>
              <a:t>◎</a:t>
            </a:r>
            <a:r>
              <a:rPr lang="zh-TW" altLang="en-US" sz="3200" dirty="0">
                <a:solidFill>
                  <a:srgbClr val="0070C0"/>
                </a:solidFill>
                <a:latin typeface="新細明體"/>
                <a:ea typeface="文鼎粗行楷" pitchFamily="49" charset="-120"/>
              </a:rPr>
              <a:t>新生家長線上始業座談</a:t>
            </a:r>
            <a:r>
              <a:rPr lang="en-US" altLang="zh-TW" sz="3200" dirty="0">
                <a:solidFill>
                  <a:srgbClr val="0070C0"/>
                </a:solidFill>
                <a:latin typeface="新細明體"/>
                <a:ea typeface="文鼎粗行楷" pitchFamily="49" charset="-120"/>
              </a:rPr>
              <a:t>--</a:t>
            </a:r>
            <a:r>
              <a:rPr lang="zh-TW" altLang="en-US" sz="3200" dirty="0">
                <a:solidFill>
                  <a:srgbClr val="0070C0"/>
                </a:solidFill>
                <a:latin typeface="新細明體"/>
                <a:ea typeface="文鼎粗行楷" pitchFamily="49" charset="-120"/>
              </a:rPr>
              <a:t>流程</a:t>
            </a:r>
            <a:r>
              <a:rPr lang="zh-TW" altLang="en-US" sz="3200" dirty="0" smtClean="0">
                <a:solidFill>
                  <a:srgbClr val="0070C0"/>
                </a:solidFill>
                <a:latin typeface="新細明體"/>
                <a:ea typeface="文鼎粗行楷" pitchFamily="49" charset="-120"/>
              </a:rPr>
              <a:t>說明</a:t>
            </a:r>
            <a:r>
              <a:rPr lang="zh-TW" altLang="en-US" sz="3200" dirty="0" smtClean="0">
                <a:solidFill>
                  <a:srgbClr val="0070C0"/>
                </a:solidFill>
                <a:latin typeface="新細明體"/>
                <a:ea typeface="新細明體"/>
              </a:rPr>
              <a:t>◎</a:t>
            </a:r>
            <a:r>
              <a:rPr lang="zh-TW" altLang="en-US" sz="3200" dirty="0" smtClean="0">
                <a:solidFill>
                  <a:srgbClr val="0070C0"/>
                </a:solidFill>
                <a:latin typeface="新細明體"/>
                <a:ea typeface="文鼎粗行楷" pitchFamily="49" charset="-120"/>
              </a:rPr>
              <a:t> </a:t>
            </a:r>
            <a:endParaRPr lang="en-US" altLang="zh-TW" sz="3200" dirty="0">
              <a:solidFill>
                <a:srgbClr val="0070C0"/>
              </a:solidFill>
              <a:latin typeface="新細明體"/>
              <a:ea typeface="文鼎粗行楷" pitchFamily="49" charset="-120"/>
            </a:endParaRPr>
          </a:p>
          <a:p>
            <a:pPr algn="ctr"/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00" y="5301208"/>
            <a:ext cx="3034200" cy="12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426916" cy="143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" y="368785"/>
            <a:ext cx="914399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110.08.25新生家長線上始業座談\110上--1年級師長照片110.08.19\1忠-陳玉春老師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1333"/>
            <a:ext cx="15898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86555"/>
            <a:ext cx="1724281" cy="218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User\Desktop\110.08.25新生家長線上始業座談\110上--1年級師長照片110.08.19\1仁-李季曉老師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58" y="1338961"/>
            <a:ext cx="1602178" cy="21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66405" y="3496487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忠 陳玉春老師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73064" y="3570018"/>
            <a:ext cx="180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孝 林秀珍老師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27539" y="3537230"/>
            <a:ext cx="18368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仁 李季曉老師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188640"/>
            <a:ext cx="741682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ea typeface="文鼎粗行楷" pitchFamily="49" charset="-120"/>
              </a:rPr>
              <a:t>一年級班群師長</a:t>
            </a:r>
            <a:endParaRPr lang="zh-TW" altLang="en-US" sz="4800" dirty="0">
              <a:ea typeface="文鼎粗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60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476672"/>
            <a:ext cx="871296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ea typeface="文鼎粗行楷" pitchFamily="49" charset="-120"/>
              </a:rPr>
              <a:t>校長</a:t>
            </a:r>
            <a:r>
              <a:rPr lang="en-US" altLang="zh-TW" sz="4800" dirty="0" smtClean="0">
                <a:ea typeface="文鼎粗行楷" pitchFamily="49" charset="-120"/>
              </a:rPr>
              <a:t>/</a:t>
            </a:r>
            <a:r>
              <a:rPr lang="zh-TW" altLang="en-US" sz="4800" dirty="0" smtClean="0">
                <a:ea typeface="文鼎粗行楷" pitchFamily="49" charset="-120"/>
              </a:rPr>
              <a:t>主任</a:t>
            </a:r>
            <a:r>
              <a:rPr lang="en-US" altLang="zh-TW" sz="4800" dirty="0" smtClean="0">
                <a:ea typeface="文鼎粗行楷" pitchFamily="49" charset="-120"/>
              </a:rPr>
              <a:t>/</a:t>
            </a:r>
            <a:r>
              <a:rPr lang="zh-TW" altLang="en-US" sz="4800" dirty="0" smtClean="0">
                <a:ea typeface="文鼎粗行楷" pitchFamily="49" charset="-120"/>
              </a:rPr>
              <a:t>行政團隊師長</a:t>
            </a:r>
            <a:endParaRPr lang="zh-TW" altLang="en-US" sz="4800" dirty="0">
              <a:ea typeface="文鼎粗行楷" pitchFamily="49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3893"/>
            <a:ext cx="1625126" cy="193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871296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103"/>
            <a:ext cx="885698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1996"/>
            <a:ext cx="1800776" cy="20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8" y="1413893"/>
            <a:ext cx="1935772" cy="19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60" y="4111575"/>
            <a:ext cx="1800200" cy="183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6245696"/>
            <a:ext cx="871296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09320" y="3573016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陳立祐 校長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419872" y="3645024"/>
            <a:ext cx="22322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教務主任   顏明宏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59000" y="3624448"/>
            <a:ext cx="21602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學務主任  吳鴻櫻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11660" y="6057875"/>
            <a:ext cx="2016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總務主任  陳義文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80507" y="6042809"/>
            <a:ext cx="2376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人事主任  林碧娥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6192"/>
            <a:ext cx="1507946" cy="186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8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5519" y="404664"/>
            <a:ext cx="871296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ea typeface="文鼎粗行楷" pitchFamily="49" charset="-120"/>
              </a:rPr>
              <a:t>行政團隊師長</a:t>
            </a:r>
            <a:endParaRPr lang="zh-TW" altLang="en-US" sz="4800" dirty="0">
              <a:ea typeface="文鼎粗行楷" pitchFamily="49" charset="-12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19825"/>
            <a:ext cx="871296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103"/>
            <a:ext cx="885698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4982"/>
            <a:ext cx="2080650" cy="193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58969"/>
            <a:ext cx="1629957" cy="186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88" y="1362802"/>
            <a:ext cx="1742374" cy="18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51520" y="3175224"/>
            <a:ext cx="19366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生教組長 黃國銓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394420" y="3164550"/>
            <a:ext cx="20007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體衛組長 李偉志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35996" y="3228586"/>
            <a:ext cx="20522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護理師  陳麗文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48" y="1351764"/>
            <a:ext cx="2009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878248" y="3218664"/>
            <a:ext cx="21602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事務組長  王上營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2" y="3567002"/>
            <a:ext cx="1556330" cy="194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251520" y="5733256"/>
            <a:ext cx="193663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專輔老師 劉映廷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94420" y="5733256"/>
            <a:ext cx="21415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班  黃政皓師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02288" y="5733256"/>
            <a:ext cx="2090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特教班  劉雲萱師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55" y="3865919"/>
            <a:ext cx="2102133" cy="22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41" y="3717032"/>
            <a:ext cx="1925959" cy="193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88" y="3751311"/>
            <a:ext cx="1803318" cy="200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png.pngtree.com/png-clipart/20190920/original/pngtree-pulling-feast-festival-children-s-day-celebration-supplies-png-image_4637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2" y="314400"/>
            <a:ext cx="802852" cy="80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png.pngtree.com/png-clipart/20190920/original/pngtree-pulling-feast-festival-children-s-day-celebration-supplies-png-image_4637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07544"/>
            <a:ext cx="802852" cy="80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png.pngtree.com/png-clipart/20190920/original/pngtree-pulling-feast-festival-children-s-day-celebration-supplies-png-image_4637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52510"/>
            <a:ext cx="705490" cy="7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png.pngtree.com/png-clipart/20190920/original/pngtree-pulling-feast-festival-children-s-day-celebration-supplies-png-image_4637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98" y="5866507"/>
            <a:ext cx="802852" cy="80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80920" cy="639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479228" cy="144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3" y="260648"/>
            <a:ext cx="893695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3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902</TotalTime>
  <Words>205</Words>
  <Application>Microsoft Office PowerPoint</Application>
  <PresentationFormat>如螢幕大小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公正</vt:lpstr>
      <vt:lpstr>臺南市隆田國小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臺南市隆田國小</dc:title>
  <dc:creator>User</dc:creator>
  <cp:lastModifiedBy>User</cp:lastModifiedBy>
  <cp:revision>36</cp:revision>
  <cp:lastPrinted>2020-08-26T23:43:14Z</cp:lastPrinted>
  <dcterms:created xsi:type="dcterms:W3CDTF">2020-08-26T23:20:15Z</dcterms:created>
  <dcterms:modified xsi:type="dcterms:W3CDTF">2021-08-25T00:33:33Z</dcterms:modified>
</cp:coreProperties>
</file>