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1" r:id="rId4"/>
    <p:sldId id="263" r:id="rId5"/>
    <p:sldId id="264" r:id="rId6"/>
  </p:sldIdLst>
  <p:sldSz cx="12192000" cy="6858000"/>
  <p:notesSz cx="6797675" cy="99266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2" clrIdx="0">
    <p:extLst>
      <p:ext uri="{19B8F6BF-5375-455C-9EA6-DF929625EA0E}">
        <p15:presenceInfo xmlns:p15="http://schemas.microsoft.com/office/powerpoint/2012/main" userId="Administrato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59DBF28-B70F-4006-B1A6-8EC063E796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57E622DC-D42D-426C-9B1D-1794108A3E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65EFF62-2892-4EBE-97DD-E0784F81D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0561-29A1-40BD-8B2F-7BC5A4A8517D}" type="datetimeFigureOut">
              <a:rPr lang="zh-TW" altLang="en-US" smtClean="0"/>
              <a:pPr/>
              <a:t>2021/6/15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711CB1C-ACFA-4B88-949C-A74740A4C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AC1FFEF-9847-4ABE-B016-0CEBD8D2E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7D9-0E50-47C9-AEB0-2A8F3FD168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91515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B074F29-DCFB-4890-B077-467CC643A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DCE0DB77-8DA9-47EC-B4CC-BB11A7B362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E07D25E-839D-4554-8795-4A10C540A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0561-29A1-40BD-8B2F-7BC5A4A8517D}" type="datetimeFigureOut">
              <a:rPr lang="zh-TW" altLang="en-US" smtClean="0"/>
              <a:pPr/>
              <a:t>2021/6/15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0EB2CBB-6DD8-4EAA-82E1-132E42B0A3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C09C80C-200C-4189-8390-11CA022067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7D9-0E50-47C9-AEB0-2A8F3FD168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43585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486F2428-FA5B-4AAC-B65C-FFEA548144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122FE267-E081-4241-B393-5FAEB2BC55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CCD3EF0-5823-4405-B15B-272350220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0561-29A1-40BD-8B2F-7BC5A4A8517D}" type="datetimeFigureOut">
              <a:rPr lang="zh-TW" altLang="en-US" smtClean="0"/>
              <a:pPr/>
              <a:t>2021/6/15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2EAF7C6-1C90-4558-B898-7F4451A23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9A80DE6-6E70-4BC0-9101-4A9457B13B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7D9-0E50-47C9-AEB0-2A8F3FD168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38876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A7FE2EF-0BBF-4D35-B0FD-3F218925E3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8B0265E-F88D-49F5-916D-16D6F9563C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D88D1CC-1311-4AD6-B14E-FBCD59F7C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0561-29A1-40BD-8B2F-7BC5A4A8517D}" type="datetimeFigureOut">
              <a:rPr lang="zh-TW" altLang="en-US" smtClean="0"/>
              <a:pPr/>
              <a:t>2021/6/15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AA8CDBE-052D-4CA8-A521-C61055930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3DB1D06-7239-47AC-9E2F-092D739A2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7D9-0E50-47C9-AEB0-2A8F3FD168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50215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BCBCE34-AD2C-4EF4-9D1E-981BE1E4C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9232D9B1-0660-41D7-B9D3-06518B656C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BA1D00A-C299-4C00-8E41-B53F65377D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0561-29A1-40BD-8B2F-7BC5A4A8517D}" type="datetimeFigureOut">
              <a:rPr lang="zh-TW" altLang="en-US" smtClean="0"/>
              <a:pPr/>
              <a:t>2021/6/15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0ABFB83-36A2-4358-81D9-79BFC246C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462BE3C-5DB8-4FDF-8352-CE3EBE085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7D9-0E50-47C9-AEB0-2A8F3FD168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05154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F563B98-A905-4AA8-9465-4B410D43E1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62678F2-183B-498E-A2D7-FA036D49AA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4432121F-4AB9-4450-A2B2-6864D883C9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5C861D28-5153-4F04-B439-043485F2EC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0561-29A1-40BD-8B2F-7BC5A4A8517D}" type="datetimeFigureOut">
              <a:rPr lang="zh-TW" altLang="en-US" smtClean="0"/>
              <a:pPr/>
              <a:t>2021/6/15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751177E4-B8E5-429E-AC99-6438782D1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770B725E-CB5F-4966-BB8A-B481FEECC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7D9-0E50-47C9-AEB0-2A8F3FD168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84054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0BE75E9-106B-4712-928D-5C95344E5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EE182F47-1274-4669-BA26-B05D23557C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EEBA7E8A-B843-4198-95A6-72CE903AD0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6352418C-79EC-4BCA-9C1A-C44004EF5F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27F9E5DA-6C1A-4D01-A0ED-20B7A3AF0A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C87E78E8-E594-4885-A639-D4EEC87C7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0561-29A1-40BD-8B2F-7BC5A4A8517D}" type="datetimeFigureOut">
              <a:rPr lang="zh-TW" altLang="en-US" smtClean="0"/>
              <a:pPr/>
              <a:t>2021/6/15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30EBAFA4-6E2B-47FF-8BC8-10124894C3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F2E664A5-8343-41CA-9BD0-0762932F7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7D9-0E50-47C9-AEB0-2A8F3FD168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16904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3739E36-64FC-48A6-A4D3-678DE7EF9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F27083F3-281F-4167-9156-18A40AC2A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0561-29A1-40BD-8B2F-7BC5A4A8517D}" type="datetimeFigureOut">
              <a:rPr lang="zh-TW" altLang="en-US" smtClean="0"/>
              <a:pPr/>
              <a:t>2021/6/15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64D71013-B3BB-4C3A-97C2-655E766C5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7DB865C5-224E-4D18-9119-064619C3A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7D9-0E50-47C9-AEB0-2A8F3FD168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85063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2C5BE46C-48D9-4DBA-99E9-C557C0822B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0561-29A1-40BD-8B2F-7BC5A4A8517D}" type="datetimeFigureOut">
              <a:rPr lang="zh-TW" altLang="en-US" smtClean="0"/>
              <a:pPr/>
              <a:t>2021/6/15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260EBB75-9A13-45FD-ACF6-02326C9D66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95E779E3-BB90-4F2D-8FFF-CBF421780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7D9-0E50-47C9-AEB0-2A8F3FD168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05211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2945674-5CA0-4ADE-A542-FCF317A85A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ED62519-D3A9-4925-8311-DFA2D2C84E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C6C33398-FF37-4428-A953-E2DEEB2985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8D187157-4A0F-4175-A428-3B8F673391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0561-29A1-40BD-8B2F-7BC5A4A8517D}" type="datetimeFigureOut">
              <a:rPr lang="zh-TW" altLang="en-US" smtClean="0"/>
              <a:pPr/>
              <a:t>2021/6/15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51FEC3F2-3570-45ED-B0AA-A519E6B1D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FB076AFC-E246-45F0-9376-1C825592B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7D9-0E50-47C9-AEB0-2A8F3FD168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67637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E289451-1230-46B3-AA7C-C0B6341A94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8DFDB8E0-073D-4D94-A2E7-F2151ED706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EA8E1588-A598-44E6-9F8D-956EA36B0C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23A78B4B-B032-44AC-AE6B-E57F6222DD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0561-29A1-40BD-8B2F-7BC5A4A8517D}" type="datetimeFigureOut">
              <a:rPr lang="zh-TW" altLang="en-US" smtClean="0"/>
              <a:pPr/>
              <a:t>2021/6/15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B33C9DCE-DA2A-4E32-92A5-E94E03FF2C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973FEFAF-A0AA-41C9-9DB0-790278744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7D9-0E50-47C9-AEB0-2A8F3FD168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26817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D4A6CF65-A53E-4AF9-BA9B-1A99A4F971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096D6BDB-11C6-4670-9B85-4DD40B6598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25C4508-E2FB-4D4F-8C3A-A40191D3E7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7F0561-29A1-40BD-8B2F-7BC5A4A8517D}" type="datetimeFigureOut">
              <a:rPr lang="zh-TW" altLang="en-US" smtClean="0"/>
              <a:pPr/>
              <a:t>2021/6/15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355EE85-4549-4B8D-85A8-564B174DD1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719C0B0-C085-49A4-864C-5D87AD938F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1517D9-0E50-47C9-AEB0-2A8F3FD168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52216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ono.tp.edu.tw/course/8831/content#/" TargetMode="External"/><Relationship Id="rId2" Type="http://schemas.openxmlformats.org/officeDocument/2006/relationships/hyperlink" Target="https://meet.google.com/sxt-xjmq-qdq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ono.tp.edu.tw/course/5173" TargetMode="External"/><Relationship Id="rId4" Type="http://schemas.openxmlformats.org/officeDocument/2006/relationships/hyperlink" Target="https://ono.tp.edu.tw/course/8747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cl.app.visionmedia.com.tw/video" TargetMode="External"/><Relationship Id="rId2" Type="http://schemas.openxmlformats.org/officeDocument/2006/relationships/hyperlink" Target="https://www.junyiacademy.org/event/2021-learning-during-covid/?src=header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C868DFD-2F83-49AB-93AB-DB0C36F50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A6BE25E-97E8-4023-B40D-84B1EC456C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1895" y="1253330"/>
            <a:ext cx="10515600" cy="52395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10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0616</a:t>
            </a:r>
          </a:p>
          <a:p>
            <a:pPr marL="0" indent="0">
              <a:buNone/>
            </a:pPr>
            <a:r>
              <a:rPr lang="zh-TW" altLang="en-US" sz="10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六丁自學課程規劃</a:t>
            </a:r>
            <a:endParaRPr lang="en-US" altLang="zh-TW" sz="10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sz="10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707280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7803F7A-3D9E-40F7-ACF4-F430C06F57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1699" y="35187"/>
            <a:ext cx="10515600" cy="1048895"/>
          </a:xfrm>
        </p:spPr>
        <p:txBody>
          <a:bodyPr>
            <a:normAutofit/>
          </a:bodyPr>
          <a:lstStyle/>
          <a:p>
            <a:r>
              <a:rPr lang="en-US" altLang="zh-TW" sz="6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0616</a:t>
            </a:r>
            <a:r>
              <a:rPr lang="zh-TW" altLang="en-US" sz="6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自學任務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DD243C2-8DD1-4A11-B6DF-AF098A24B5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414" y="1084082"/>
            <a:ext cx="11698663" cy="5738731"/>
          </a:xfrm>
        </p:spPr>
        <p:txBody>
          <a:bodyPr>
            <a:normAutofit fontScale="92500" lnSpcReduction="10000"/>
          </a:bodyPr>
          <a:lstStyle/>
          <a:p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早自修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：閱讀課外書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dirty="0">
                <a:solidFill>
                  <a:srgbClr val="FF000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◎音樂</a:t>
            </a:r>
            <a:r>
              <a:rPr lang="zh-TW" altLang="en-US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請點選以下連結進入視訊上課 </a:t>
            </a:r>
          </a:p>
          <a:p>
            <a:pPr marL="0" indent="0">
              <a:buNone/>
            </a:pPr>
            <a:r>
              <a:rPr lang="en-US" altLang="zh-TW" dirty="0">
                <a:solidFill>
                  <a:srgbClr val="FF000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  <a:hlinkClick r:id="rId2"/>
              </a:rPr>
              <a:t>https://</a:t>
            </a:r>
            <a:r>
              <a:rPr lang="en-US" altLang="zh-TW" dirty="0" err="1">
                <a:solidFill>
                  <a:srgbClr val="FF000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  <a:hlinkClick r:id="rId2"/>
              </a:rPr>
              <a:t>meet.google.com</a:t>
            </a:r>
            <a:r>
              <a:rPr lang="en-US" altLang="zh-TW" dirty="0">
                <a:solidFill>
                  <a:srgbClr val="FF000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  <a:hlinkClick r:id="rId2"/>
              </a:rPr>
              <a:t>/</a:t>
            </a:r>
            <a:r>
              <a:rPr lang="en-US" altLang="zh-TW" dirty="0" err="1">
                <a:solidFill>
                  <a:srgbClr val="FF000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  <a:hlinkClick r:id="rId2"/>
              </a:rPr>
              <a:t>sxt-xjmq-qdq</a:t>
            </a:r>
            <a:endParaRPr lang="en-US" altLang="zh-TW" dirty="0">
              <a:solidFill>
                <a:srgbClr val="FF0000"/>
              </a:solidFill>
              <a:latin typeface="書法家中楷體" panose="02010609010101010101" pitchFamily="49" charset="-120"/>
              <a:ea typeface="書法家中楷體" panose="02010609010101010101" pitchFamily="49" charset="-120"/>
            </a:endParaRPr>
          </a:p>
          <a:p>
            <a:pPr marL="0" indent="0">
              <a:buNone/>
            </a:pPr>
            <a:endParaRPr lang="en-US" altLang="zh-TW" dirty="0">
              <a:solidFill>
                <a:srgbClr val="FF0000"/>
              </a:solidFill>
              <a:latin typeface="書法家中楷體" panose="02010609010101010101" pitchFamily="49" charset="-120"/>
              <a:ea typeface="書法家中楷體" panose="02010609010101010101" pitchFamily="49" charset="-120"/>
            </a:endParaRPr>
          </a:p>
          <a:p>
            <a:pPr marL="0" indent="0">
              <a:buNone/>
            </a:pPr>
            <a:r>
              <a:rPr lang="zh-TW" altLang="en-US" dirty="0">
                <a:solidFill>
                  <a:srgbClr val="FF000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◎數學</a:t>
            </a:r>
            <a:r>
              <a:rPr lang="zh-TW" altLang="en-US" dirty="0"/>
              <a:t>：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請進入下列網址，自行點選需加強或感興趣的單元觀看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dirty="0">
                <a:hlinkClick r:id="rId3"/>
              </a:rPr>
              <a:t>https://</a:t>
            </a:r>
            <a:r>
              <a:rPr lang="en-US" altLang="zh-TW" dirty="0" err="1">
                <a:hlinkClick r:id="rId3"/>
              </a:rPr>
              <a:t>ono.tp.edu.tw</a:t>
            </a:r>
            <a:r>
              <a:rPr lang="en-US" altLang="zh-TW" dirty="0">
                <a:hlinkClick r:id="rId3"/>
              </a:rPr>
              <a:t>/course/8831/content#/</a:t>
            </a:r>
            <a:endParaRPr lang="en-US" altLang="zh-TW" dirty="0"/>
          </a:p>
          <a:p>
            <a:pPr marL="0" indent="0">
              <a:buNone/>
            </a:pPr>
            <a:endParaRPr lang="en-US" altLang="zh-TW" dirty="0">
              <a:solidFill>
                <a:srgbClr val="FF0000"/>
              </a:solidFill>
              <a:latin typeface="書法家中楷體" panose="02010609010101010101" pitchFamily="49" charset="-120"/>
              <a:ea typeface="書法家中楷體" panose="02010609010101010101" pitchFamily="49" charset="-120"/>
            </a:endParaRPr>
          </a:p>
          <a:p>
            <a:pPr marL="0" indent="0">
              <a:buNone/>
            </a:pPr>
            <a:r>
              <a:rPr lang="zh-TW" altLang="en-US" dirty="0">
                <a:solidFill>
                  <a:srgbClr val="FF000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◎國語</a:t>
            </a:r>
            <a:r>
              <a:rPr lang="zh-TW" altLang="en-US" dirty="0"/>
              <a:t>：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請進入下列網址，自行點選需加強或感興趣的主題觀看</a:t>
            </a:r>
            <a:r>
              <a:rPr lang="en-US" altLang="zh-TW" dirty="0">
                <a:hlinkClick r:id="rId4"/>
              </a:rPr>
              <a:t>https://</a:t>
            </a:r>
            <a:r>
              <a:rPr lang="en-US" altLang="zh-TW" dirty="0" err="1">
                <a:hlinkClick r:id="rId4"/>
              </a:rPr>
              <a:t>ono.tp.edu.tw</a:t>
            </a:r>
            <a:r>
              <a:rPr lang="en-US" altLang="zh-TW" dirty="0">
                <a:hlinkClick r:id="rId4"/>
              </a:rPr>
              <a:t>/course/8747</a:t>
            </a:r>
            <a:endParaRPr lang="en-US" altLang="zh-TW" dirty="0"/>
          </a:p>
          <a:p>
            <a:pPr marL="0" indent="0">
              <a:buNone/>
            </a:pPr>
            <a:endParaRPr lang="en-US" altLang="zh-TW" dirty="0">
              <a:solidFill>
                <a:srgbClr val="FF0000"/>
              </a:solidFill>
              <a:latin typeface="書法家中楷體" panose="02010609010101010101" pitchFamily="49" charset="-120"/>
              <a:ea typeface="書法家中楷體" panose="02010609010101010101" pitchFamily="49" charset="-120"/>
            </a:endParaRPr>
          </a:p>
          <a:p>
            <a:pPr marL="0" indent="0">
              <a:buNone/>
            </a:pP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dirty="0">
                <a:solidFill>
                  <a:srgbClr val="FF000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◎社會</a:t>
            </a:r>
            <a:r>
              <a:rPr lang="zh-TW" altLang="en-US" dirty="0"/>
              <a:t>：</a:t>
            </a:r>
            <a:r>
              <a:rPr lang="en-US" altLang="zh-TW" dirty="0">
                <a:solidFill>
                  <a:srgbClr val="FF000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  <a:hlinkClick r:id="rId5"/>
              </a:rPr>
              <a:t>https://</a:t>
            </a:r>
            <a:r>
              <a:rPr lang="en-US" altLang="zh-TW" dirty="0" err="1">
                <a:solidFill>
                  <a:srgbClr val="FF000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  <a:hlinkClick r:id="rId5"/>
              </a:rPr>
              <a:t>ono.tp.edu.tw</a:t>
            </a:r>
            <a:r>
              <a:rPr lang="en-US" altLang="zh-TW" dirty="0">
                <a:solidFill>
                  <a:srgbClr val="FF000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  <a:hlinkClick r:id="rId5"/>
              </a:rPr>
              <a:t>/course/5173</a:t>
            </a:r>
            <a:endParaRPr lang="en-US" altLang="zh-TW" dirty="0">
              <a:solidFill>
                <a:srgbClr val="FF0000"/>
              </a:solidFill>
              <a:latin typeface="書法家中楷體" panose="02010609010101010101" pitchFamily="49" charset="-120"/>
              <a:ea typeface="書法家中楷體" panose="02010609010101010101" pitchFamily="49" charset="-120"/>
            </a:endParaRPr>
          </a:p>
          <a:p>
            <a:pPr marL="0" indent="0">
              <a:buNone/>
            </a:pPr>
            <a:endParaRPr lang="en-US" altLang="zh-TW" dirty="0">
              <a:solidFill>
                <a:srgbClr val="FF0000"/>
              </a:solidFill>
              <a:latin typeface="書法家中楷體" panose="02010609010101010101" pitchFamily="49" charset="-120"/>
              <a:ea typeface="書法家中楷體" panose="02010609010101010101" pitchFamily="49" charset="-120"/>
            </a:endParaRPr>
          </a:p>
          <a:p>
            <a:pPr>
              <a:buNone/>
            </a:pP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84603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7CC5186-2D67-453C-BEF3-E7761B61CC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補充資源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6A9DACF-11B3-4A4C-B94D-CC827C2C84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5037" y="1555423"/>
            <a:ext cx="10515600" cy="462154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☆均一教育平臺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https://</a:t>
            </a:r>
            <a:r>
              <a:rPr lang="en-US" altLang="zh-TW" dirty="0" err="1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www.junyiacademy.org</a:t>
            </a:r>
            <a:r>
              <a:rPr lang="en-US" altLang="zh-TW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/event/2021-learning-during-</a:t>
            </a:r>
            <a:r>
              <a:rPr lang="en-US" altLang="zh-TW" dirty="0" err="1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covid</a:t>
            </a:r>
            <a:r>
              <a:rPr lang="en-US" altLang="zh-TW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/?</a:t>
            </a:r>
            <a:r>
              <a:rPr lang="en-US" altLang="zh-TW" dirty="0" err="1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src</a:t>
            </a:r>
            <a:r>
              <a:rPr lang="en-US" altLang="zh-TW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=header</a:t>
            </a:r>
            <a:endParaRPr lang="en-US" altLang="zh-TW" dirty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dirty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☆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國家圖書館提供百部以上電影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,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線上陪伴全民防疫。</a:t>
            </a:r>
          </a:p>
          <a:p>
            <a:pPr marL="0" indent="0">
              <a:buNone/>
            </a:pPr>
            <a:r>
              <a:rPr lang="en-US" altLang="zh-TW" u="sng" dirty="0"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https://</a:t>
            </a:r>
            <a:r>
              <a:rPr lang="en-US" altLang="zh-TW" u="sng" dirty="0" err="1"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www.ncl.app.visionmedia.com.tw</a:t>
            </a:r>
            <a:r>
              <a:rPr lang="en-US" altLang="zh-TW" u="sng" dirty="0"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/video</a:t>
            </a:r>
            <a:endParaRPr lang="en-US" altLang="zh-TW" u="sng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zh-TW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☆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公視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疫起線上看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http://</a:t>
            </a:r>
            <a:r>
              <a:rPr lang="en-US" altLang="zh-TW" u="sng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web.pts.org.tw</a:t>
            </a:r>
            <a:r>
              <a:rPr lang="en-US" altLang="zh-TW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/php/</a:t>
            </a:r>
            <a:r>
              <a:rPr lang="en-US" altLang="zh-TW" u="sng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programX</a:t>
            </a:r>
            <a:r>
              <a:rPr lang="en-US" altLang="zh-TW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/program/</a:t>
            </a:r>
            <a:r>
              <a:rPr lang="en-US" altLang="zh-TW" u="sng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main.php?XCHANNEL</a:t>
            </a:r>
            <a:r>
              <a:rPr lang="en-US" altLang="zh-TW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=</a:t>
            </a:r>
            <a:r>
              <a:rPr lang="en-US" altLang="zh-TW" u="sng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HD&amp;XMODE</a:t>
            </a:r>
            <a:r>
              <a:rPr lang="en-US" altLang="zh-TW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=WEEK</a:t>
            </a:r>
            <a:endParaRPr lang="zh-TW" altLang="en-US" u="sng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69405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99FA694-4F86-470B-8FED-E5A3E171E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329178"/>
          </a:xfrm>
        </p:spPr>
        <p:txBody>
          <a:bodyPr/>
          <a:lstStyle/>
          <a:p>
            <a:r>
              <a:rPr lang="zh-TW" altLang="en-US" b="1" dirty="0">
                <a:solidFill>
                  <a:srgbClr val="FF0066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畢業活動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8B1A535-9D83-4281-A5E1-24788B0E47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340" y="1112363"/>
            <a:ext cx="11321592" cy="5580668"/>
          </a:xfrm>
        </p:spPr>
        <p:txBody>
          <a:bodyPr>
            <a:normAutofit fontScale="92500" lnSpcReduction="10000"/>
          </a:bodyPr>
          <a:lstStyle/>
          <a:p>
            <a:r>
              <a:rPr lang="zh-TW" altLang="en-US" b="1" dirty="0">
                <a:solidFill>
                  <a:srgbClr val="7030A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主題</a:t>
            </a:r>
            <a:r>
              <a:rPr lang="zh-TW" altLang="en-US" dirty="0">
                <a:latin typeface="書法家中楷體" panose="02010609010101010101" pitchFamily="49" charset="-120"/>
                <a:ea typeface="書法家中楷體" panose="02010609010101010101" pitchFamily="49" charset="-120"/>
              </a:rPr>
              <a:t>：</a:t>
            </a:r>
            <a:r>
              <a:rPr lang="zh-TW" altLang="en-US" sz="4000" b="1" dirty="0">
                <a:latin typeface="書法家中楷體" panose="02010609010101010101" pitchFamily="49" charset="-120"/>
                <a:ea typeface="書法家中楷體" panose="02010609010101010101" pitchFamily="49" charset="-120"/>
              </a:rPr>
              <a:t>因為有你  感謝有你</a:t>
            </a:r>
            <a:endParaRPr lang="en-US" altLang="zh-TW" sz="4000" b="1" dirty="0">
              <a:latin typeface="書法家中楷體" panose="02010609010101010101" pitchFamily="49" charset="-120"/>
              <a:ea typeface="書法家中楷體" panose="02010609010101010101" pitchFamily="49" charset="-120"/>
            </a:endParaRPr>
          </a:p>
          <a:p>
            <a:r>
              <a:rPr lang="zh-TW" altLang="en-US" b="1" dirty="0">
                <a:solidFill>
                  <a:srgbClr val="7030A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時間</a:t>
            </a:r>
            <a:r>
              <a:rPr lang="zh-TW" altLang="en-US" dirty="0">
                <a:latin typeface="書法家中楷體" panose="02010609010101010101" pitchFamily="49" charset="-120"/>
                <a:ea typeface="書法家中楷體" panose="02010609010101010101" pitchFamily="49" charset="-120"/>
              </a:rPr>
              <a:t>：</a:t>
            </a:r>
            <a:r>
              <a:rPr lang="en-US" altLang="zh-TW" dirty="0">
                <a:latin typeface="書法家中楷體" panose="02010609010101010101" pitchFamily="49" charset="-120"/>
                <a:ea typeface="書法家中楷體" panose="02010609010101010101" pitchFamily="49" charset="-120"/>
              </a:rPr>
              <a:t>6/16(</a:t>
            </a:r>
            <a:r>
              <a:rPr lang="zh-TW" altLang="en-US" dirty="0">
                <a:latin typeface="書法家中楷體" panose="02010609010101010101" pitchFamily="49" charset="-120"/>
                <a:ea typeface="書法家中楷體" panose="02010609010101010101" pitchFamily="49" charset="-120"/>
              </a:rPr>
              <a:t>三</a:t>
            </a:r>
            <a:r>
              <a:rPr lang="en-US" altLang="zh-TW" dirty="0">
                <a:latin typeface="書法家中楷體" panose="02010609010101010101" pitchFamily="49" charset="-120"/>
                <a:ea typeface="書法家中楷體" panose="02010609010101010101" pitchFamily="49" charset="-120"/>
              </a:rPr>
              <a:t>)</a:t>
            </a:r>
            <a:r>
              <a:rPr lang="zh-TW" altLang="en-US" dirty="0">
                <a:latin typeface="書法家中楷體" panose="02010609010101010101" pitchFamily="49" charset="-120"/>
                <a:ea typeface="書法家中楷體" panose="02010609010101010101" pitchFamily="49" charset="-120"/>
              </a:rPr>
              <a:t>早上</a:t>
            </a:r>
            <a:r>
              <a:rPr lang="en-US" altLang="zh-TW" dirty="0">
                <a:solidFill>
                  <a:srgbClr val="FF000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10:20</a:t>
            </a:r>
            <a:r>
              <a:rPr lang="zh-TW" altLang="en-US" dirty="0">
                <a:latin typeface="書法家中楷體" panose="02010609010101010101" pitchFamily="49" charset="-120"/>
                <a:ea typeface="書法家中楷體" panose="02010609010101010101" pitchFamily="49" charset="-120"/>
              </a:rPr>
              <a:t>準時開始，</a:t>
            </a:r>
            <a:r>
              <a:rPr lang="en-US" altLang="zh-TW" dirty="0">
                <a:latin typeface="書法家中楷體" panose="02010609010101010101" pitchFamily="49" charset="-120"/>
                <a:ea typeface="書法家中楷體" panose="02010609010101010101" pitchFamily="49" charset="-120"/>
              </a:rPr>
              <a:t>10:10</a:t>
            </a:r>
            <a:r>
              <a:rPr lang="zh-TW" altLang="en-US" dirty="0">
                <a:latin typeface="書法家中楷體" panose="02010609010101010101" pitchFamily="49" charset="-120"/>
                <a:ea typeface="書法家中楷體" panose="02010609010101010101" pitchFamily="49" charset="-120"/>
              </a:rPr>
              <a:t>開始邀請</a:t>
            </a:r>
            <a:endParaRPr lang="en-US" altLang="zh-TW" dirty="0">
              <a:latin typeface="書法家中楷體" panose="02010609010101010101" pitchFamily="49" charset="-120"/>
              <a:ea typeface="書法家中楷體" panose="02010609010101010101" pitchFamily="49" charset="-120"/>
            </a:endParaRPr>
          </a:p>
          <a:p>
            <a:r>
              <a:rPr lang="zh-TW" altLang="en-US" b="1" dirty="0">
                <a:solidFill>
                  <a:srgbClr val="7030A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方式</a:t>
            </a:r>
            <a:r>
              <a:rPr lang="zh-TW" altLang="en-US" dirty="0">
                <a:latin typeface="書法家中楷體" panose="02010609010101010101" pitchFamily="49" charset="-120"/>
                <a:ea typeface="書法家中楷體" panose="02010609010101010101" pitchFamily="49" charset="-120"/>
              </a:rPr>
              <a:t>：請連上</a:t>
            </a:r>
            <a:r>
              <a:rPr lang="en-US" altLang="zh-TW" dirty="0">
                <a:latin typeface="書法家中楷體" panose="02010609010101010101" pitchFamily="49" charset="-120"/>
                <a:ea typeface="書法家中楷體" panose="02010609010101010101" pitchFamily="49" charset="-120"/>
              </a:rPr>
              <a:t>meet</a:t>
            </a:r>
            <a:r>
              <a:rPr lang="zh-TW" altLang="en-US" dirty="0">
                <a:latin typeface="書法家中楷體" panose="02010609010101010101" pitchFamily="49" charset="-120"/>
                <a:ea typeface="書法家中楷體" panose="02010609010101010101" pitchFamily="49" charset="-120"/>
              </a:rPr>
              <a:t>，輸入代號：</a:t>
            </a:r>
            <a:r>
              <a:rPr lang="en-US" altLang="zh-TW" dirty="0" err="1">
                <a:solidFill>
                  <a:srgbClr val="FF000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Axhgvubfgx</a:t>
            </a:r>
            <a:endParaRPr lang="en-US" altLang="zh-TW" dirty="0">
              <a:solidFill>
                <a:srgbClr val="FF0000"/>
              </a:solidFill>
              <a:latin typeface="書法家中楷體" panose="02010609010101010101" pitchFamily="49" charset="-120"/>
              <a:ea typeface="書法家中楷體" panose="02010609010101010101" pitchFamily="49" charset="-120"/>
            </a:endParaRPr>
          </a:p>
          <a:p>
            <a:r>
              <a:rPr lang="zh-TW" altLang="en-US" b="1" dirty="0">
                <a:solidFill>
                  <a:srgbClr val="7030A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服裝</a:t>
            </a:r>
            <a:r>
              <a:rPr lang="zh-TW" altLang="en-US" dirty="0">
                <a:latin typeface="書法家中楷體" panose="02010609010101010101" pitchFamily="49" charset="-120"/>
                <a:ea typeface="書法家中楷體" panose="02010609010101010101" pitchFamily="49" charset="-120"/>
              </a:rPr>
              <a:t>：請大家盡量穿著小恐龍班服，如果無法穿班服，請至少要服裝儀容整齊，活動最後要開鏡頭來個六丁「線上大合照」喔！</a:t>
            </a:r>
            <a:endParaRPr lang="en-US" altLang="zh-TW" dirty="0">
              <a:latin typeface="書法家中楷體" panose="02010609010101010101" pitchFamily="49" charset="-120"/>
              <a:ea typeface="書法家中楷體" panose="02010609010101010101" pitchFamily="49" charset="-120"/>
            </a:endParaRPr>
          </a:p>
          <a:p>
            <a:r>
              <a:rPr lang="zh-TW" altLang="en-US" b="1" dirty="0">
                <a:solidFill>
                  <a:srgbClr val="7030A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參加對象</a:t>
            </a:r>
            <a:r>
              <a:rPr lang="zh-TW" altLang="en-US" dirty="0">
                <a:latin typeface="書法家中楷體" panose="02010609010101010101" pitchFamily="49" charset="-120"/>
                <a:ea typeface="書法家中楷體" panose="02010609010101010101" pitchFamily="49" charset="-120"/>
              </a:rPr>
              <a:t>：六丁全體師生，也歡迎有空的家長一起上線參加</a:t>
            </a:r>
            <a:endParaRPr lang="en-US" altLang="zh-TW" dirty="0">
              <a:latin typeface="書法家中楷體" panose="02010609010101010101" pitchFamily="49" charset="-120"/>
              <a:ea typeface="書法家中楷體" panose="02010609010101010101" pitchFamily="49" charset="-120"/>
            </a:endParaRPr>
          </a:p>
          <a:p>
            <a:r>
              <a:rPr lang="zh-TW" altLang="en-US" b="1" dirty="0">
                <a:solidFill>
                  <a:srgbClr val="7030A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提醒</a:t>
            </a:r>
            <a:r>
              <a:rPr lang="zh-TW" altLang="en-US" dirty="0">
                <a:latin typeface="書法家中楷體" panose="02010609010101010101" pitchFamily="49" charset="-120"/>
                <a:ea typeface="書法家中楷體" panose="02010609010101010101" pitchFamily="49" charset="-120"/>
              </a:rPr>
              <a:t>：明天是最後一天當你們的導師了！畢業活動尾聲會請各位同學逐一開麥克風說話，請</a:t>
            </a:r>
            <a:r>
              <a:rPr lang="zh-TW" altLang="en-US" dirty="0">
                <a:solidFill>
                  <a:srgbClr val="FF000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準備一句或一些話送給老師</a:t>
            </a:r>
            <a:r>
              <a:rPr lang="zh-TW" altLang="en-US" dirty="0">
                <a:latin typeface="書法家中楷體" panose="02010609010101010101" pitchFamily="49" charset="-120"/>
                <a:ea typeface="書法家中楷體" panose="02010609010101010101" pitchFamily="49" charset="-120"/>
              </a:rPr>
              <a:t>，要是祝福或感謝的「</a:t>
            </a:r>
            <a:r>
              <a:rPr lang="zh-TW" altLang="en-US" dirty="0">
                <a:solidFill>
                  <a:srgbClr val="FF000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好話</a:t>
            </a:r>
            <a:r>
              <a:rPr lang="zh-TW" altLang="en-US" dirty="0">
                <a:latin typeface="書法家中楷體" panose="02010609010101010101" pitchFamily="49" charset="-120"/>
                <a:ea typeface="書法家中楷體" panose="02010609010101010101" pitchFamily="49" charset="-120"/>
              </a:rPr>
              <a:t>」喔！如果有要給同學的話想要公開表達也可以準備好喔！明天會開放讓你們同學間線上交流。</a:t>
            </a:r>
            <a:r>
              <a:rPr lang="en-US" altLang="zh-TW" dirty="0">
                <a:latin typeface="書法家中楷體" panose="02010609010101010101" pitchFamily="49" charset="-120"/>
                <a:ea typeface="書法家中楷體" panose="02010609010101010101" pitchFamily="49" charset="-120"/>
              </a:rPr>
              <a:t>(</a:t>
            </a:r>
            <a:r>
              <a:rPr lang="zh-TW" altLang="en-US" dirty="0">
                <a:latin typeface="書法家中楷體" panose="02010609010101010101" pitchFamily="49" charset="-120"/>
                <a:ea typeface="書法家中楷體" panose="02010609010101010101" pitchFamily="49" charset="-120"/>
              </a:rPr>
              <a:t>請</a:t>
            </a:r>
            <a:r>
              <a:rPr lang="zh-TW" altLang="en-US" dirty="0">
                <a:solidFill>
                  <a:srgbClr val="FF000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務必只能說「好話」</a:t>
            </a:r>
            <a:r>
              <a:rPr lang="en-US" altLang="zh-TW" dirty="0">
                <a:latin typeface="書法家中楷體" panose="02010609010101010101" pitchFamily="49" charset="-120"/>
                <a:ea typeface="書法家中楷體" panose="02010609010101010101" pitchFamily="49" charset="-120"/>
              </a:rPr>
              <a:t>)</a:t>
            </a:r>
          </a:p>
          <a:p>
            <a:pPr marL="0" indent="0">
              <a:buNone/>
            </a:pPr>
            <a:r>
              <a:rPr lang="zh-TW" altLang="en-US" dirty="0">
                <a:latin typeface="書法家中楷體" panose="02010609010101010101" pitchFamily="49" charset="-120"/>
                <a:ea typeface="書法家中楷體" panose="02010609010101010101" pitchFamily="49" charset="-120"/>
              </a:rPr>
              <a:t>   明天的這一堂課會是國小階段最後一堂課，請同學務必</a:t>
            </a:r>
            <a:r>
              <a:rPr lang="zh-TW" altLang="en-US" dirty="0">
                <a:solidFill>
                  <a:srgbClr val="FF000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有始有終</a:t>
            </a:r>
            <a:r>
              <a:rPr lang="zh-TW" altLang="en-US" dirty="0">
                <a:latin typeface="書法家中楷體" panose="02010609010101010101" pitchFamily="49" charset="-120"/>
                <a:ea typeface="書法家中楷體" panose="02010609010101010101" pitchFamily="49" charset="-120"/>
              </a:rPr>
              <a:t>，</a:t>
            </a:r>
            <a:r>
              <a:rPr lang="zh-TW" altLang="en-US" dirty="0">
                <a:solidFill>
                  <a:srgbClr val="FF000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確  </a:t>
            </a:r>
            <a:endParaRPr lang="en-US" altLang="zh-TW" dirty="0">
              <a:solidFill>
                <a:srgbClr val="FF0000"/>
              </a:solidFill>
              <a:latin typeface="書法家中楷體" panose="02010609010101010101" pitchFamily="49" charset="-120"/>
              <a:ea typeface="書法家中楷體" panose="02010609010101010101" pitchFamily="49" charset="-120"/>
            </a:endParaRPr>
          </a:p>
          <a:p>
            <a:pPr marL="0" indent="0">
              <a:buNone/>
            </a:pPr>
            <a:r>
              <a:rPr lang="zh-TW" altLang="en-US" dirty="0">
                <a:solidFill>
                  <a:srgbClr val="FF000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   實上線參加</a:t>
            </a:r>
            <a:r>
              <a:rPr lang="zh-TW" altLang="en-US" dirty="0">
                <a:latin typeface="書法家中楷體" panose="02010609010101010101" pitchFamily="49" charset="-120"/>
                <a:ea typeface="書法家中楷體" panose="02010609010101010101" pitchFamily="49" charset="-120"/>
              </a:rPr>
              <a:t>，帶著快樂的心情，為自己國小階段的學習，畫下圓滿的</a:t>
            </a:r>
            <a:endParaRPr lang="en-US" altLang="zh-TW" dirty="0">
              <a:latin typeface="書法家中楷體" panose="02010609010101010101" pitchFamily="49" charset="-120"/>
              <a:ea typeface="書法家中楷體" panose="02010609010101010101" pitchFamily="49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書法家中楷體" panose="02010609010101010101" pitchFamily="49" charset="-120"/>
                <a:ea typeface="書法家中楷體" panose="02010609010101010101" pitchFamily="49" charset="-120"/>
              </a:rPr>
              <a:t>   句點。明天</a:t>
            </a:r>
            <a:r>
              <a:rPr lang="en-US" altLang="zh-TW" dirty="0">
                <a:latin typeface="書法家中楷體" panose="02010609010101010101" pitchFamily="49" charset="-120"/>
                <a:ea typeface="書法家中楷體" panose="02010609010101010101" pitchFamily="49" charset="-120"/>
              </a:rPr>
              <a:t>~</a:t>
            </a:r>
            <a:r>
              <a:rPr lang="zh-TW" altLang="en-US" dirty="0">
                <a:latin typeface="書法家中楷體" panose="02010609010101010101" pitchFamily="49" charset="-120"/>
                <a:ea typeface="書法家中楷體" panose="02010609010101010101" pitchFamily="49" charset="-120"/>
              </a:rPr>
              <a:t>我們線上見！★</a:t>
            </a:r>
            <a:endParaRPr lang="en-US" altLang="zh-TW" dirty="0">
              <a:latin typeface="書法家中楷體" panose="02010609010101010101" pitchFamily="49" charset="-120"/>
              <a:ea typeface="書法家中楷體" panose="02010609010101010101" pitchFamily="49" charset="-120"/>
            </a:endParaRPr>
          </a:p>
          <a:p>
            <a:endParaRPr lang="zh-TW" altLang="en-US" dirty="0">
              <a:latin typeface="書法家中楷體" panose="02010609010101010101" pitchFamily="49" charset="-120"/>
              <a:ea typeface="書法家中楷體" panose="02010609010101010101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157785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6CA9252-64D3-488B-ABF2-87A2637B55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內容版面配置區 3">
            <a:extLst>
              <a:ext uri="{FF2B5EF4-FFF2-40B4-BE49-F238E27FC236}">
                <a16:creationId xmlns:a16="http://schemas.microsoft.com/office/drawing/2014/main" id="{FD36A85D-1B59-4D27-B8C9-A37CF331793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58746" y="177527"/>
            <a:ext cx="9001312" cy="6542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13013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3253</TotalTime>
  <Words>426</Words>
  <Application>Microsoft Office PowerPoint</Application>
  <PresentationFormat>寬螢幕</PresentationFormat>
  <Paragraphs>39</Paragraphs>
  <Slides>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2" baseType="lpstr">
      <vt:lpstr>書法家中楷體</vt:lpstr>
      <vt:lpstr>新細明體</vt:lpstr>
      <vt:lpstr>標楷體</vt:lpstr>
      <vt:lpstr>Arial</vt:lpstr>
      <vt:lpstr>Calibri</vt:lpstr>
      <vt:lpstr>Calibri Light</vt:lpstr>
      <vt:lpstr>Office 佈景主題</vt:lpstr>
      <vt:lpstr>PowerPoint 簡報</vt:lpstr>
      <vt:lpstr>0616自學任務</vt:lpstr>
      <vt:lpstr>補充資源</vt:lpstr>
      <vt:lpstr>畢業活動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Administrator</dc:creator>
  <cp:lastModifiedBy>Administrator</cp:lastModifiedBy>
  <cp:revision>194</cp:revision>
  <cp:lastPrinted>2021-05-21T02:28:37Z</cp:lastPrinted>
  <dcterms:created xsi:type="dcterms:W3CDTF">2021-05-20T01:08:43Z</dcterms:created>
  <dcterms:modified xsi:type="dcterms:W3CDTF">2021-06-15T07:46:06Z</dcterms:modified>
</cp:coreProperties>
</file>