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1"/>
  </p:notesMasterIdLst>
  <p:sldIdLst>
    <p:sldId id="315" r:id="rId2"/>
    <p:sldId id="257" r:id="rId3"/>
    <p:sldId id="260" r:id="rId4"/>
    <p:sldId id="329" r:id="rId5"/>
    <p:sldId id="503" r:id="rId6"/>
    <p:sldId id="451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01" r:id="rId20"/>
    <p:sldId id="464" r:id="rId21"/>
    <p:sldId id="465" r:id="rId22"/>
    <p:sldId id="504" r:id="rId23"/>
    <p:sldId id="400" r:id="rId24"/>
    <p:sldId id="466" r:id="rId25"/>
    <p:sldId id="505" r:id="rId26"/>
    <p:sldId id="402" r:id="rId27"/>
    <p:sldId id="467" r:id="rId28"/>
    <p:sldId id="320" r:id="rId29"/>
    <p:sldId id="468" r:id="rId30"/>
    <p:sldId id="506" r:id="rId31"/>
    <p:sldId id="469" r:id="rId32"/>
    <p:sldId id="470" r:id="rId33"/>
    <p:sldId id="403" r:id="rId34"/>
    <p:sldId id="471" r:id="rId35"/>
    <p:sldId id="331" r:id="rId36"/>
    <p:sldId id="472" r:id="rId37"/>
    <p:sldId id="473" r:id="rId38"/>
    <p:sldId id="507" r:id="rId39"/>
    <p:sldId id="474" r:id="rId40"/>
    <p:sldId id="475" r:id="rId41"/>
    <p:sldId id="476" r:id="rId42"/>
    <p:sldId id="404" r:id="rId43"/>
    <p:sldId id="477" r:id="rId44"/>
    <p:sldId id="478" r:id="rId45"/>
    <p:sldId id="479" r:id="rId46"/>
    <p:sldId id="408" r:id="rId47"/>
    <p:sldId id="480" r:id="rId48"/>
    <p:sldId id="481" r:id="rId49"/>
    <p:sldId id="482" r:id="rId50"/>
    <p:sldId id="508" r:id="rId51"/>
    <p:sldId id="483" r:id="rId52"/>
    <p:sldId id="484" r:id="rId53"/>
    <p:sldId id="405" r:id="rId54"/>
    <p:sldId id="485" r:id="rId55"/>
    <p:sldId id="486" r:id="rId56"/>
    <p:sldId id="509" r:id="rId57"/>
    <p:sldId id="487" r:id="rId58"/>
    <p:sldId id="488" r:id="rId59"/>
    <p:sldId id="489" r:id="rId60"/>
    <p:sldId id="490" r:id="rId61"/>
    <p:sldId id="510" r:id="rId62"/>
    <p:sldId id="491" r:id="rId63"/>
    <p:sldId id="492" r:id="rId64"/>
    <p:sldId id="406" r:id="rId65"/>
    <p:sldId id="493" r:id="rId66"/>
    <p:sldId id="494" r:id="rId67"/>
    <p:sldId id="409" r:id="rId68"/>
    <p:sldId id="410" r:id="rId69"/>
    <p:sldId id="495" r:id="rId70"/>
    <p:sldId id="496" r:id="rId71"/>
    <p:sldId id="411" r:id="rId72"/>
    <p:sldId id="497" r:id="rId73"/>
    <p:sldId id="395" r:id="rId74"/>
    <p:sldId id="498" r:id="rId75"/>
    <p:sldId id="397" r:id="rId76"/>
    <p:sldId id="499" r:id="rId77"/>
    <p:sldId id="500" r:id="rId78"/>
    <p:sldId id="501" r:id="rId79"/>
    <p:sldId id="502" r:id="rId80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6168D"/>
    <a:srgbClr val="FF6600"/>
    <a:srgbClr val="0000FF"/>
    <a:srgbClr val="EBEBFF"/>
    <a:srgbClr val="FFFFCC"/>
    <a:srgbClr val="FFDDFF"/>
    <a:srgbClr val="FFCCFF"/>
    <a:srgbClr val="CCFF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93944" autoAdjust="0"/>
  </p:normalViewPr>
  <p:slideViewPr>
    <p:cSldViewPr>
      <p:cViewPr varScale="1">
        <p:scale>
          <a:sx n="103" d="100"/>
          <a:sy n="103" d="100"/>
        </p:scale>
        <p:origin x="1230" y="108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3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257E1B7-8851-43F5-9891-51A6EC1EBF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59F7355-5174-4E3C-9F73-95D3E83647D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DC0B7D3-DE6F-42F2-A00A-4A003D29B8C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0F9FE6B8-0CAD-49F9-9B0B-14135FE2C92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357B1B2-19C2-4CC9-9EF0-654B32783E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0FD71D4-DF3E-4AE9-BA7E-96B1D7DA1CE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02666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6740756E-2930-49D8-8977-76B8BB8C8A7D}" type="slidenum">
              <a:rPr lang="en-US" altLang="zh-TW"/>
              <a:pPr/>
              <a:t>1</a:t>
            </a:fld>
            <a:endParaRPr lang="en-US" altLang="zh-TW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10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 dirty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11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 dirty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12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13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16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17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18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19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217B30D-0FD5-4B2C-9E36-0A9348E8BDBB}" type="slidenum">
              <a:rPr lang="en-US" altLang="zh-TW"/>
              <a:pPr/>
              <a:t>2</a:t>
            </a:fld>
            <a:endParaRPr lang="en-US" altLang="zh-TW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20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21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22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23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 dirty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24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 dirty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25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26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27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28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29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3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30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31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32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33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34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35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36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37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38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39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4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40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41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42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43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44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45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 dirty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46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47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48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49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5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50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51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52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53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54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55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 dirty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56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57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58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59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6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60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61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62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63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64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65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66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67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68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69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7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 dirty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70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71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72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73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74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75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76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77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78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2360E3C-2E5E-488F-BF86-511C4312A5CE}" type="slidenum">
              <a:rPr lang="en-US" altLang="zh-TW"/>
              <a:pPr/>
              <a:t>79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8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 dirty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D6A7441-9BAE-4B97-9FEA-AC4A7C09AB1B}" type="slidenum">
              <a:rPr lang="en-US" altLang="zh-TW"/>
              <a:pPr/>
              <a:t>9</a:t>
            </a:fld>
            <a:endParaRPr lang="en-US" altLang="zh-TW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kumimoji="0" lang="zh-TW" altLang="en-US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4BCBE5-8C99-4807-A61B-FDA0080E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C3F675-BB7B-4F3C-AB4B-CB20A62A6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5106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" Target="../slides/slide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76342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小節名稱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pic>
        <p:nvPicPr>
          <p:cNvPr id="1028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" descr="回首頁">
            <a:hlinkClick r:id="rId6" action="ppaction://hlinksldjump"/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Arial" panose="020B0604020202020204" pitchFamily="34" charset="0"/>
          <a:ea typeface="標楷體" panose="03000509000000000000" pitchFamily="65" charset="-120"/>
          <a:cs typeface="新細明體" panose="02020500000000000000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Arial" panose="020B0604020202020204" pitchFamily="34" charset="0"/>
          <a:ea typeface="標楷體" panose="03000509000000000000" pitchFamily="65" charset="-120"/>
          <a:cs typeface="新細明體" panose="02020500000000000000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Arial" panose="020B0604020202020204" pitchFamily="34" charset="0"/>
          <a:ea typeface="標楷體" panose="03000509000000000000" pitchFamily="65" charset="-120"/>
          <a:cs typeface="新細明體" panose="02020500000000000000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Arial" panose="020B0604020202020204" pitchFamily="34" charset="0"/>
          <a:ea typeface="標楷體" panose="03000509000000000000" pitchFamily="65" charset="-120"/>
          <a:cs typeface="新細明體" panose="02020500000000000000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Arial" panose="020B0604020202020204" pitchFamily="34" charset="0"/>
          <a:ea typeface="標楷體" panose="03000509000000000000" pitchFamily="65" charset="-120"/>
          <a:cs typeface="新細明體" panose="02020500000000000000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Arial" panose="020B0604020202020204" pitchFamily="34" charset="0"/>
          <a:ea typeface="標楷體" panose="03000509000000000000" pitchFamily="65" charset="-120"/>
          <a:cs typeface="新細明體" panose="02020500000000000000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Arial" panose="020B0604020202020204" pitchFamily="34" charset="0"/>
          <a:ea typeface="標楷體" panose="03000509000000000000" pitchFamily="65" charset="-120"/>
          <a:cs typeface="新細明體" panose="02020500000000000000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Arial" panose="020B0604020202020204" pitchFamily="34" charset="0"/>
          <a:ea typeface="標楷體" panose="03000509000000000000" pitchFamily="65" charset="-120"/>
          <a:cs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youtu.be/7Qknvi5pKlY?list=PLslZCneOoLdOXEKuByVN11n-dyY5E9_h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../../../&#24433;&#29255;&#21205;&#30059;/&#23526;&#39511;&#24433;&#29255;/5&#19979;ch2&#25163;&#33218;&#27169;&#22411;.wmv" TargetMode="External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5.png"/><Relationship Id="rId7" Type="http://schemas.openxmlformats.org/officeDocument/2006/relationships/hyperlink" Target="https://youtu.be/Vghz1Gk7XqE?list=PLslZCneOoLdOXEKuByVN11n-dyY5E9_hE&amp;t=5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hyperlink" Target="../../../&#24433;&#29255;&#21205;&#30059;/&#35506;&#31243;&#24433;&#29255;/5&#19979;ch2&#21205;&#29289;&#36939;&#21205;.wmv" TargetMode="External"/><Relationship Id="rId4" Type="http://schemas.microsoft.com/office/2007/relationships/hdphoto" Target="../media/hdphoto4.wdp"/><Relationship Id="rId9" Type="http://schemas.openxmlformats.org/officeDocument/2006/relationships/hyperlink" Target="https://youtu.be/AgTtrXYryXA?list=PLslZCneOoLdOXEKuByVN11n-dyY5E9_hE&amp;t=5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youtu.be/y-mixz2K5EY?list=PLslZCneOoLdOXEKuByVN11n-dyY5E9_hE&amp;t=242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3" Type="http://schemas.openxmlformats.org/officeDocument/2006/relationships/slide" Target="slide3.xml"/><Relationship Id="rId7" Type="http://schemas.openxmlformats.org/officeDocument/2006/relationships/slide" Target="slide5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5" Type="http://schemas.openxmlformats.org/officeDocument/2006/relationships/slide" Target="slide41.xml"/><Relationship Id="rId10" Type="http://schemas.openxmlformats.org/officeDocument/2006/relationships/slide" Target="slide73.xml"/><Relationship Id="rId4" Type="http://schemas.openxmlformats.org/officeDocument/2006/relationships/slide" Target="slide23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microsoft.com/office/2007/relationships/hdphoto" Target="../media/hdphoto5.wdp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17" Type="http://schemas.openxmlformats.org/officeDocument/2006/relationships/hyperlink" Target="https://youtu.be/SgxUV3PriO0?list=PLslZCneOoLdOXEKuByVN11n-dyY5E9_hE" TargetMode="Externa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microsoft.com/office/2007/relationships/hdphoto" Target="../media/hdphoto3.wdp"/><Relationship Id="rId15" Type="http://schemas.openxmlformats.org/officeDocument/2006/relationships/hyperlink" Target="https://youtu.be/j2A720fCz7Y?list=PLslZCneOoLdOXEKuByVN11n-dyY5E9_hE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4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microsoft.com/office/2007/relationships/hdphoto" Target="../media/hdphoto5.wdp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4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microsoft.com/office/2007/relationships/hdphoto" Target="../media/hdphoto5.wdp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4.png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../../../&#24433;&#29255;&#21205;&#30059;/&#35506;&#31243;&#24433;&#29255;/5&#19979;ch2&#21205;&#29289;&#35219;&#39135;.wmv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6" Type="http://schemas.openxmlformats.org/officeDocument/2006/relationships/hyperlink" Target="../../../&#24433;&#29255;&#21205;&#30059;/&#35036;&#20805;&#24433;&#29255;/5&#19979;ch2&#34588;&#34562;&#24930;&#21205;&#20316;&#21560;&#39135;&#33457;&#34588;.wmv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hyperlink" Target="../../../&#24433;&#29255;&#21205;&#30059;/&#35036;&#20805;&#24433;&#29255;/5&#19979;ch2&#35722;&#33394;&#40845;&#24930;&#21205;&#20316;&#35219;&#39135;.wmv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youtube.com/watch?v=dhdgCPTaXb0&amp;feature=youtu.be&amp;list=PLslZCneOoLdOXEKuByVN11n-dyY5E9_hE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hyperlink" Target="../../../&#24433;&#29255;&#21205;&#30059;/&#35036;&#20805;&#24433;&#29255;/5&#19979;ch2&#26031;&#37324;&#34349;&#21345;&#22823;&#35937;.wmv" TargetMode="External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youtu.be/RLx1J6f_egw?list=PLslZCneOoLdOXEKuByVN11n-dyY5E9_hE" TargetMode="External"/><Relationship Id="rId3" Type="http://schemas.openxmlformats.org/officeDocument/2006/relationships/image" Target="../media/image44.png"/><Relationship Id="rId7" Type="http://schemas.openxmlformats.org/officeDocument/2006/relationships/slide" Target="slide2.xml"/><Relationship Id="rId12" Type="http://schemas.microsoft.com/office/2007/relationships/hdphoto" Target="../media/hdphoto3.wdp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hyperlink" Target="../../../&#24433;&#29255;&#21205;&#30059;/&#35036;&#20805;&#24433;&#29255;/5&#19979;ch2&#34584;&#34523;&#32302;&#26178;&#32080;&#32178;.wmv" TargetMode="External"/><Relationship Id="rId10" Type="http://schemas.microsoft.com/office/2007/relationships/hdphoto" Target="../media/hdphoto1.wdp"/><Relationship Id="rId4" Type="http://schemas.openxmlformats.org/officeDocument/2006/relationships/image" Target="../media/image45.png"/><Relationship Id="rId9" Type="http://schemas.openxmlformats.org/officeDocument/2006/relationships/image" Target="../media/image12.png"/><Relationship Id="rId1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6.png"/><Relationship Id="rId7" Type="http://schemas.openxmlformats.org/officeDocument/2006/relationships/slide" Target="slid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microsoft.com/office/2007/relationships/hdphoto" Target="../media/hdphoto6.wdp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.png"/><Relationship Id="rId3" Type="http://schemas.openxmlformats.org/officeDocument/2006/relationships/image" Target="../media/image47.jpeg"/><Relationship Id="rId7" Type="http://schemas.openxmlformats.org/officeDocument/2006/relationships/image" Target="../media/image4.png"/><Relationship Id="rId12" Type="http://schemas.openxmlformats.org/officeDocument/2006/relationships/hyperlink" Target="../../../&#24433;&#29255;&#21205;&#30059;/&#35506;&#31243;&#24433;&#29255;/5&#19979;ch2&#21205;&#29289;&#36991;&#25973;.wmv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microsoft.com/office/2007/relationships/hdphoto" Target="../media/hdphoto5.wdp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hyperlink" Target="../../../&#24433;&#29255;&#21205;&#30059;/&#35506;&#31243;&#24433;&#29255;/5&#19979;ch2&#32908;&#32905;&#39592;&#39612;&#33287;&#38364;&#31680;.wmv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../../../&#24433;&#29255;&#21205;&#30059;/&#35036;&#20805;&#24433;&#29255;/5&#19979;ch2&#30701;&#32923;&#31481;&#31680;&#34802;.wmv" TargetMode="External"/><Relationship Id="rId13" Type="http://schemas.openxmlformats.org/officeDocument/2006/relationships/hyperlink" Target="../../../&#24433;&#29255;&#21205;&#30059;/&#35036;&#20805;&#24433;&#29255;/5&#19979;ch2&#31456;&#39770;&#27700;&#19979;&#24930;&#21205;&#20316;&#20605;&#35037;.wmv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hyperlink" Target="../../../&#24433;&#29255;&#21205;&#30059;/&#35036;&#20805;&#24433;&#29255;/5&#19979;ch2&#30495;&#20551;&#38627;&#36776;&#38577;&#24418;&#31061;&#25307;.wmv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p1eHbsdZ9KA?list=PLslZCneOoLdOXEKuByVN11n-dyY5E9_hE" TargetMode="External"/><Relationship Id="rId11" Type="http://schemas.openxmlformats.org/officeDocument/2006/relationships/hyperlink" Target="../../../&#24433;&#29255;&#21205;&#30059;/&#35036;&#20805;&#24433;&#29255;/5&#19979;ch2&#22823;&#33258;&#28982;&#30340;&#28165;&#36947;&#22827;.wmv" TargetMode="External"/><Relationship Id="rId5" Type="http://schemas.openxmlformats.org/officeDocument/2006/relationships/image" Target="../media/image51.png"/><Relationship Id="rId10" Type="http://schemas.openxmlformats.org/officeDocument/2006/relationships/hyperlink" Target="../../../&#24433;&#29255;&#21205;&#30059;/&#35036;&#20805;&#24433;&#29255;/5&#19979;ch2&#34028;&#33802;&#26840;&#34749;&#26031;.wmv" TargetMode="External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../../../&#24433;&#29255;&#21205;&#30059;/&#35506;&#31243;&#24433;&#29255;/5&#19979;ch2&#21205;&#29289;&#31689;&#24034;.wmv" TargetMode="External"/><Relationship Id="rId3" Type="http://schemas.openxmlformats.org/officeDocument/2006/relationships/image" Target="../media/image53.jpeg"/><Relationship Id="rId7" Type="http://schemas.openxmlformats.org/officeDocument/2006/relationships/image" Target="../media/image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55.png"/><Relationship Id="rId5" Type="http://schemas.openxmlformats.org/officeDocument/2006/relationships/image" Target="../media/image18.png"/><Relationship Id="rId15" Type="http://schemas.openxmlformats.org/officeDocument/2006/relationships/hyperlink" Target="../../../&#24433;&#29255;&#21205;&#30059;/&#35036;&#20805;&#24433;&#29255;/5&#19979;ch2&#26118;&#34802;&#24314;&#31689;&#24107;.wmv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54.png"/><Relationship Id="rId9" Type="http://schemas.openxmlformats.org/officeDocument/2006/relationships/slide" Target="slide2.xml"/><Relationship Id="rId1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2.png"/><Relationship Id="rId3" Type="http://schemas.openxmlformats.org/officeDocument/2006/relationships/image" Target="../media/image53.jpe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2.png"/><Relationship Id="rId3" Type="http://schemas.openxmlformats.org/officeDocument/2006/relationships/image" Target="../media/image53.jpe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8.jpeg"/><Relationship Id="rId7" Type="http://schemas.microsoft.com/office/2007/relationships/hdphoto" Target="../media/hdphoto3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slide" Target="slide2.xml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uyZFOAxJGM0&amp;list=PLslZCneOoLdOXEKuByVN11n-dyY5E9_hE&amp;index=2" TargetMode="Externa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7.wdp"/><Relationship Id="rId3" Type="http://schemas.openxmlformats.org/officeDocument/2006/relationships/image" Target="../media/image58.jpeg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slide" Target="slide2.xml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0.png"/><Relationship Id="rId7" Type="http://schemas.openxmlformats.org/officeDocument/2006/relationships/slide" Target="slide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../../../&#24433;&#29255;&#21205;&#30059;/&#35036;&#20805;&#24433;&#29255;/5&#19979;ch2&#24093;&#38601;.wmv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hyperlink" Target="../../../&#24433;&#29255;&#21205;&#30059;/&#35506;&#31243;&#24433;&#29255;/5&#19979;ch2&#21205;&#29289;&#30340;&#27714;&#20598;.wmv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L9oOgILKczQ&amp;feature=youtu.be&amp;list=PLslZCneOoLdOXEKuByVN11n-dyY5E9_hE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UL0EEaUmMiM&amp;feature=youtu.be&amp;list=PLslZCneOoLdOXEKuByVN11n-dyY5E9_hE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hyperlink" Target="https://www.youtube.com/watch?v=QA9a_6HcCQs&amp;feature=youtu.be&amp;list=PLslZCneOoLdOXEKuByVN11n-dyY5E9_hE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youtu.be/EQb8a7ujwJo?list=PLslZCneOoLdOXEKuByVN11n-dyY5E9_hE" TargetMode="External"/><Relationship Id="rId5" Type="http://schemas.microsoft.com/office/2007/relationships/hdphoto" Target="../media/hdphoto3.wdp"/><Relationship Id="rId10" Type="http://schemas.openxmlformats.org/officeDocument/2006/relationships/image" Target="../media/image63.png"/><Relationship Id="rId4" Type="http://schemas.openxmlformats.org/officeDocument/2006/relationships/image" Target="../media/image18.png"/><Relationship Id="rId9" Type="http://schemas.openxmlformats.org/officeDocument/2006/relationships/image" Target="../media/image4.png"/><Relationship Id="rId14" Type="http://schemas.openxmlformats.org/officeDocument/2006/relationships/hyperlink" Target="https://www.youtube.com/watch?v=NtRY0wys-zU&amp;feature=youtu.be&amp;list=PLslZCneOoLdOXEKuByVN11n-dyY5E9_hE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10" Type="http://schemas.openxmlformats.org/officeDocument/2006/relationships/image" Target="../media/image63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../../../&#24433;&#29255;&#21205;&#30059;/&#35506;&#31243;&#24433;&#29255;/5&#19979;ch2&#21365;&#29983;.wmv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KMy_LuUamoE?list=PLslZCneOoLdOXEKuByVN11n-dyY5E9_hE&amp;t=6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youtu.be/3-eahhRe2SQ?list=PLslZCneOoLdOXEKuByVN11n-dyY5E9_hE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hyperlink" Target="../../../&#24433;&#29255;&#21205;&#30059;/&#35506;&#31243;&#24433;&#29255;/5&#19979;ch2&#32974;&#29983;.wmv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../../../&#24433;&#29255;&#21205;&#30059;/&#35506;&#31243;&#24433;&#29255;/5&#19979;ch2&#21205;&#29289;&#32946;&#24188;.wmv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hyperlink" Target="https://www.youtube.com/watch?v=pI0UI1nuKlM&amp;feature=youtu.be&amp;list=PLslZCneOoLdOXEKuByVN11n-dyY5E9_hE" TargetMode="External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hyperlink" Target="https://youtu.be/YCtMDCD-m5w?list=PLslZCneOoLdOXEKuByVN11n-dyY5E9_hE&amp;t=8" TargetMode="External"/><Relationship Id="rId5" Type="http://schemas.microsoft.com/office/2007/relationships/hdphoto" Target="../media/hdphoto1.wdp"/><Relationship Id="rId15" Type="http://schemas.openxmlformats.org/officeDocument/2006/relationships/hyperlink" Target="../../../&#24433;&#29255;&#21205;&#30059;/&#35036;&#20805;&#24433;&#29255;/5&#19979;ch2&#21335;&#26997;&#20225;&#40285;.wmv" TargetMode="External"/><Relationship Id="rId10" Type="http://schemas.microsoft.com/office/2007/relationships/hdphoto" Target="../media/hdphoto10.wdp"/><Relationship Id="rId4" Type="http://schemas.openxmlformats.org/officeDocument/2006/relationships/image" Target="../media/image12.png"/><Relationship Id="rId9" Type="http://schemas.openxmlformats.org/officeDocument/2006/relationships/image" Target="../media/image77.png"/><Relationship Id="rId14" Type="http://schemas.openxmlformats.org/officeDocument/2006/relationships/hyperlink" Target="https://www.youtube.com/watch?v=J5xTu5ALLpM&amp;feature=youtu.be&amp;list=PLslZCneOoLdOXEKuByVN11n-dyY5E9_hE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1.png"/><Relationship Id="rId3" Type="http://schemas.openxmlformats.org/officeDocument/2006/relationships/image" Target="../media/image78.jpeg"/><Relationship Id="rId7" Type="http://schemas.openxmlformats.org/officeDocument/2006/relationships/image" Target="../media/image4.png"/><Relationship Id="rId12" Type="http://schemas.microsoft.com/office/2007/relationships/hdphoto" Target="../media/hdphoto11.wdp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80.png"/><Relationship Id="rId5" Type="http://schemas.openxmlformats.org/officeDocument/2006/relationships/image" Target="../media/image3.png"/><Relationship Id="rId10" Type="http://schemas.openxmlformats.org/officeDocument/2006/relationships/image" Target="../media/image79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2.jpeg"/><Relationship Id="rId7" Type="http://schemas.openxmlformats.org/officeDocument/2006/relationships/image" Target="../media/image4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microsoft.com/office/2007/relationships/hdphoto" Target="../media/hdphoto11.wdp"/><Relationship Id="rId5" Type="http://schemas.openxmlformats.org/officeDocument/2006/relationships/image" Target="../media/image3.png"/><Relationship Id="rId10" Type="http://schemas.openxmlformats.org/officeDocument/2006/relationships/image" Target="../media/image80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hyperlink" Target="../../../&#24433;&#29255;&#21205;&#30059;/&#35506;&#31243;&#24433;&#29255;/5&#19979;ch2&#36523;&#39636;&#29305;&#24501;.wmv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youtu.be/uGI8ZyDd80M?list=PLslZCneOoLdOXEKuByVN11n-dyY5E9_hE&amp;t=82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../../../&#24433;&#29255;&#21205;&#30059;/&#35506;&#31243;&#24433;&#29255;/5&#19979;ch2&#24171;&#21205;&#29289;&#20570;&#20998;&#39006;.wmv" TargetMode="External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4.png"/><Relationship Id="rId4" Type="http://schemas.openxmlformats.org/officeDocument/2006/relationships/image" Target="../media/image32.png"/><Relationship Id="rId9" Type="http://schemas.openxmlformats.org/officeDocument/2006/relationships/slide" Target="slide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hyperlink" Target="../../../&#24433;&#29255;&#21205;&#30059;/&#31185;&#23416;&#38321;&#35712;&#21205;&#30059;/5&#19979;ch2&#22812;&#38291;&#29467;&#31165;-&#38936;&#35282;&#40222;.wmv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microsoft.com/office/2007/relationships/hdphoto" Target="../media/hdphoto12.wdp"/><Relationship Id="rId10" Type="http://schemas.openxmlformats.org/officeDocument/2006/relationships/hyperlink" Target="../../../&#24433;&#29255;&#21205;&#30059;/&#35036;&#20805;&#24433;&#29255;/5&#19979;ch2&#36229;&#36855;&#24187;&#30340;&#38936;&#35282;&#40222;.wmv" TargetMode="External"/><Relationship Id="rId4" Type="http://schemas.openxmlformats.org/officeDocument/2006/relationships/image" Target="../media/image97.png"/><Relationship Id="rId9" Type="http://schemas.openxmlformats.org/officeDocument/2006/relationships/hyperlink" Target="../../../&#24433;&#29255;&#21205;&#30059;/&#35036;&#20805;&#24433;&#29255;/5&#19979;ch2&#28858;&#38936;&#35282;&#40222;&#25171;&#36896;&#19968;&#20491;&#23478;.wmv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9.jpeg"/><Relationship Id="rId7" Type="http://schemas.openxmlformats.org/officeDocument/2006/relationships/slide" Target="slide2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microsoft.com/office/2007/relationships/hdphoto" Target="../media/hdphoto12.wdp"/><Relationship Id="rId4" Type="http://schemas.openxmlformats.org/officeDocument/2006/relationships/image" Target="../media/image1.png"/><Relationship Id="rId9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97.png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9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microsoft.com/office/2007/relationships/hdphoto" Target="../media/hdphoto12.wdp"/><Relationship Id="rId4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microsoft.com/office/2007/relationships/hdphoto" Target="../media/hdphoto12.wdp"/><Relationship Id="rId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imzeOtOyqw?list=PLslZCneOoLdOXEKuByVN11n-dyY5E9_h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5639"/>
          <a:stretch/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bject 7"/>
          <p:cNvSpPr txBox="1"/>
          <p:nvPr/>
        </p:nvSpPr>
        <p:spPr>
          <a:xfrm>
            <a:off x="179512" y="2803649"/>
            <a:ext cx="2664296" cy="25695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4290" eaLnBrk="1"/>
            <a:r>
              <a:rPr lang="zh-TW" altLang="en-US" sz="2000" spc="275" dirty="0">
                <a:solidFill>
                  <a:srgbClr val="231F20"/>
                </a:solidFill>
                <a:latin typeface="+mj-ea"/>
                <a:ea typeface="+mj-ea"/>
                <a:cs typeface="新細明體"/>
              </a:rPr>
              <a:t>　　我們已經知道動物的運動方式和外形特徵有關，可以藉由觀察來了解動物的成 長變化。除此以外，動物還會有哪些行為呢？大家一起來探索吧！ </a:t>
            </a:r>
            <a:endParaRPr sz="2000" spc="275" dirty="0">
              <a:solidFill>
                <a:srgbClr val="231F20"/>
              </a:solidFill>
              <a:latin typeface="+mj-ea"/>
              <a:ea typeface="+mj-ea"/>
              <a:cs typeface="新細明體"/>
            </a:endParaRPr>
          </a:p>
        </p:txBody>
      </p:sp>
      <p:sp>
        <p:nvSpPr>
          <p:cNvPr id="8" name="object 9"/>
          <p:cNvSpPr txBox="1">
            <a:spLocks noGrp="1"/>
          </p:cNvSpPr>
          <p:nvPr>
            <p:ph type="title"/>
          </p:nvPr>
        </p:nvSpPr>
        <p:spPr>
          <a:xfrm>
            <a:off x="683568" y="2232509"/>
            <a:ext cx="2049140" cy="47641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zh-TW" altLang="en-US" sz="3000" dirty="0">
                <a:solidFill>
                  <a:srgbClr val="FF6699"/>
                </a:solidFill>
              </a:rPr>
              <a:t>動物的生活</a:t>
            </a:r>
            <a:endParaRPr sz="3000" dirty="0">
              <a:solidFill>
                <a:srgbClr val="FF6699"/>
              </a:solidFill>
            </a:endParaRPr>
          </a:p>
        </p:txBody>
      </p:sp>
      <p:pic>
        <p:nvPicPr>
          <p:cNvPr id="5" name="Picture 8">
            <a:hlinkClick r:id="rId4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539" y="6242699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P32</a:t>
            </a:r>
          </a:p>
        </p:txBody>
      </p:sp>
      <p:sp>
        <p:nvSpPr>
          <p:cNvPr id="13" name="object 2"/>
          <p:cNvSpPr/>
          <p:nvPr/>
        </p:nvSpPr>
        <p:spPr>
          <a:xfrm>
            <a:off x="4067944" y="504393"/>
            <a:ext cx="5076056" cy="5433349"/>
          </a:xfrm>
          <a:prstGeom prst="rect">
            <a:avLst/>
          </a:prstGeom>
          <a:blipFill>
            <a:blip r:embed="rId5" cstate="print"/>
            <a:srcRect/>
            <a:stretch>
              <a:fillRect l="-30000" t="-32855" r="-17095" b="-58241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9" name="群組 8"/>
          <p:cNvGrpSpPr/>
          <p:nvPr/>
        </p:nvGrpSpPr>
        <p:grpSpPr>
          <a:xfrm>
            <a:off x="251520" y="260648"/>
            <a:ext cx="6823120" cy="1584177"/>
            <a:chOff x="251520" y="260648"/>
            <a:chExt cx="6823120" cy="1584177"/>
          </a:xfrm>
        </p:grpSpPr>
        <p:grpSp>
          <p:nvGrpSpPr>
            <p:cNvPr id="30" name="群組 29"/>
            <p:cNvGrpSpPr/>
            <p:nvPr/>
          </p:nvGrpSpPr>
          <p:grpSpPr>
            <a:xfrm>
              <a:off x="251520" y="310784"/>
              <a:ext cx="6823120" cy="1534041"/>
              <a:chOff x="1136370" y="1894494"/>
              <a:chExt cx="3494359" cy="734306"/>
            </a:xfrm>
          </p:grpSpPr>
          <p:sp>
            <p:nvSpPr>
              <p:cNvPr id="31" name="object 7"/>
              <p:cNvSpPr/>
              <p:nvPr/>
            </p:nvSpPr>
            <p:spPr>
              <a:xfrm>
                <a:off x="1195236" y="1976796"/>
                <a:ext cx="3435493" cy="652004"/>
              </a:xfrm>
              <a:custGeom>
                <a:avLst/>
                <a:gdLst/>
                <a:ahLst/>
                <a:cxnLst/>
                <a:rect l="l" t="t" r="r" b="b"/>
                <a:pathLst>
                  <a:path w="3075749" h="882002">
                    <a:moveTo>
                      <a:pt x="71996" y="0"/>
                    </a:moveTo>
                    <a:lnTo>
                      <a:pt x="30438" y="1117"/>
                    </a:lnTo>
                    <a:lnTo>
                      <a:pt x="1146" y="30178"/>
                    </a:lnTo>
                    <a:lnTo>
                      <a:pt x="0" y="71534"/>
                    </a:lnTo>
                    <a:lnTo>
                      <a:pt x="2" y="810492"/>
                    </a:lnTo>
                    <a:lnTo>
                      <a:pt x="1117" y="851555"/>
                    </a:lnTo>
                    <a:lnTo>
                      <a:pt x="30170" y="880854"/>
                    </a:lnTo>
                    <a:lnTo>
                      <a:pt x="3003740" y="882002"/>
                    </a:lnTo>
                    <a:lnTo>
                      <a:pt x="3027461" y="881862"/>
                    </a:lnTo>
                    <a:lnTo>
                      <a:pt x="3066685" y="873063"/>
                    </a:lnTo>
                    <a:lnTo>
                      <a:pt x="3075601" y="834096"/>
                    </a:lnTo>
                    <a:lnTo>
                      <a:pt x="3075749" y="810492"/>
                    </a:lnTo>
                    <a:lnTo>
                      <a:pt x="3075746" y="71534"/>
                    </a:lnTo>
                    <a:lnTo>
                      <a:pt x="3074631" y="30441"/>
                    </a:lnTo>
                    <a:lnTo>
                      <a:pt x="3045573" y="1147"/>
                    </a:lnTo>
                    <a:lnTo>
                      <a:pt x="71996" y="0"/>
                    </a:lnTo>
                    <a:close/>
                  </a:path>
                </a:pathLst>
              </a:custGeom>
              <a:solidFill>
                <a:srgbClr val="F3859B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object 8"/>
              <p:cNvSpPr/>
              <p:nvPr/>
            </p:nvSpPr>
            <p:spPr>
              <a:xfrm>
                <a:off x="1136370" y="1963016"/>
                <a:ext cx="3435493" cy="620721"/>
              </a:xfrm>
              <a:custGeom>
                <a:avLst/>
                <a:gdLst/>
                <a:ahLst/>
                <a:cxnLst/>
                <a:rect l="l" t="t" r="r" b="b"/>
                <a:pathLst>
                  <a:path w="3075749" h="882002">
                    <a:moveTo>
                      <a:pt x="71996" y="0"/>
                    </a:moveTo>
                    <a:lnTo>
                      <a:pt x="30438" y="1117"/>
                    </a:lnTo>
                    <a:lnTo>
                      <a:pt x="1146" y="30178"/>
                    </a:lnTo>
                    <a:lnTo>
                      <a:pt x="0" y="71534"/>
                    </a:lnTo>
                    <a:lnTo>
                      <a:pt x="0" y="809993"/>
                    </a:lnTo>
                    <a:lnTo>
                      <a:pt x="139" y="833715"/>
                    </a:lnTo>
                    <a:lnTo>
                      <a:pt x="8939" y="872940"/>
                    </a:lnTo>
                    <a:lnTo>
                      <a:pt x="47909" y="881854"/>
                    </a:lnTo>
                    <a:lnTo>
                      <a:pt x="3003740" y="882002"/>
                    </a:lnTo>
                    <a:lnTo>
                      <a:pt x="3027461" y="881862"/>
                    </a:lnTo>
                    <a:lnTo>
                      <a:pt x="3066685" y="873063"/>
                    </a:lnTo>
                    <a:lnTo>
                      <a:pt x="3075601" y="834096"/>
                    </a:lnTo>
                    <a:lnTo>
                      <a:pt x="3075749" y="71996"/>
                    </a:lnTo>
                    <a:lnTo>
                      <a:pt x="3075609" y="48278"/>
                    </a:lnTo>
                    <a:lnTo>
                      <a:pt x="3066808" y="9059"/>
                    </a:lnTo>
                    <a:lnTo>
                      <a:pt x="3027831" y="147"/>
                    </a:lnTo>
                    <a:lnTo>
                      <a:pt x="71996" y="0"/>
                    </a:lnTo>
                    <a:close/>
                  </a:path>
                </a:pathLst>
              </a:custGeom>
              <a:solidFill>
                <a:srgbClr val="FDE9E8"/>
              </a:solidFill>
              <a:ln w="36004">
                <a:solidFill>
                  <a:srgbClr val="FFFFFF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object 21"/>
              <p:cNvSpPr/>
              <p:nvPr/>
            </p:nvSpPr>
            <p:spPr>
              <a:xfrm>
                <a:off x="1222500" y="1894494"/>
                <a:ext cx="549680" cy="241185"/>
              </a:xfrm>
              <a:custGeom>
                <a:avLst/>
                <a:gdLst/>
                <a:ahLst/>
                <a:cxnLst/>
                <a:rect l="l" t="t" r="r" b="b"/>
                <a:pathLst>
                  <a:path w="602018" h="297002">
                    <a:moveTo>
                      <a:pt x="71996" y="0"/>
                    </a:moveTo>
                    <a:lnTo>
                      <a:pt x="30438" y="1117"/>
                    </a:lnTo>
                    <a:lnTo>
                      <a:pt x="1146" y="30178"/>
                    </a:lnTo>
                    <a:lnTo>
                      <a:pt x="0" y="71534"/>
                    </a:lnTo>
                    <a:lnTo>
                      <a:pt x="2" y="225467"/>
                    </a:lnTo>
                    <a:lnTo>
                      <a:pt x="1117" y="266563"/>
                    </a:lnTo>
                    <a:lnTo>
                      <a:pt x="30178" y="295855"/>
                    </a:lnTo>
                    <a:lnTo>
                      <a:pt x="530021" y="297002"/>
                    </a:lnTo>
                    <a:lnTo>
                      <a:pt x="553741" y="296862"/>
                    </a:lnTo>
                    <a:lnTo>
                      <a:pt x="592960" y="288060"/>
                    </a:lnTo>
                    <a:lnTo>
                      <a:pt x="601871" y="249079"/>
                    </a:lnTo>
                    <a:lnTo>
                      <a:pt x="602018" y="225467"/>
                    </a:lnTo>
                    <a:lnTo>
                      <a:pt x="602015" y="71534"/>
                    </a:lnTo>
                    <a:lnTo>
                      <a:pt x="600900" y="30438"/>
                    </a:lnTo>
                    <a:lnTo>
                      <a:pt x="571839" y="1146"/>
                    </a:lnTo>
                    <a:lnTo>
                      <a:pt x="71996" y="0"/>
                    </a:lnTo>
                    <a:close/>
                  </a:path>
                </a:pathLst>
              </a:custGeom>
              <a:solidFill>
                <a:srgbClr val="0FBCBE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467544" y="260648"/>
              <a:ext cx="1025465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3000" dirty="0">
                  <a:solidFill>
                    <a:schemeClr val="bg1"/>
                  </a:solidFill>
                  <a:latin typeface="+mj-ea"/>
                  <a:ea typeface="+mj-ea"/>
                </a:rPr>
                <a:t>肌肉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438271" y="727536"/>
              <a:ext cx="6558595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800" dirty="0">
                  <a:latin typeface="+mj-ea"/>
                  <a:ea typeface="+mj-ea"/>
                </a:rPr>
                <a:t>肌肉有伸縮的能力，因此要用有彈性的東西來模擬。例如：橡皮筋、長氣球。  </a:t>
              </a: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251522" y="2060848"/>
            <a:ext cx="4824534" cy="2137470"/>
            <a:chOff x="251522" y="2060848"/>
            <a:chExt cx="4824534" cy="2137470"/>
          </a:xfrm>
        </p:grpSpPr>
        <p:grpSp>
          <p:nvGrpSpPr>
            <p:cNvPr id="35" name="群組 34"/>
            <p:cNvGrpSpPr/>
            <p:nvPr/>
          </p:nvGrpSpPr>
          <p:grpSpPr>
            <a:xfrm>
              <a:off x="251522" y="2110986"/>
              <a:ext cx="4824534" cy="2087332"/>
              <a:chOff x="1136371" y="1894494"/>
              <a:chExt cx="2388453" cy="999152"/>
            </a:xfrm>
          </p:grpSpPr>
          <p:sp>
            <p:nvSpPr>
              <p:cNvPr id="36" name="object 7"/>
              <p:cNvSpPr/>
              <p:nvPr/>
            </p:nvSpPr>
            <p:spPr>
              <a:xfrm>
                <a:off x="1195236" y="1971257"/>
                <a:ext cx="2329588" cy="922389"/>
              </a:xfrm>
              <a:custGeom>
                <a:avLst/>
                <a:gdLst/>
                <a:ahLst/>
                <a:cxnLst/>
                <a:rect l="l" t="t" r="r" b="b"/>
                <a:pathLst>
                  <a:path w="3075749" h="882002">
                    <a:moveTo>
                      <a:pt x="71996" y="0"/>
                    </a:moveTo>
                    <a:lnTo>
                      <a:pt x="30438" y="1117"/>
                    </a:lnTo>
                    <a:lnTo>
                      <a:pt x="1146" y="30178"/>
                    </a:lnTo>
                    <a:lnTo>
                      <a:pt x="0" y="71534"/>
                    </a:lnTo>
                    <a:lnTo>
                      <a:pt x="2" y="810492"/>
                    </a:lnTo>
                    <a:lnTo>
                      <a:pt x="1117" y="851555"/>
                    </a:lnTo>
                    <a:lnTo>
                      <a:pt x="30170" y="880854"/>
                    </a:lnTo>
                    <a:lnTo>
                      <a:pt x="3003740" y="882002"/>
                    </a:lnTo>
                    <a:lnTo>
                      <a:pt x="3027461" y="881862"/>
                    </a:lnTo>
                    <a:lnTo>
                      <a:pt x="3066685" y="873063"/>
                    </a:lnTo>
                    <a:lnTo>
                      <a:pt x="3075601" y="834096"/>
                    </a:lnTo>
                    <a:lnTo>
                      <a:pt x="3075749" y="810492"/>
                    </a:lnTo>
                    <a:lnTo>
                      <a:pt x="3075746" y="71534"/>
                    </a:lnTo>
                    <a:lnTo>
                      <a:pt x="3074631" y="30441"/>
                    </a:lnTo>
                    <a:lnTo>
                      <a:pt x="3045573" y="1147"/>
                    </a:lnTo>
                    <a:lnTo>
                      <a:pt x="71996" y="0"/>
                    </a:lnTo>
                    <a:close/>
                  </a:path>
                </a:pathLst>
              </a:custGeom>
              <a:solidFill>
                <a:srgbClr val="F3859B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object 8"/>
              <p:cNvSpPr/>
              <p:nvPr/>
            </p:nvSpPr>
            <p:spPr>
              <a:xfrm>
                <a:off x="1136371" y="1957475"/>
                <a:ext cx="2329588" cy="878134"/>
              </a:xfrm>
              <a:custGeom>
                <a:avLst/>
                <a:gdLst/>
                <a:ahLst/>
                <a:cxnLst/>
                <a:rect l="l" t="t" r="r" b="b"/>
                <a:pathLst>
                  <a:path w="3075749" h="882002">
                    <a:moveTo>
                      <a:pt x="71996" y="0"/>
                    </a:moveTo>
                    <a:lnTo>
                      <a:pt x="30438" y="1117"/>
                    </a:lnTo>
                    <a:lnTo>
                      <a:pt x="1146" y="30178"/>
                    </a:lnTo>
                    <a:lnTo>
                      <a:pt x="0" y="71534"/>
                    </a:lnTo>
                    <a:lnTo>
                      <a:pt x="0" y="809993"/>
                    </a:lnTo>
                    <a:lnTo>
                      <a:pt x="139" y="833715"/>
                    </a:lnTo>
                    <a:lnTo>
                      <a:pt x="8939" y="872940"/>
                    </a:lnTo>
                    <a:lnTo>
                      <a:pt x="47909" y="881854"/>
                    </a:lnTo>
                    <a:lnTo>
                      <a:pt x="3003740" y="882002"/>
                    </a:lnTo>
                    <a:lnTo>
                      <a:pt x="3027461" y="881862"/>
                    </a:lnTo>
                    <a:lnTo>
                      <a:pt x="3066685" y="873063"/>
                    </a:lnTo>
                    <a:lnTo>
                      <a:pt x="3075601" y="834096"/>
                    </a:lnTo>
                    <a:lnTo>
                      <a:pt x="3075749" y="71996"/>
                    </a:lnTo>
                    <a:lnTo>
                      <a:pt x="3075609" y="48278"/>
                    </a:lnTo>
                    <a:lnTo>
                      <a:pt x="3066808" y="9059"/>
                    </a:lnTo>
                    <a:lnTo>
                      <a:pt x="3027831" y="147"/>
                    </a:lnTo>
                    <a:lnTo>
                      <a:pt x="71996" y="0"/>
                    </a:lnTo>
                    <a:close/>
                  </a:path>
                </a:pathLst>
              </a:custGeom>
              <a:solidFill>
                <a:srgbClr val="FDE9E8"/>
              </a:solidFill>
              <a:ln w="36004">
                <a:solidFill>
                  <a:srgbClr val="FFFFFF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object 21"/>
              <p:cNvSpPr/>
              <p:nvPr/>
            </p:nvSpPr>
            <p:spPr>
              <a:xfrm>
                <a:off x="1222500" y="1894494"/>
                <a:ext cx="549680" cy="241185"/>
              </a:xfrm>
              <a:custGeom>
                <a:avLst/>
                <a:gdLst/>
                <a:ahLst/>
                <a:cxnLst/>
                <a:rect l="l" t="t" r="r" b="b"/>
                <a:pathLst>
                  <a:path w="602018" h="297002">
                    <a:moveTo>
                      <a:pt x="71996" y="0"/>
                    </a:moveTo>
                    <a:lnTo>
                      <a:pt x="30438" y="1117"/>
                    </a:lnTo>
                    <a:lnTo>
                      <a:pt x="1146" y="30178"/>
                    </a:lnTo>
                    <a:lnTo>
                      <a:pt x="0" y="71534"/>
                    </a:lnTo>
                    <a:lnTo>
                      <a:pt x="2" y="225467"/>
                    </a:lnTo>
                    <a:lnTo>
                      <a:pt x="1117" y="266563"/>
                    </a:lnTo>
                    <a:lnTo>
                      <a:pt x="30178" y="295855"/>
                    </a:lnTo>
                    <a:lnTo>
                      <a:pt x="530021" y="297002"/>
                    </a:lnTo>
                    <a:lnTo>
                      <a:pt x="553741" y="296862"/>
                    </a:lnTo>
                    <a:lnTo>
                      <a:pt x="592960" y="288060"/>
                    </a:lnTo>
                    <a:lnTo>
                      <a:pt x="601871" y="249079"/>
                    </a:lnTo>
                    <a:lnTo>
                      <a:pt x="602018" y="225467"/>
                    </a:lnTo>
                    <a:lnTo>
                      <a:pt x="602015" y="71534"/>
                    </a:lnTo>
                    <a:lnTo>
                      <a:pt x="600900" y="30438"/>
                    </a:lnTo>
                    <a:lnTo>
                      <a:pt x="571839" y="1146"/>
                    </a:lnTo>
                    <a:lnTo>
                      <a:pt x="71996" y="0"/>
                    </a:lnTo>
                    <a:close/>
                  </a:path>
                </a:pathLst>
              </a:custGeom>
              <a:solidFill>
                <a:srgbClr val="0FBCBE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9" name="矩形 38"/>
            <p:cNvSpPr/>
            <p:nvPr/>
          </p:nvSpPr>
          <p:spPr>
            <a:xfrm>
              <a:off x="467544" y="2060848"/>
              <a:ext cx="1025465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3000" dirty="0">
                  <a:solidFill>
                    <a:schemeClr val="bg1"/>
                  </a:solidFill>
                  <a:latin typeface="+mj-ea"/>
                  <a:ea typeface="+mj-ea"/>
                </a:rPr>
                <a:t>骨骼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467544" y="2621230"/>
              <a:ext cx="4608512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800" dirty="0">
                  <a:latin typeface="+mj-ea"/>
                  <a:ea typeface="+mj-ea"/>
                </a:rPr>
                <a:t>骨骼硬硬的，沒有伸縮的能力，因此要用堅固的東西來模擬。例如：梳子、筷子。 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6763553" y="1689270"/>
            <a:ext cx="821063" cy="1557998"/>
            <a:chOff x="6763553" y="1689270"/>
            <a:chExt cx="821063" cy="1557998"/>
          </a:xfrm>
        </p:grpSpPr>
        <p:sp>
          <p:nvSpPr>
            <p:cNvPr id="24" name="object 17"/>
            <p:cNvSpPr/>
            <p:nvPr/>
          </p:nvSpPr>
          <p:spPr>
            <a:xfrm rot="308394">
              <a:off x="7448691" y="3057150"/>
              <a:ext cx="135925" cy="190118"/>
            </a:xfrm>
            <a:custGeom>
              <a:avLst/>
              <a:gdLst/>
              <a:ahLst/>
              <a:cxnLst/>
              <a:rect l="l" t="t" r="r" b="b"/>
              <a:pathLst>
                <a:path w="125828" h="175996">
                  <a:moveTo>
                    <a:pt x="0" y="72812"/>
                  </a:moveTo>
                  <a:lnTo>
                    <a:pt x="125828" y="175996"/>
                  </a:lnTo>
                  <a:lnTo>
                    <a:pt x="102929" y="79953"/>
                  </a:lnTo>
                  <a:lnTo>
                    <a:pt x="42922" y="79953"/>
                  </a:lnTo>
                  <a:lnTo>
                    <a:pt x="31375" y="79104"/>
                  </a:lnTo>
                  <a:lnTo>
                    <a:pt x="17189" y="76644"/>
                  </a:lnTo>
                  <a:lnTo>
                    <a:pt x="0" y="72812"/>
                  </a:lnTo>
                  <a:close/>
                </a:path>
                <a:path w="125828" h="175996">
                  <a:moveTo>
                    <a:pt x="83867" y="0"/>
                  </a:moveTo>
                  <a:lnTo>
                    <a:pt x="77117" y="37799"/>
                  </a:lnTo>
                  <a:lnTo>
                    <a:pt x="59551" y="75859"/>
                  </a:lnTo>
                  <a:lnTo>
                    <a:pt x="42922" y="79953"/>
                  </a:lnTo>
                  <a:lnTo>
                    <a:pt x="102929" y="79953"/>
                  </a:lnTo>
                  <a:lnTo>
                    <a:pt x="83867" y="0"/>
                  </a:lnTo>
                  <a:close/>
                </a:path>
              </a:pathLst>
            </a:custGeom>
            <a:solidFill>
              <a:srgbClr val="ED145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16"/>
            <p:cNvSpPr/>
            <p:nvPr/>
          </p:nvSpPr>
          <p:spPr>
            <a:xfrm>
              <a:off x="6763553" y="1689270"/>
              <a:ext cx="155543" cy="155554"/>
            </a:xfrm>
            <a:custGeom>
              <a:avLst/>
              <a:gdLst/>
              <a:ahLst/>
              <a:cxnLst/>
              <a:rect l="l" t="t" r="r" b="b"/>
              <a:pathLst>
                <a:path w="143989" h="143999">
                  <a:moveTo>
                    <a:pt x="72470" y="0"/>
                  </a:moveTo>
                  <a:lnTo>
                    <a:pt x="32047" y="12169"/>
                  </a:lnTo>
                  <a:lnTo>
                    <a:pt x="5845" y="43551"/>
                  </a:lnTo>
                  <a:lnTo>
                    <a:pt x="0" y="71347"/>
                  </a:lnTo>
                  <a:lnTo>
                    <a:pt x="1442" y="85979"/>
                  </a:lnTo>
                  <a:lnTo>
                    <a:pt x="20821" y="122569"/>
                  </a:lnTo>
                  <a:lnTo>
                    <a:pt x="56822" y="142401"/>
                  </a:lnTo>
                  <a:lnTo>
                    <a:pt x="71191" y="143999"/>
                  </a:lnTo>
                  <a:lnTo>
                    <a:pt x="72036" y="143999"/>
                  </a:lnTo>
                  <a:lnTo>
                    <a:pt x="112173" y="131758"/>
                  </a:lnTo>
                  <a:lnTo>
                    <a:pt x="138261" y="100198"/>
                  </a:lnTo>
                  <a:lnTo>
                    <a:pt x="143989" y="72262"/>
                  </a:lnTo>
                  <a:lnTo>
                    <a:pt x="142538" y="57724"/>
                  </a:lnTo>
                  <a:lnTo>
                    <a:pt x="123059" y="21280"/>
                  </a:lnTo>
                  <a:lnTo>
                    <a:pt x="86896" y="1543"/>
                  </a:lnTo>
                  <a:lnTo>
                    <a:pt x="72470" y="0"/>
                  </a:lnTo>
                  <a:close/>
                </a:path>
              </a:pathLst>
            </a:custGeom>
            <a:solidFill>
              <a:srgbClr val="ED145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15"/>
            <p:cNvSpPr/>
            <p:nvPr/>
          </p:nvSpPr>
          <p:spPr>
            <a:xfrm>
              <a:off x="6841324" y="1767047"/>
              <a:ext cx="698097" cy="1405524"/>
            </a:xfrm>
            <a:custGeom>
              <a:avLst/>
              <a:gdLst/>
              <a:ahLst/>
              <a:cxnLst/>
              <a:rect l="l" t="t" r="r" b="b"/>
              <a:pathLst>
                <a:path w="837971" h="1270520">
                  <a:moveTo>
                    <a:pt x="0" y="0"/>
                  </a:moveTo>
                  <a:lnTo>
                    <a:pt x="837971" y="1270520"/>
                  </a:lnTo>
                </a:path>
              </a:pathLst>
            </a:custGeom>
            <a:ln w="36004">
              <a:solidFill>
                <a:srgbClr val="ED145B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51522" y="4387170"/>
            <a:ext cx="5676920" cy="2066166"/>
            <a:chOff x="251522" y="4387170"/>
            <a:chExt cx="5676920" cy="2066166"/>
          </a:xfrm>
        </p:grpSpPr>
        <p:grpSp>
          <p:nvGrpSpPr>
            <p:cNvPr id="42" name="群組 41"/>
            <p:cNvGrpSpPr/>
            <p:nvPr/>
          </p:nvGrpSpPr>
          <p:grpSpPr>
            <a:xfrm>
              <a:off x="251522" y="4414985"/>
              <a:ext cx="5515542" cy="2038351"/>
              <a:chOff x="1136371" y="1894494"/>
              <a:chExt cx="2824702" cy="975706"/>
            </a:xfrm>
          </p:grpSpPr>
          <p:sp>
            <p:nvSpPr>
              <p:cNvPr id="43" name="object 7"/>
              <p:cNvSpPr/>
              <p:nvPr/>
            </p:nvSpPr>
            <p:spPr>
              <a:xfrm>
                <a:off x="1195236" y="1943748"/>
                <a:ext cx="2765837" cy="926452"/>
              </a:xfrm>
              <a:custGeom>
                <a:avLst/>
                <a:gdLst/>
                <a:ahLst/>
                <a:cxnLst/>
                <a:rect l="l" t="t" r="r" b="b"/>
                <a:pathLst>
                  <a:path w="3075749" h="882002">
                    <a:moveTo>
                      <a:pt x="71996" y="0"/>
                    </a:moveTo>
                    <a:lnTo>
                      <a:pt x="30438" y="1117"/>
                    </a:lnTo>
                    <a:lnTo>
                      <a:pt x="1146" y="30178"/>
                    </a:lnTo>
                    <a:lnTo>
                      <a:pt x="0" y="71534"/>
                    </a:lnTo>
                    <a:lnTo>
                      <a:pt x="2" y="810492"/>
                    </a:lnTo>
                    <a:lnTo>
                      <a:pt x="1117" y="851555"/>
                    </a:lnTo>
                    <a:lnTo>
                      <a:pt x="30170" y="880854"/>
                    </a:lnTo>
                    <a:lnTo>
                      <a:pt x="3003740" y="882002"/>
                    </a:lnTo>
                    <a:lnTo>
                      <a:pt x="3027461" y="881862"/>
                    </a:lnTo>
                    <a:lnTo>
                      <a:pt x="3066685" y="873063"/>
                    </a:lnTo>
                    <a:lnTo>
                      <a:pt x="3075601" y="834096"/>
                    </a:lnTo>
                    <a:lnTo>
                      <a:pt x="3075749" y="810492"/>
                    </a:lnTo>
                    <a:lnTo>
                      <a:pt x="3075746" y="71534"/>
                    </a:lnTo>
                    <a:lnTo>
                      <a:pt x="3074631" y="30441"/>
                    </a:lnTo>
                    <a:lnTo>
                      <a:pt x="3045573" y="1147"/>
                    </a:lnTo>
                    <a:lnTo>
                      <a:pt x="71996" y="0"/>
                    </a:lnTo>
                    <a:close/>
                  </a:path>
                </a:pathLst>
              </a:custGeom>
              <a:solidFill>
                <a:srgbClr val="F3859B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object 8"/>
              <p:cNvSpPr/>
              <p:nvPr/>
            </p:nvSpPr>
            <p:spPr>
              <a:xfrm>
                <a:off x="1136371" y="1929967"/>
                <a:ext cx="2765836" cy="882002"/>
              </a:xfrm>
              <a:custGeom>
                <a:avLst/>
                <a:gdLst/>
                <a:ahLst/>
                <a:cxnLst/>
                <a:rect l="l" t="t" r="r" b="b"/>
                <a:pathLst>
                  <a:path w="3075749" h="882002">
                    <a:moveTo>
                      <a:pt x="71996" y="0"/>
                    </a:moveTo>
                    <a:lnTo>
                      <a:pt x="30438" y="1117"/>
                    </a:lnTo>
                    <a:lnTo>
                      <a:pt x="1146" y="30178"/>
                    </a:lnTo>
                    <a:lnTo>
                      <a:pt x="0" y="71534"/>
                    </a:lnTo>
                    <a:lnTo>
                      <a:pt x="0" y="809993"/>
                    </a:lnTo>
                    <a:lnTo>
                      <a:pt x="139" y="833715"/>
                    </a:lnTo>
                    <a:lnTo>
                      <a:pt x="8939" y="872940"/>
                    </a:lnTo>
                    <a:lnTo>
                      <a:pt x="47909" y="881854"/>
                    </a:lnTo>
                    <a:lnTo>
                      <a:pt x="3003740" y="882002"/>
                    </a:lnTo>
                    <a:lnTo>
                      <a:pt x="3027461" y="881862"/>
                    </a:lnTo>
                    <a:lnTo>
                      <a:pt x="3066685" y="873063"/>
                    </a:lnTo>
                    <a:lnTo>
                      <a:pt x="3075601" y="834096"/>
                    </a:lnTo>
                    <a:lnTo>
                      <a:pt x="3075749" y="71996"/>
                    </a:lnTo>
                    <a:lnTo>
                      <a:pt x="3075609" y="48278"/>
                    </a:lnTo>
                    <a:lnTo>
                      <a:pt x="3066808" y="9059"/>
                    </a:lnTo>
                    <a:lnTo>
                      <a:pt x="3027831" y="147"/>
                    </a:lnTo>
                    <a:lnTo>
                      <a:pt x="71996" y="0"/>
                    </a:lnTo>
                    <a:close/>
                  </a:path>
                </a:pathLst>
              </a:custGeom>
              <a:solidFill>
                <a:srgbClr val="FDE9E8"/>
              </a:solidFill>
              <a:ln w="36004">
                <a:solidFill>
                  <a:srgbClr val="FFFFFF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object 21"/>
              <p:cNvSpPr/>
              <p:nvPr/>
            </p:nvSpPr>
            <p:spPr>
              <a:xfrm>
                <a:off x="1222500" y="1894494"/>
                <a:ext cx="549680" cy="241185"/>
              </a:xfrm>
              <a:custGeom>
                <a:avLst/>
                <a:gdLst/>
                <a:ahLst/>
                <a:cxnLst/>
                <a:rect l="l" t="t" r="r" b="b"/>
                <a:pathLst>
                  <a:path w="602018" h="297002">
                    <a:moveTo>
                      <a:pt x="71996" y="0"/>
                    </a:moveTo>
                    <a:lnTo>
                      <a:pt x="30438" y="1117"/>
                    </a:lnTo>
                    <a:lnTo>
                      <a:pt x="1146" y="30178"/>
                    </a:lnTo>
                    <a:lnTo>
                      <a:pt x="0" y="71534"/>
                    </a:lnTo>
                    <a:lnTo>
                      <a:pt x="2" y="225467"/>
                    </a:lnTo>
                    <a:lnTo>
                      <a:pt x="1117" y="266563"/>
                    </a:lnTo>
                    <a:lnTo>
                      <a:pt x="30178" y="295855"/>
                    </a:lnTo>
                    <a:lnTo>
                      <a:pt x="530021" y="297002"/>
                    </a:lnTo>
                    <a:lnTo>
                      <a:pt x="553741" y="296862"/>
                    </a:lnTo>
                    <a:lnTo>
                      <a:pt x="592960" y="288060"/>
                    </a:lnTo>
                    <a:lnTo>
                      <a:pt x="601871" y="249079"/>
                    </a:lnTo>
                    <a:lnTo>
                      <a:pt x="602018" y="225467"/>
                    </a:lnTo>
                    <a:lnTo>
                      <a:pt x="602015" y="71534"/>
                    </a:lnTo>
                    <a:lnTo>
                      <a:pt x="600900" y="30438"/>
                    </a:lnTo>
                    <a:lnTo>
                      <a:pt x="571839" y="1146"/>
                    </a:lnTo>
                    <a:lnTo>
                      <a:pt x="71996" y="0"/>
                    </a:lnTo>
                    <a:close/>
                  </a:path>
                </a:pathLst>
              </a:custGeom>
              <a:solidFill>
                <a:srgbClr val="0FBCBE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467544" y="4387170"/>
              <a:ext cx="1025465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3000" dirty="0">
                  <a:solidFill>
                    <a:schemeClr val="bg1"/>
                  </a:solidFill>
                  <a:latin typeface="+mj-ea"/>
                  <a:ea typeface="+mj-ea"/>
                </a:rPr>
                <a:t>關節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461678" y="4869160"/>
              <a:ext cx="5466764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800" dirty="0">
                  <a:latin typeface="+mj-ea"/>
                  <a:ea typeface="+mj-ea"/>
                </a:rPr>
                <a:t>關節為兩塊骨骼間相互接合活動的構造，因此要用可以彎曲的東西來模擬。例如：膠帶。 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4940568" y="3854892"/>
            <a:ext cx="1903370" cy="904712"/>
            <a:chOff x="4940568" y="3854892"/>
            <a:chExt cx="1903370" cy="904712"/>
          </a:xfrm>
        </p:grpSpPr>
        <p:sp>
          <p:nvSpPr>
            <p:cNvPr id="29" name="object 20"/>
            <p:cNvSpPr/>
            <p:nvPr/>
          </p:nvSpPr>
          <p:spPr>
            <a:xfrm rot="1378731">
              <a:off x="6660268" y="4630234"/>
              <a:ext cx="183670" cy="129370"/>
            </a:xfrm>
            <a:custGeom>
              <a:avLst/>
              <a:gdLst/>
              <a:ahLst/>
              <a:cxnLst/>
              <a:rect l="l" t="t" r="r" b="b"/>
              <a:pathLst>
                <a:path w="170027" h="119760">
                  <a:moveTo>
                    <a:pt x="0" y="0"/>
                  </a:moveTo>
                  <a:lnTo>
                    <a:pt x="33091" y="31888"/>
                  </a:lnTo>
                  <a:lnTo>
                    <a:pt x="49915" y="60855"/>
                  </a:lnTo>
                  <a:lnTo>
                    <a:pt x="49247" y="67364"/>
                  </a:lnTo>
                  <a:lnTo>
                    <a:pt x="16658" y="108173"/>
                  </a:lnTo>
                  <a:lnTo>
                    <a:pt x="4290" y="119760"/>
                  </a:lnTo>
                  <a:lnTo>
                    <a:pt x="170027" y="618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145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19"/>
            <p:cNvSpPr/>
            <p:nvPr/>
          </p:nvSpPr>
          <p:spPr>
            <a:xfrm>
              <a:off x="4940568" y="3854892"/>
              <a:ext cx="155543" cy="155554"/>
            </a:xfrm>
            <a:custGeom>
              <a:avLst/>
              <a:gdLst/>
              <a:ahLst/>
              <a:cxnLst/>
              <a:rect l="l" t="t" r="r" b="b"/>
              <a:pathLst>
                <a:path w="143989" h="143999">
                  <a:moveTo>
                    <a:pt x="72470" y="0"/>
                  </a:moveTo>
                  <a:lnTo>
                    <a:pt x="32047" y="12169"/>
                  </a:lnTo>
                  <a:lnTo>
                    <a:pt x="5845" y="43551"/>
                  </a:lnTo>
                  <a:lnTo>
                    <a:pt x="0" y="71347"/>
                  </a:lnTo>
                  <a:lnTo>
                    <a:pt x="1442" y="85979"/>
                  </a:lnTo>
                  <a:lnTo>
                    <a:pt x="20821" y="122569"/>
                  </a:lnTo>
                  <a:lnTo>
                    <a:pt x="56822" y="142401"/>
                  </a:lnTo>
                  <a:lnTo>
                    <a:pt x="71191" y="143999"/>
                  </a:lnTo>
                  <a:lnTo>
                    <a:pt x="72036" y="143999"/>
                  </a:lnTo>
                  <a:lnTo>
                    <a:pt x="112173" y="131758"/>
                  </a:lnTo>
                  <a:lnTo>
                    <a:pt x="138261" y="100198"/>
                  </a:lnTo>
                  <a:lnTo>
                    <a:pt x="143989" y="72262"/>
                  </a:lnTo>
                  <a:lnTo>
                    <a:pt x="142538" y="57724"/>
                  </a:lnTo>
                  <a:lnTo>
                    <a:pt x="123059" y="21280"/>
                  </a:lnTo>
                  <a:lnTo>
                    <a:pt x="86896" y="1543"/>
                  </a:lnTo>
                  <a:lnTo>
                    <a:pt x="72470" y="0"/>
                  </a:lnTo>
                  <a:close/>
                </a:path>
              </a:pathLst>
            </a:custGeom>
            <a:solidFill>
              <a:srgbClr val="ED145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18"/>
            <p:cNvSpPr/>
            <p:nvPr/>
          </p:nvSpPr>
          <p:spPr>
            <a:xfrm rot="1454616">
              <a:off x="4964558" y="4304482"/>
              <a:ext cx="1829166" cy="93394"/>
            </a:xfrm>
            <a:custGeom>
              <a:avLst/>
              <a:gdLst/>
              <a:ahLst/>
              <a:cxnLst/>
              <a:rect l="l" t="t" r="r" b="b"/>
              <a:pathLst>
                <a:path w="1295996">
                  <a:moveTo>
                    <a:pt x="0" y="0"/>
                  </a:moveTo>
                  <a:lnTo>
                    <a:pt x="1295996" y="0"/>
                  </a:lnTo>
                </a:path>
              </a:pathLst>
            </a:custGeom>
            <a:ln w="36004">
              <a:solidFill>
                <a:srgbClr val="ED145B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5724128" y="5055462"/>
            <a:ext cx="2185757" cy="987524"/>
            <a:chOff x="5724128" y="5055462"/>
            <a:chExt cx="2185757" cy="987524"/>
          </a:xfrm>
        </p:grpSpPr>
        <p:sp>
          <p:nvSpPr>
            <p:cNvPr id="16" name="object 12"/>
            <p:cNvSpPr/>
            <p:nvPr/>
          </p:nvSpPr>
          <p:spPr>
            <a:xfrm>
              <a:off x="7847354" y="5167194"/>
              <a:ext cx="0" cy="848332"/>
            </a:xfrm>
            <a:custGeom>
              <a:avLst/>
              <a:gdLst/>
              <a:ahLst/>
              <a:cxnLst/>
              <a:rect l="l" t="t" r="r" b="b"/>
              <a:pathLst>
                <a:path h="785317">
                  <a:moveTo>
                    <a:pt x="0" y="785317"/>
                  </a:moveTo>
                  <a:lnTo>
                    <a:pt x="0" y="0"/>
                  </a:lnTo>
                </a:path>
              </a:pathLst>
            </a:custGeom>
            <a:ln w="36004">
              <a:solidFill>
                <a:srgbClr val="ED145B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14"/>
            <p:cNvSpPr/>
            <p:nvPr/>
          </p:nvSpPr>
          <p:spPr>
            <a:xfrm>
              <a:off x="7780515" y="5055462"/>
              <a:ext cx="129370" cy="183670"/>
            </a:xfrm>
            <a:custGeom>
              <a:avLst/>
              <a:gdLst/>
              <a:ahLst/>
              <a:cxnLst/>
              <a:rect l="l" t="t" r="r" b="b"/>
              <a:pathLst>
                <a:path w="119760" h="170027">
                  <a:moveTo>
                    <a:pt x="61874" y="0"/>
                  </a:moveTo>
                  <a:lnTo>
                    <a:pt x="0" y="170027"/>
                  </a:lnTo>
                  <a:lnTo>
                    <a:pt x="12103" y="157047"/>
                  </a:lnTo>
                  <a:lnTo>
                    <a:pt x="22649" y="146017"/>
                  </a:lnTo>
                  <a:lnTo>
                    <a:pt x="54306" y="121393"/>
                  </a:lnTo>
                  <a:lnTo>
                    <a:pt x="60855" y="120112"/>
                  </a:lnTo>
                  <a:lnTo>
                    <a:pt x="103825" y="120112"/>
                  </a:lnTo>
                  <a:lnTo>
                    <a:pt x="61874" y="0"/>
                  </a:lnTo>
                  <a:close/>
                </a:path>
                <a:path w="119760" h="170027">
                  <a:moveTo>
                    <a:pt x="103825" y="120112"/>
                  </a:moveTo>
                  <a:lnTo>
                    <a:pt x="60855" y="120112"/>
                  </a:lnTo>
                  <a:lnTo>
                    <a:pt x="67364" y="120780"/>
                  </a:lnTo>
                  <a:lnTo>
                    <a:pt x="74086" y="123398"/>
                  </a:lnTo>
                  <a:lnTo>
                    <a:pt x="108173" y="153369"/>
                  </a:lnTo>
                  <a:lnTo>
                    <a:pt x="119760" y="165736"/>
                  </a:lnTo>
                  <a:lnTo>
                    <a:pt x="103825" y="120112"/>
                  </a:lnTo>
                  <a:close/>
                </a:path>
              </a:pathLst>
            </a:custGeom>
            <a:solidFill>
              <a:srgbClr val="ED145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1" name="object 12"/>
            <p:cNvSpPr/>
            <p:nvPr/>
          </p:nvSpPr>
          <p:spPr>
            <a:xfrm rot="5400000" flipH="1">
              <a:off x="6798728" y="4951963"/>
              <a:ext cx="49642" cy="2043301"/>
            </a:xfrm>
            <a:custGeom>
              <a:avLst/>
              <a:gdLst/>
              <a:ahLst/>
              <a:cxnLst/>
              <a:rect l="l" t="t" r="r" b="b"/>
              <a:pathLst>
                <a:path h="785317">
                  <a:moveTo>
                    <a:pt x="0" y="785317"/>
                  </a:moveTo>
                  <a:lnTo>
                    <a:pt x="0" y="0"/>
                  </a:lnTo>
                </a:path>
              </a:pathLst>
            </a:custGeom>
            <a:ln w="36004">
              <a:solidFill>
                <a:srgbClr val="ED145B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13"/>
            <p:cNvSpPr/>
            <p:nvPr/>
          </p:nvSpPr>
          <p:spPr>
            <a:xfrm>
              <a:off x="5724128" y="5887432"/>
              <a:ext cx="155543" cy="155554"/>
            </a:xfrm>
            <a:custGeom>
              <a:avLst/>
              <a:gdLst/>
              <a:ahLst/>
              <a:cxnLst/>
              <a:rect l="l" t="t" r="r" b="b"/>
              <a:pathLst>
                <a:path w="143989" h="143999">
                  <a:moveTo>
                    <a:pt x="72470" y="0"/>
                  </a:moveTo>
                  <a:lnTo>
                    <a:pt x="32047" y="12169"/>
                  </a:lnTo>
                  <a:lnTo>
                    <a:pt x="5845" y="43551"/>
                  </a:lnTo>
                  <a:lnTo>
                    <a:pt x="0" y="71347"/>
                  </a:lnTo>
                  <a:lnTo>
                    <a:pt x="1442" y="85979"/>
                  </a:lnTo>
                  <a:lnTo>
                    <a:pt x="20821" y="122569"/>
                  </a:lnTo>
                  <a:lnTo>
                    <a:pt x="56822" y="142401"/>
                  </a:lnTo>
                  <a:lnTo>
                    <a:pt x="71191" y="143999"/>
                  </a:lnTo>
                  <a:lnTo>
                    <a:pt x="72036" y="143999"/>
                  </a:lnTo>
                  <a:lnTo>
                    <a:pt x="112173" y="131758"/>
                  </a:lnTo>
                  <a:lnTo>
                    <a:pt x="138261" y="100198"/>
                  </a:lnTo>
                  <a:lnTo>
                    <a:pt x="143989" y="72262"/>
                  </a:lnTo>
                  <a:lnTo>
                    <a:pt x="142538" y="57724"/>
                  </a:lnTo>
                  <a:lnTo>
                    <a:pt x="123059" y="21280"/>
                  </a:lnTo>
                  <a:lnTo>
                    <a:pt x="86896" y="1543"/>
                  </a:lnTo>
                  <a:lnTo>
                    <a:pt x="72470" y="0"/>
                  </a:lnTo>
                  <a:close/>
                </a:path>
              </a:pathLst>
            </a:custGeom>
            <a:solidFill>
              <a:srgbClr val="ED145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5868144" y="6372000"/>
            <a:ext cx="1239162" cy="276999"/>
            <a:chOff x="1331640" y="2555576"/>
            <a:chExt cx="1239162" cy="276999"/>
          </a:xfrm>
          <a:noFill/>
        </p:grpSpPr>
        <p:pic>
          <p:nvPicPr>
            <p:cNvPr id="49" name="Picture 25">
              <a:hlinkClick r:id="rId6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3"/>
              <a:ext cx="411162" cy="1745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 Box 26">
              <a:hlinkClick r:id="rId6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55576"/>
              <a:ext cx="828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手臂模型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55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7"/>
          <p:cNvSpPr txBox="1"/>
          <p:nvPr/>
        </p:nvSpPr>
        <p:spPr>
          <a:xfrm>
            <a:off x="251521" y="404664"/>
            <a:ext cx="864096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>
                <a:solidFill>
                  <a:schemeClr val="bg1"/>
                </a:solidFill>
              </a:rPr>
              <a:t>　　夜空中這麼多的星星要怎麼分辨呢？仰望星空，你發現了什麼？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P32</a:t>
            </a:r>
          </a:p>
        </p:txBody>
      </p:sp>
      <p:sp>
        <p:nvSpPr>
          <p:cNvPr id="17" name="object 7"/>
          <p:cNvSpPr txBox="1"/>
          <p:nvPr/>
        </p:nvSpPr>
        <p:spPr>
          <a:xfrm>
            <a:off x="251520" y="325105"/>
            <a:ext cx="861308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一條</a:t>
            </a:r>
            <a:r>
              <a:rPr lang="zh-TW" altLang="en-US" dirty="0">
                <a:solidFill>
                  <a:srgbClr val="C6168D"/>
                </a:solidFill>
              </a:rPr>
              <a:t>肌肉</a:t>
            </a:r>
            <a:r>
              <a:rPr lang="zh-TW" altLang="en-US" dirty="0"/>
              <a:t>的兩端分別長在不同的骨骼上。兩塊骨骼間有</a:t>
            </a:r>
            <a:r>
              <a:rPr lang="zh-TW" altLang="en-US" dirty="0">
                <a:solidFill>
                  <a:srgbClr val="C6168D"/>
                </a:solidFill>
              </a:rPr>
              <a:t>關節</a:t>
            </a:r>
            <a:r>
              <a:rPr lang="zh-TW" altLang="en-US" dirty="0"/>
              <a:t>，由關節處做</a:t>
            </a:r>
            <a:r>
              <a:rPr lang="zh-TW" altLang="en-US" dirty="0">
                <a:solidFill>
                  <a:srgbClr val="C6168D"/>
                </a:solidFill>
              </a:rPr>
              <a:t>彎曲</a:t>
            </a:r>
            <a:r>
              <a:rPr lang="zh-TW" altLang="en-US" dirty="0"/>
              <a:t>或</a:t>
            </a:r>
            <a:r>
              <a:rPr lang="zh-TW" altLang="en-US" dirty="0">
                <a:solidFill>
                  <a:srgbClr val="C6168D"/>
                </a:solidFill>
              </a:rPr>
              <a:t>伸直</a:t>
            </a:r>
            <a:r>
              <a:rPr lang="zh-TW" altLang="en-US" dirty="0"/>
              <a:t>的動作。 </a:t>
            </a:r>
            <a:endParaRPr lang="en-US" altLang="zh-TW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6821" y="2370946"/>
            <a:ext cx="85899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Q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：</a:t>
            </a:r>
            <a:r>
              <a:rPr lang="zh-TW" altLang="en-US" dirty="0"/>
              <a:t>人類的肌肉、骨骼有哪些功能呢？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6821" y="2917393"/>
            <a:ext cx="858996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990600" indent="-990600" eaLnBrk="1">
              <a:spcBef>
                <a:spcPts val="0"/>
              </a:spcBef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A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：</a:t>
            </a:r>
            <a:r>
              <a:rPr lang="zh-TW" altLang="en-US" dirty="0">
                <a:solidFill>
                  <a:srgbClr val="FF0000"/>
                </a:solidFill>
                <a:latin typeface="新細明體"/>
                <a:ea typeface="新細明體"/>
                <a:cs typeface="Times New Roman" pitchFamily="18" charset="0"/>
              </a:rPr>
              <a:t>⑴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人類的肌肉可以分為心肌、平滑肌和骨骼肌三種，主要功能都是產生力量或運動。</a:t>
            </a:r>
            <a:endParaRPr lang="en-US" altLang="zh-TW" dirty="0">
              <a:solidFill>
                <a:srgbClr val="FF0000"/>
              </a:solidFill>
              <a:latin typeface="+mj-ea"/>
              <a:ea typeface="+mj-ea"/>
              <a:cs typeface="Times New Roman" pitchFamily="18" charset="0"/>
            </a:endParaRPr>
          </a:p>
          <a:p>
            <a:pPr marL="990600" indent="-427038" eaLnBrk="1">
              <a:spcBef>
                <a:spcPts val="0"/>
              </a:spcBef>
            </a:pPr>
            <a:r>
              <a:rPr lang="zh-TW" altLang="en-US" dirty="0">
                <a:solidFill>
                  <a:srgbClr val="FF0000"/>
                </a:solidFill>
                <a:latin typeface="新細明體"/>
                <a:ea typeface="新細明體"/>
                <a:cs typeface="Times New Roman" pitchFamily="18" charset="0"/>
              </a:rPr>
              <a:t>⑵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人體的骨骼具有支撐身體的作用，其主要功能是有運動、支持身體、保護身體、製造紅血球和白血球等功能。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" y="1700808"/>
            <a:ext cx="1351607" cy="58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24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7"/>
          <p:cNvSpPr txBox="1"/>
          <p:nvPr/>
        </p:nvSpPr>
        <p:spPr>
          <a:xfrm>
            <a:off x="251521" y="404664"/>
            <a:ext cx="864096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>
                <a:solidFill>
                  <a:schemeClr val="bg1"/>
                </a:solidFill>
              </a:rPr>
              <a:t>　　夜空中這麼多的星星要怎麼分辨呢？仰望星空，你發現了什麼？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P33</a:t>
            </a:r>
          </a:p>
        </p:txBody>
      </p:sp>
      <p:sp>
        <p:nvSpPr>
          <p:cNvPr id="17" name="object 7"/>
          <p:cNvSpPr txBox="1"/>
          <p:nvPr/>
        </p:nvSpPr>
        <p:spPr>
          <a:xfrm>
            <a:off x="251520" y="325105"/>
            <a:ext cx="8613080" cy="37856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利用前頁討論的材料，動手做個手臂的模型。  　　這個模型和人體手臂的構造有哪些相似的地方？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當手臂彎曲或伸直時，模型內側、外側的橡皮筋會產生怎樣的變化？  </a:t>
            </a:r>
            <a:endParaRPr lang="en-US" altLang="zh-TW" dirty="0"/>
          </a:p>
        </p:txBody>
      </p:sp>
      <p:sp>
        <p:nvSpPr>
          <p:cNvPr id="7" name="矩形 6"/>
          <p:cNvSpPr/>
          <p:nvPr/>
        </p:nvSpPr>
        <p:spPr>
          <a:xfrm>
            <a:off x="251520" y="1234852"/>
            <a:ext cx="86008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eaLnBrk="1">
              <a:spcBef>
                <a:spcPts val="0"/>
              </a:spcBef>
            </a:pP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1.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橡皮筋有彈性，像肌肉。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  <a:p>
            <a:pPr marR="12700" eaLnBrk="1">
              <a:spcBef>
                <a:spcPts val="0"/>
              </a:spcBef>
            </a:pP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2.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梳子硬硬的，像骨骼。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355600" marR="12700" indent="-355600" eaLnBrk="1">
              <a:spcBef>
                <a:spcPts val="0"/>
              </a:spcBef>
            </a:pP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3.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兩個梳子相連的地方（膠帶）可使手臂模型伸直、彎曲，像關節。</a:t>
            </a:r>
          </a:p>
        </p:txBody>
      </p:sp>
      <p:sp>
        <p:nvSpPr>
          <p:cNvPr id="8" name="矩形 7"/>
          <p:cNvSpPr/>
          <p:nvPr/>
        </p:nvSpPr>
        <p:spPr>
          <a:xfrm>
            <a:off x="251520" y="4005064"/>
            <a:ext cx="86008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拉內側橡皮筋，使手臂模型彎曲，此時內側橡皮筋縮短，外側橡皮筋伸長；拉外側橡皮筋，使手臂模型伸直，此時外側橡皮筋縮短，內側橡皮筋伸長。</a:t>
            </a:r>
          </a:p>
        </p:txBody>
      </p:sp>
    </p:spTree>
    <p:extLst>
      <p:ext uri="{BB962C8B-B14F-4D97-AF65-F5344CB8AC3E}">
        <p14:creationId xmlns:p14="http://schemas.microsoft.com/office/powerpoint/2010/main" val="47403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P33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97167" y="293118"/>
            <a:ext cx="8703063" cy="5800178"/>
            <a:chOff x="197167" y="293118"/>
            <a:chExt cx="8703063" cy="5800178"/>
          </a:xfrm>
        </p:grpSpPr>
        <p:sp>
          <p:nvSpPr>
            <p:cNvPr id="24" name="bk object 20"/>
            <p:cNvSpPr/>
            <p:nvPr/>
          </p:nvSpPr>
          <p:spPr>
            <a:xfrm>
              <a:off x="253678" y="754906"/>
              <a:ext cx="8646552" cy="5338390"/>
            </a:xfrm>
            <a:custGeom>
              <a:avLst/>
              <a:gdLst/>
              <a:ahLst/>
              <a:cxnLst/>
              <a:rect l="l" t="t" r="r" b="b"/>
              <a:pathLst>
                <a:path w="11755755" h="700278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6930237"/>
                  </a:lnTo>
                  <a:lnTo>
                    <a:pt x="1124" y="6971867"/>
                  </a:lnTo>
                  <a:lnTo>
                    <a:pt x="8999" y="6993245"/>
                  </a:lnTo>
                  <a:lnTo>
                    <a:pt x="30373" y="7001121"/>
                  </a:lnTo>
                  <a:lnTo>
                    <a:pt x="71996" y="7002246"/>
                  </a:lnTo>
                  <a:lnTo>
                    <a:pt x="11683568" y="7002246"/>
                  </a:lnTo>
                  <a:lnTo>
                    <a:pt x="11725198" y="7001121"/>
                  </a:lnTo>
                  <a:lnTo>
                    <a:pt x="11746576" y="6993245"/>
                  </a:lnTo>
                  <a:lnTo>
                    <a:pt x="11754452" y="6971867"/>
                  </a:lnTo>
                  <a:lnTo>
                    <a:pt x="11755577" y="6930237"/>
                  </a:lnTo>
                  <a:lnTo>
                    <a:pt x="11755577" y="71996"/>
                  </a:lnTo>
                  <a:lnTo>
                    <a:pt x="11754452" y="30373"/>
                  </a:lnTo>
                  <a:lnTo>
                    <a:pt x="11746576" y="8999"/>
                  </a:lnTo>
                  <a:lnTo>
                    <a:pt x="11725198" y="1124"/>
                  </a:lnTo>
                  <a:lnTo>
                    <a:pt x="11683568" y="0"/>
                  </a:lnTo>
                  <a:lnTo>
                    <a:pt x="71996" y="0"/>
                  </a:lnTo>
                  <a:close/>
                </a:path>
              </a:pathLst>
            </a:custGeom>
            <a:ln w="19050">
              <a:solidFill>
                <a:srgbClr val="EC7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67" y="293118"/>
              <a:ext cx="1471067" cy="555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object 10"/>
          <p:cNvSpPr txBox="1"/>
          <p:nvPr/>
        </p:nvSpPr>
        <p:spPr>
          <a:xfrm>
            <a:off x="1798413" y="260648"/>
            <a:ext cx="3565675" cy="52322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800"/>
              <a:t>模擬手臂彎曲和伸直</a:t>
            </a:r>
            <a:endParaRPr lang="zh-TW" altLang="en-US" sz="28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395536" y="908720"/>
            <a:ext cx="8352928" cy="2880316"/>
            <a:chOff x="877493" y="2349434"/>
            <a:chExt cx="5143525" cy="1601573"/>
          </a:xfrm>
        </p:grpSpPr>
        <p:sp>
          <p:nvSpPr>
            <p:cNvPr id="17" name="object 36"/>
            <p:cNvSpPr/>
            <p:nvPr/>
          </p:nvSpPr>
          <p:spPr>
            <a:xfrm>
              <a:off x="3203994" y="2600997"/>
              <a:ext cx="2816999" cy="1349997"/>
            </a:xfrm>
            <a:custGeom>
              <a:avLst/>
              <a:gdLst/>
              <a:ahLst/>
              <a:cxnLst/>
              <a:rect l="l" t="t" r="r" b="b"/>
              <a:pathLst>
                <a:path w="2816999" h="1349997">
                  <a:moveTo>
                    <a:pt x="0" y="1349997"/>
                  </a:moveTo>
                  <a:lnTo>
                    <a:pt x="2816999" y="1349997"/>
                  </a:lnTo>
                  <a:lnTo>
                    <a:pt x="2816999" y="0"/>
                  </a:lnTo>
                  <a:lnTo>
                    <a:pt x="0" y="0"/>
                  </a:lnTo>
                  <a:lnTo>
                    <a:pt x="0" y="13499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37"/>
            <p:cNvSpPr/>
            <p:nvPr/>
          </p:nvSpPr>
          <p:spPr>
            <a:xfrm>
              <a:off x="3204006" y="2601023"/>
              <a:ext cx="2817012" cy="13499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38"/>
            <p:cNvSpPr/>
            <p:nvPr/>
          </p:nvSpPr>
          <p:spPr>
            <a:xfrm>
              <a:off x="877493" y="2600997"/>
              <a:ext cx="2778074" cy="1349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39"/>
            <p:cNvSpPr/>
            <p:nvPr/>
          </p:nvSpPr>
          <p:spPr>
            <a:xfrm>
              <a:off x="877503" y="2349434"/>
              <a:ext cx="1817960" cy="256101"/>
            </a:xfrm>
            <a:custGeom>
              <a:avLst/>
              <a:gdLst/>
              <a:ahLst/>
              <a:cxnLst/>
              <a:rect l="l" t="t" r="r" b="b"/>
              <a:pathLst>
                <a:path w="1224000" h="247497">
                  <a:moveTo>
                    <a:pt x="1224000" y="0"/>
                  </a:moveTo>
                  <a:lnTo>
                    <a:pt x="44996" y="0"/>
                  </a:lnTo>
                  <a:lnTo>
                    <a:pt x="23074" y="357"/>
                  </a:lnTo>
                  <a:lnTo>
                    <a:pt x="0" y="44712"/>
                  </a:lnTo>
                  <a:lnTo>
                    <a:pt x="0" y="247497"/>
                  </a:lnTo>
                  <a:lnTo>
                    <a:pt x="1178991" y="247497"/>
                  </a:lnTo>
                  <a:lnTo>
                    <a:pt x="1221090" y="237843"/>
                  </a:lnTo>
                  <a:lnTo>
                    <a:pt x="1224000" y="0"/>
                  </a:lnTo>
                  <a:close/>
                </a:path>
              </a:pathLst>
            </a:custGeom>
            <a:solidFill>
              <a:srgbClr val="F38597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53"/>
            <p:cNvSpPr/>
            <p:nvPr/>
          </p:nvSpPr>
          <p:spPr>
            <a:xfrm>
              <a:off x="1135274" y="2709788"/>
              <a:ext cx="1294145" cy="11201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22" name="object 70"/>
          <p:cNvSpPr txBox="1"/>
          <p:nvPr/>
        </p:nvSpPr>
        <p:spPr>
          <a:xfrm>
            <a:off x="395536" y="836712"/>
            <a:ext cx="3024336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eaLnBrk="1">
              <a:spcBef>
                <a:spcPts val="0"/>
              </a:spcBef>
              <a:defRPr sz="3000">
                <a:latin typeface="+mj-ea"/>
                <a:ea typeface="+mj-ea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手臂彎曲的情形</a:t>
            </a:r>
          </a:p>
        </p:txBody>
      </p:sp>
      <p:sp>
        <p:nvSpPr>
          <p:cNvPr id="23" name="object 72"/>
          <p:cNvSpPr txBox="1"/>
          <p:nvPr/>
        </p:nvSpPr>
        <p:spPr>
          <a:xfrm>
            <a:off x="5292080" y="1312312"/>
            <a:ext cx="2875366" cy="8925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eaLnBrk="1">
              <a:spcBef>
                <a:spcPts val="0"/>
              </a:spcBef>
              <a:defRPr sz="3000">
                <a:latin typeface="+mj-ea"/>
                <a:ea typeface="+mj-ea"/>
              </a:defRPr>
            </a:lvl1pPr>
          </a:lstStyle>
          <a:p>
            <a:pPr algn="ctr"/>
            <a:r>
              <a:rPr sz="2600" dirty="0" err="1"/>
              <a:t>紅色橡皮筋</a:t>
            </a:r>
            <a:endParaRPr lang="en-US" sz="2600" dirty="0"/>
          </a:p>
          <a:p>
            <a:pPr algn="ctr"/>
            <a:r>
              <a:rPr sz="2600" dirty="0"/>
              <a:t>（上臂內側肌肉）</a:t>
            </a:r>
          </a:p>
        </p:txBody>
      </p:sp>
      <p:sp>
        <p:nvSpPr>
          <p:cNvPr id="25" name="object 73"/>
          <p:cNvSpPr txBox="1"/>
          <p:nvPr/>
        </p:nvSpPr>
        <p:spPr>
          <a:xfrm>
            <a:off x="5868144" y="3800653"/>
            <a:ext cx="2172917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eaLnBrk="1">
              <a:spcBef>
                <a:spcPts val="0"/>
              </a:spcBef>
              <a:defRPr sz="3000">
                <a:latin typeface="+mj-ea"/>
                <a:ea typeface="+mj-ea"/>
              </a:defRPr>
            </a:lvl1pPr>
          </a:lstStyle>
          <a:p>
            <a:r>
              <a:rPr sz="2600" dirty="0"/>
              <a:t>膠帶（關節）</a:t>
            </a:r>
            <a:endParaRPr sz="2600"/>
          </a:p>
        </p:txBody>
      </p:sp>
      <p:sp>
        <p:nvSpPr>
          <p:cNvPr id="26" name="object 74"/>
          <p:cNvSpPr txBox="1"/>
          <p:nvPr/>
        </p:nvSpPr>
        <p:spPr>
          <a:xfrm>
            <a:off x="2987824" y="2132856"/>
            <a:ext cx="1512167" cy="8925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ctr" eaLnBrk="1">
              <a:spcBef>
                <a:spcPts val="0"/>
              </a:spcBef>
              <a:defRPr sz="3000">
                <a:latin typeface="+mj-ea"/>
                <a:ea typeface="+mj-ea"/>
              </a:defRPr>
            </a:lvl1pPr>
          </a:lstStyle>
          <a:p>
            <a:r>
              <a:rPr sz="2600" dirty="0" err="1"/>
              <a:t>上臂內側肌肉</a:t>
            </a:r>
            <a:endParaRPr sz="2600" dirty="0"/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1691681" y="2781164"/>
            <a:ext cx="165618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 flipH="1">
            <a:off x="6372200" y="2060848"/>
            <a:ext cx="1" cy="58455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 flipV="1">
            <a:off x="6804247" y="3068960"/>
            <a:ext cx="1" cy="7871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07" b="65660"/>
          <a:stretch/>
        </p:blipFill>
        <p:spPr bwMode="auto">
          <a:xfrm>
            <a:off x="323528" y="4099001"/>
            <a:ext cx="1267459" cy="64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object 37"/>
          <p:cNvSpPr txBox="1"/>
          <p:nvPr/>
        </p:nvSpPr>
        <p:spPr>
          <a:xfrm>
            <a:off x="667930" y="4656618"/>
            <a:ext cx="8232300" cy="129266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600" dirty="0"/>
              <a:t>手臂彎曲或伸直時，是由肌肉拉著骨骼運動，因此操作時只能拉橡皮筋（肌肉），不能拉梳子（骨骼）。</a:t>
            </a:r>
            <a:endParaRPr lang="en-US" altLang="zh-TW" sz="2600" dirty="0"/>
          </a:p>
          <a:p>
            <a:r>
              <a:rPr lang="zh-TW" altLang="en-US" sz="2600" dirty="0"/>
              <a:t>模型和真實物體不同，但它可以模擬現象的基本原理。 </a:t>
            </a:r>
            <a:endParaRPr sz="2600" dirty="0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61" y="4741351"/>
            <a:ext cx="318243" cy="3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3" y="5534074"/>
            <a:ext cx="318243" cy="33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object 20"/>
          <p:cNvSpPr/>
          <p:nvPr/>
        </p:nvSpPr>
        <p:spPr>
          <a:xfrm>
            <a:off x="1584892" y="4552251"/>
            <a:ext cx="7157436" cy="45719"/>
          </a:xfrm>
          <a:custGeom>
            <a:avLst/>
            <a:gdLst/>
            <a:ahLst/>
            <a:cxnLst/>
            <a:rect l="l" t="t" r="r" b="b"/>
            <a:pathLst>
              <a:path w="5141252">
                <a:moveTo>
                  <a:pt x="0" y="0"/>
                </a:moveTo>
                <a:lnTo>
                  <a:pt x="5141252" y="0"/>
                </a:lnTo>
              </a:path>
            </a:pathLst>
          </a:custGeom>
          <a:ln w="19050">
            <a:solidFill>
              <a:srgbClr val="D34D5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757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群組 45"/>
          <p:cNvGrpSpPr/>
          <p:nvPr/>
        </p:nvGrpSpPr>
        <p:grpSpPr>
          <a:xfrm>
            <a:off x="395536" y="908726"/>
            <a:ext cx="8352928" cy="3190275"/>
            <a:chOff x="877493" y="4045589"/>
            <a:chExt cx="5143525" cy="1760358"/>
          </a:xfrm>
        </p:grpSpPr>
        <p:sp>
          <p:nvSpPr>
            <p:cNvPr id="47" name="object 40"/>
            <p:cNvSpPr/>
            <p:nvPr/>
          </p:nvSpPr>
          <p:spPr>
            <a:xfrm>
              <a:off x="3203994" y="4284001"/>
              <a:ext cx="2816999" cy="1349997"/>
            </a:xfrm>
            <a:custGeom>
              <a:avLst/>
              <a:gdLst/>
              <a:ahLst/>
              <a:cxnLst/>
              <a:rect l="l" t="t" r="r" b="b"/>
              <a:pathLst>
                <a:path w="2816999" h="1349997">
                  <a:moveTo>
                    <a:pt x="0" y="1349997"/>
                  </a:moveTo>
                  <a:lnTo>
                    <a:pt x="2816999" y="1349997"/>
                  </a:lnTo>
                  <a:lnTo>
                    <a:pt x="2816999" y="0"/>
                  </a:lnTo>
                  <a:lnTo>
                    <a:pt x="0" y="0"/>
                  </a:lnTo>
                  <a:lnTo>
                    <a:pt x="0" y="13499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8" name="object 41"/>
            <p:cNvSpPr/>
            <p:nvPr/>
          </p:nvSpPr>
          <p:spPr>
            <a:xfrm>
              <a:off x="3204006" y="4283988"/>
              <a:ext cx="2817012" cy="13500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9" name="object 42"/>
            <p:cNvSpPr/>
            <p:nvPr/>
          </p:nvSpPr>
          <p:spPr>
            <a:xfrm>
              <a:off x="877493" y="4284001"/>
              <a:ext cx="2778074" cy="1349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0" name="object 43"/>
            <p:cNvSpPr/>
            <p:nvPr/>
          </p:nvSpPr>
          <p:spPr>
            <a:xfrm>
              <a:off x="877503" y="4045589"/>
              <a:ext cx="1817960" cy="247497"/>
            </a:xfrm>
            <a:custGeom>
              <a:avLst/>
              <a:gdLst/>
              <a:ahLst/>
              <a:cxnLst/>
              <a:rect l="l" t="t" r="r" b="b"/>
              <a:pathLst>
                <a:path w="1224000" h="247497">
                  <a:moveTo>
                    <a:pt x="1224000" y="0"/>
                  </a:moveTo>
                  <a:lnTo>
                    <a:pt x="44996" y="0"/>
                  </a:lnTo>
                  <a:lnTo>
                    <a:pt x="23074" y="357"/>
                  </a:lnTo>
                  <a:lnTo>
                    <a:pt x="0" y="44712"/>
                  </a:lnTo>
                  <a:lnTo>
                    <a:pt x="0" y="247497"/>
                  </a:lnTo>
                  <a:lnTo>
                    <a:pt x="1178991" y="247497"/>
                  </a:lnTo>
                  <a:lnTo>
                    <a:pt x="1221090" y="237843"/>
                  </a:lnTo>
                  <a:lnTo>
                    <a:pt x="1224000" y="0"/>
                  </a:lnTo>
                  <a:close/>
                </a:path>
              </a:pathLst>
            </a:custGeom>
            <a:solidFill>
              <a:srgbClr val="A773B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1" name="object 52"/>
            <p:cNvSpPr/>
            <p:nvPr/>
          </p:nvSpPr>
          <p:spPr>
            <a:xfrm>
              <a:off x="1099197" y="4363451"/>
              <a:ext cx="1611475" cy="14424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P33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97167" y="293118"/>
            <a:ext cx="8703063" cy="5800178"/>
            <a:chOff x="197167" y="293118"/>
            <a:chExt cx="8703063" cy="5800178"/>
          </a:xfrm>
        </p:grpSpPr>
        <p:sp>
          <p:nvSpPr>
            <p:cNvPr id="24" name="bk object 20"/>
            <p:cNvSpPr/>
            <p:nvPr/>
          </p:nvSpPr>
          <p:spPr>
            <a:xfrm>
              <a:off x="253678" y="754906"/>
              <a:ext cx="8646552" cy="5338390"/>
            </a:xfrm>
            <a:custGeom>
              <a:avLst/>
              <a:gdLst/>
              <a:ahLst/>
              <a:cxnLst/>
              <a:rect l="l" t="t" r="r" b="b"/>
              <a:pathLst>
                <a:path w="11755755" h="700278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6930237"/>
                  </a:lnTo>
                  <a:lnTo>
                    <a:pt x="1124" y="6971867"/>
                  </a:lnTo>
                  <a:lnTo>
                    <a:pt x="8999" y="6993245"/>
                  </a:lnTo>
                  <a:lnTo>
                    <a:pt x="30373" y="7001121"/>
                  </a:lnTo>
                  <a:lnTo>
                    <a:pt x="71996" y="7002246"/>
                  </a:lnTo>
                  <a:lnTo>
                    <a:pt x="11683568" y="7002246"/>
                  </a:lnTo>
                  <a:lnTo>
                    <a:pt x="11725198" y="7001121"/>
                  </a:lnTo>
                  <a:lnTo>
                    <a:pt x="11746576" y="6993245"/>
                  </a:lnTo>
                  <a:lnTo>
                    <a:pt x="11754452" y="6971867"/>
                  </a:lnTo>
                  <a:lnTo>
                    <a:pt x="11755577" y="6930237"/>
                  </a:lnTo>
                  <a:lnTo>
                    <a:pt x="11755577" y="71996"/>
                  </a:lnTo>
                  <a:lnTo>
                    <a:pt x="11754452" y="30373"/>
                  </a:lnTo>
                  <a:lnTo>
                    <a:pt x="11746576" y="8999"/>
                  </a:lnTo>
                  <a:lnTo>
                    <a:pt x="11725198" y="1124"/>
                  </a:lnTo>
                  <a:lnTo>
                    <a:pt x="11683568" y="0"/>
                  </a:lnTo>
                  <a:lnTo>
                    <a:pt x="71996" y="0"/>
                  </a:lnTo>
                  <a:close/>
                </a:path>
              </a:pathLst>
            </a:custGeom>
            <a:ln w="19050">
              <a:solidFill>
                <a:srgbClr val="EC7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67" y="293118"/>
              <a:ext cx="1471067" cy="555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object 10"/>
          <p:cNvSpPr txBox="1"/>
          <p:nvPr/>
        </p:nvSpPr>
        <p:spPr>
          <a:xfrm>
            <a:off x="1798413" y="260648"/>
            <a:ext cx="3565675" cy="52322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800" dirty="0"/>
              <a:t>模擬手臂彎曲和伸直</a:t>
            </a:r>
          </a:p>
        </p:txBody>
      </p:sp>
      <p:sp>
        <p:nvSpPr>
          <p:cNvPr id="23" name="object 72"/>
          <p:cNvSpPr txBox="1"/>
          <p:nvPr/>
        </p:nvSpPr>
        <p:spPr>
          <a:xfrm>
            <a:off x="4393376" y="3284984"/>
            <a:ext cx="4571112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eaLnBrk="1">
              <a:spcBef>
                <a:spcPts val="0"/>
              </a:spcBef>
              <a:defRPr sz="3000">
                <a:latin typeface="+mj-ea"/>
                <a:ea typeface="+mj-ea"/>
              </a:defRPr>
            </a:lvl1pPr>
          </a:lstStyle>
          <a:p>
            <a:pPr algn="ctr"/>
            <a:r>
              <a:rPr lang="zh-TW" altLang="en-US" sz="2600" dirty="0"/>
              <a:t>綠</a:t>
            </a:r>
            <a:r>
              <a:rPr sz="2600" dirty="0" err="1"/>
              <a:t>色橡皮筋（上臂</a:t>
            </a:r>
            <a:r>
              <a:rPr lang="zh-TW" altLang="en-US" sz="2600" dirty="0"/>
              <a:t>外</a:t>
            </a:r>
            <a:r>
              <a:rPr sz="2600" dirty="0" err="1"/>
              <a:t>側肌肉</a:t>
            </a:r>
            <a:r>
              <a:rPr sz="2600" dirty="0"/>
              <a:t>）</a:t>
            </a:r>
          </a:p>
        </p:txBody>
      </p:sp>
      <p:sp>
        <p:nvSpPr>
          <p:cNvPr id="25" name="object 73"/>
          <p:cNvSpPr txBox="1"/>
          <p:nvPr/>
        </p:nvSpPr>
        <p:spPr>
          <a:xfrm>
            <a:off x="5999483" y="1352381"/>
            <a:ext cx="2172917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eaLnBrk="1">
              <a:spcBef>
                <a:spcPts val="0"/>
              </a:spcBef>
              <a:defRPr sz="3000">
                <a:latin typeface="+mj-ea"/>
                <a:ea typeface="+mj-ea"/>
              </a:defRPr>
            </a:lvl1pPr>
          </a:lstStyle>
          <a:p>
            <a:r>
              <a:rPr sz="2600" dirty="0"/>
              <a:t>膠帶（關節）</a:t>
            </a:r>
          </a:p>
        </p:txBody>
      </p:sp>
      <p:sp>
        <p:nvSpPr>
          <p:cNvPr id="26" name="object 74"/>
          <p:cNvSpPr txBox="1"/>
          <p:nvPr/>
        </p:nvSpPr>
        <p:spPr>
          <a:xfrm>
            <a:off x="2555776" y="1899340"/>
            <a:ext cx="1512167" cy="8925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ctr" eaLnBrk="1">
              <a:spcBef>
                <a:spcPts val="0"/>
              </a:spcBef>
              <a:defRPr sz="3000">
                <a:latin typeface="+mj-ea"/>
                <a:ea typeface="+mj-ea"/>
              </a:defRPr>
            </a:lvl1pPr>
          </a:lstStyle>
          <a:p>
            <a:r>
              <a:rPr sz="2600" dirty="0" err="1"/>
              <a:t>上臂</a:t>
            </a:r>
            <a:r>
              <a:rPr lang="zh-TW" altLang="en-US" sz="2600" dirty="0"/>
              <a:t>外</a:t>
            </a:r>
            <a:r>
              <a:rPr sz="2600" dirty="0" err="1"/>
              <a:t>側肌肉</a:t>
            </a:r>
            <a:endParaRPr sz="2600" dirty="0"/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1331640" y="2424896"/>
            <a:ext cx="1296143" cy="428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>
            <a:off x="6804250" y="1844824"/>
            <a:ext cx="0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 flipV="1">
            <a:off x="6019743" y="2553916"/>
            <a:ext cx="0" cy="8030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07" b="65660"/>
          <a:stretch/>
        </p:blipFill>
        <p:spPr bwMode="auto">
          <a:xfrm>
            <a:off x="323528" y="4099001"/>
            <a:ext cx="1267459" cy="64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object 37"/>
          <p:cNvSpPr txBox="1"/>
          <p:nvPr/>
        </p:nvSpPr>
        <p:spPr>
          <a:xfrm>
            <a:off x="667930" y="4656618"/>
            <a:ext cx="8232300" cy="129266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600" dirty="0"/>
              <a:t>手臂彎曲或伸直時，是由肌肉拉著骨骼運動，因此操作時只能拉橡皮筋（肌肉），不能拉梳子（骨骼）。</a:t>
            </a:r>
            <a:endParaRPr lang="en-US" altLang="zh-TW" sz="2600" dirty="0"/>
          </a:p>
          <a:p>
            <a:r>
              <a:rPr lang="zh-TW" altLang="en-US" sz="2600" dirty="0"/>
              <a:t>模型和真實物體不同，但它可以模擬現象的基本原理。 </a:t>
            </a:r>
            <a:endParaRPr sz="2600" dirty="0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61" y="4741351"/>
            <a:ext cx="318243" cy="3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3" y="5534074"/>
            <a:ext cx="318243" cy="33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object 20"/>
          <p:cNvSpPr/>
          <p:nvPr/>
        </p:nvSpPr>
        <p:spPr>
          <a:xfrm>
            <a:off x="1584892" y="4552251"/>
            <a:ext cx="7157436" cy="45719"/>
          </a:xfrm>
          <a:custGeom>
            <a:avLst/>
            <a:gdLst/>
            <a:ahLst/>
            <a:cxnLst/>
            <a:rect l="l" t="t" r="r" b="b"/>
            <a:pathLst>
              <a:path w="5141252">
                <a:moveTo>
                  <a:pt x="0" y="0"/>
                </a:moveTo>
                <a:lnTo>
                  <a:pt x="5141252" y="0"/>
                </a:lnTo>
              </a:path>
            </a:pathLst>
          </a:custGeom>
          <a:ln w="19050">
            <a:solidFill>
              <a:srgbClr val="D34D5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70"/>
          <p:cNvSpPr txBox="1"/>
          <p:nvPr/>
        </p:nvSpPr>
        <p:spPr>
          <a:xfrm>
            <a:off x="395536" y="836712"/>
            <a:ext cx="3024336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eaLnBrk="1">
              <a:spcBef>
                <a:spcPts val="0"/>
              </a:spcBef>
              <a:defRPr sz="3000">
                <a:latin typeface="+mj-ea"/>
                <a:ea typeface="+mj-ea"/>
              </a:defRPr>
            </a:lvl1pPr>
          </a:lstStyle>
          <a:p>
            <a:r>
              <a:rPr dirty="0" err="1">
                <a:solidFill>
                  <a:schemeClr val="bg1"/>
                </a:solidFill>
              </a:rPr>
              <a:t>手臂</a:t>
            </a:r>
            <a:r>
              <a:rPr lang="zh-TW" altLang="en-US" dirty="0">
                <a:solidFill>
                  <a:schemeClr val="bg1"/>
                </a:solidFill>
              </a:rPr>
              <a:t>伸直</a:t>
            </a:r>
            <a:r>
              <a:rPr dirty="0" err="1">
                <a:solidFill>
                  <a:schemeClr val="bg1"/>
                </a:solidFill>
              </a:rPr>
              <a:t>的情形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98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P33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197167" y="293118"/>
            <a:ext cx="8703063" cy="5802881"/>
            <a:chOff x="197167" y="293118"/>
            <a:chExt cx="8703063" cy="5696745"/>
          </a:xfrm>
        </p:grpSpPr>
        <p:sp>
          <p:nvSpPr>
            <p:cNvPr id="12" name="bk object 20"/>
            <p:cNvSpPr/>
            <p:nvPr/>
          </p:nvSpPr>
          <p:spPr>
            <a:xfrm>
              <a:off x="253678" y="754906"/>
              <a:ext cx="8646552" cy="5234957"/>
            </a:xfrm>
            <a:custGeom>
              <a:avLst/>
              <a:gdLst/>
              <a:ahLst/>
              <a:cxnLst/>
              <a:rect l="l" t="t" r="r" b="b"/>
              <a:pathLst>
                <a:path w="11755755" h="700278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6930237"/>
                  </a:lnTo>
                  <a:lnTo>
                    <a:pt x="1124" y="6971867"/>
                  </a:lnTo>
                  <a:lnTo>
                    <a:pt x="8999" y="6993245"/>
                  </a:lnTo>
                  <a:lnTo>
                    <a:pt x="30373" y="7001121"/>
                  </a:lnTo>
                  <a:lnTo>
                    <a:pt x="71996" y="7002246"/>
                  </a:lnTo>
                  <a:lnTo>
                    <a:pt x="11683568" y="7002246"/>
                  </a:lnTo>
                  <a:lnTo>
                    <a:pt x="11725198" y="7001121"/>
                  </a:lnTo>
                  <a:lnTo>
                    <a:pt x="11746576" y="6993245"/>
                  </a:lnTo>
                  <a:lnTo>
                    <a:pt x="11754452" y="6971867"/>
                  </a:lnTo>
                  <a:lnTo>
                    <a:pt x="11755577" y="6930237"/>
                  </a:lnTo>
                  <a:lnTo>
                    <a:pt x="11755577" y="71996"/>
                  </a:lnTo>
                  <a:lnTo>
                    <a:pt x="11754452" y="30373"/>
                  </a:lnTo>
                  <a:lnTo>
                    <a:pt x="11746576" y="8999"/>
                  </a:lnTo>
                  <a:lnTo>
                    <a:pt x="11725198" y="1124"/>
                  </a:lnTo>
                  <a:lnTo>
                    <a:pt x="11683568" y="0"/>
                  </a:lnTo>
                  <a:lnTo>
                    <a:pt x="71996" y="0"/>
                  </a:lnTo>
                  <a:close/>
                </a:path>
              </a:pathLst>
            </a:custGeom>
            <a:ln w="19050">
              <a:solidFill>
                <a:srgbClr val="EC7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67" y="293118"/>
              <a:ext cx="1471067" cy="555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16" y="836712"/>
            <a:ext cx="1256618" cy="50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bject 29"/>
          <p:cNvSpPr/>
          <p:nvPr/>
        </p:nvSpPr>
        <p:spPr>
          <a:xfrm>
            <a:off x="1763688" y="1211413"/>
            <a:ext cx="6912768" cy="248989"/>
          </a:xfrm>
          <a:custGeom>
            <a:avLst/>
            <a:gdLst/>
            <a:ahLst/>
            <a:cxnLst/>
            <a:rect l="l" t="t" r="r" b="b"/>
            <a:pathLst>
              <a:path w="2935083">
                <a:moveTo>
                  <a:pt x="0" y="0"/>
                </a:moveTo>
                <a:lnTo>
                  <a:pt x="2935083" y="0"/>
                </a:lnTo>
              </a:path>
            </a:pathLst>
          </a:custGeom>
          <a:ln w="19050">
            <a:solidFill>
              <a:srgbClr val="74C2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矩形 16"/>
          <p:cNvSpPr/>
          <p:nvPr/>
        </p:nvSpPr>
        <p:spPr>
          <a:xfrm>
            <a:off x="827584" y="1323937"/>
            <a:ext cx="7848872" cy="37856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手臂彎曲時，手臂內側肌肉是縮短還是伸長？ </a:t>
            </a:r>
            <a:endParaRPr lang="en-US" altLang="zh-TW" sz="3000" dirty="0">
              <a:latin typeface="+mj-ea"/>
              <a:ea typeface="+mj-ea"/>
            </a:endParaRPr>
          </a:p>
          <a:p>
            <a:pPr eaLnBrk="1">
              <a:spcBef>
                <a:spcPts val="0"/>
              </a:spcBef>
            </a:pPr>
            <a:endParaRPr lang="en-US" altLang="zh-TW" sz="3000" dirty="0">
              <a:latin typeface="+mj-ea"/>
              <a:ea typeface="+mj-ea"/>
            </a:endParaRPr>
          </a:p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手臂伸直時，手臂外側肌肉是縮短還是伸長？ </a:t>
            </a:r>
            <a:endParaRPr lang="en-US" altLang="zh-TW" sz="3000" dirty="0">
              <a:latin typeface="+mj-ea"/>
              <a:ea typeface="+mj-ea"/>
            </a:endParaRPr>
          </a:p>
          <a:p>
            <a:pPr eaLnBrk="1">
              <a:spcBef>
                <a:spcPts val="0"/>
              </a:spcBef>
            </a:pPr>
            <a:endParaRPr lang="en-US" altLang="zh-TW" sz="3000" dirty="0">
              <a:latin typeface="+mj-ea"/>
              <a:ea typeface="+mj-ea"/>
            </a:endParaRPr>
          </a:p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手臂彎曲或伸直時，內外側肌肉可以同時縮短嗎？</a:t>
            </a:r>
            <a:endParaRPr lang="en-US" altLang="zh-TW" sz="3000" dirty="0">
              <a:latin typeface="+mj-ea"/>
              <a:ea typeface="+mj-ea"/>
            </a:endParaRPr>
          </a:p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根據實驗結果，說說看肌肉、骨骼和關節怎樣配合，完成彎曲和伸直的運動。 </a:t>
            </a:r>
            <a:endParaRPr lang="en-US" altLang="zh-TW" sz="3000" dirty="0">
              <a:latin typeface="+mj-ea"/>
              <a:ea typeface="+mj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7582" y="1748434"/>
            <a:ext cx="7848873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手臂彎曲時，內側肌肉縮短，外側肌肉伸長。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68"/>
          <a:stretch/>
        </p:blipFill>
        <p:spPr bwMode="auto">
          <a:xfrm>
            <a:off x="467545" y="1432325"/>
            <a:ext cx="332267" cy="35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94"/>
          <a:stretch/>
        </p:blipFill>
        <p:spPr bwMode="auto">
          <a:xfrm>
            <a:off x="467544" y="2369965"/>
            <a:ext cx="332267" cy="35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827584" y="4509120"/>
            <a:ext cx="7992888" cy="14773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5384800"/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肌肉長在兩塊不同的骨骼上，中間經過關節，肌肉縮短或伸長，才能拉著骨骼做彎曲或伸直的活動。</a:t>
            </a:r>
          </a:p>
        </p:txBody>
      </p:sp>
      <p:sp>
        <p:nvSpPr>
          <p:cNvPr id="22" name="矩形 21"/>
          <p:cNvSpPr/>
          <p:nvPr/>
        </p:nvSpPr>
        <p:spPr>
          <a:xfrm>
            <a:off x="827583" y="2684538"/>
            <a:ext cx="7848873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手臂伸長時，外側肌肉縮短，內側肌肉伸長。</a:t>
            </a:r>
          </a:p>
        </p:txBody>
      </p:sp>
      <p:sp>
        <p:nvSpPr>
          <p:cNvPr id="23" name="矩形 22"/>
          <p:cNvSpPr/>
          <p:nvPr/>
        </p:nvSpPr>
        <p:spPr>
          <a:xfrm>
            <a:off x="1581572" y="3595082"/>
            <a:ext cx="6696744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內側、外側肌肉無法同時伸長或縮短。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52" y="3261224"/>
            <a:ext cx="338276" cy="35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object 10"/>
          <p:cNvSpPr txBox="1"/>
          <p:nvPr/>
        </p:nvSpPr>
        <p:spPr>
          <a:xfrm>
            <a:off x="1798413" y="260648"/>
            <a:ext cx="3565675" cy="52322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800" dirty="0"/>
              <a:t>模擬手臂彎曲和伸直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0" y="4149080"/>
            <a:ext cx="355792" cy="36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29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P34</a:t>
            </a:r>
          </a:p>
        </p:txBody>
      </p:sp>
      <p:sp>
        <p:nvSpPr>
          <p:cNvPr id="5" name="矩形 4"/>
          <p:cNvSpPr/>
          <p:nvPr/>
        </p:nvSpPr>
        <p:spPr>
          <a:xfrm>
            <a:off x="281053" y="1268760"/>
            <a:ext cx="8600819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1.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鳥類利用翅膀在空中飛翔。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  <a:p>
            <a:pPr eaLnBrk="1">
              <a:spcBef>
                <a:spcPts val="0"/>
              </a:spcBef>
            </a:pP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2.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馬以四隻腳移動位置。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  <a:p>
            <a:pPr eaLnBrk="1">
              <a:spcBef>
                <a:spcPts val="0"/>
              </a:spcBef>
            </a:pP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3.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動物的身體構造好像和牠們的運動方式有關。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100000" l="0" r="100000">
                        <a14:foregroundMark x1="47004" y1="95417" x2="77903" y2="94792"/>
                        <a14:foregroundMark x1="79682" y1="80833" x2="88296" y2="69792"/>
                        <a14:foregroundMark x1="89326" y1="59167" x2="92697" y2="68750"/>
                        <a14:foregroundMark x1="93820" y1="55208" x2="97191" y2="72500"/>
                        <a14:backgroundMark x1="6835" y1="98958" x2="48408" y2="99167"/>
                        <a14:backgroundMark x1="65637" y1="4583" x2="72659" y2="6042"/>
                        <a14:backgroundMark x1="80899" y1="42500" x2="86985" y2="26458"/>
                        <a14:backgroundMark x1="85861" y1="26667" x2="85861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36"/>
          <a:stretch/>
        </p:blipFill>
        <p:spPr bwMode="auto">
          <a:xfrm>
            <a:off x="251520" y="2492896"/>
            <a:ext cx="8613080" cy="350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467544" y="3212976"/>
            <a:ext cx="1440160" cy="5040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object 70"/>
          <p:cNvSpPr txBox="1"/>
          <p:nvPr/>
        </p:nvSpPr>
        <p:spPr>
          <a:xfrm>
            <a:off x="467544" y="3152001"/>
            <a:ext cx="1440160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eaLnBrk="1">
              <a:spcBef>
                <a:spcPts val="0"/>
              </a:spcBef>
              <a:defRPr sz="3000">
                <a:latin typeface="+mj-ea"/>
                <a:ea typeface="+mj-ea"/>
              </a:defRPr>
            </a:lvl1pPr>
          </a:lstStyle>
          <a:p>
            <a:r>
              <a:rPr lang="zh-TW" altLang="en-US" dirty="0">
                <a:solidFill>
                  <a:srgbClr val="0000FF"/>
                </a:solidFill>
              </a:rPr>
              <a:t>綠頭鴨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11" name="object 70"/>
          <p:cNvSpPr txBox="1"/>
          <p:nvPr/>
        </p:nvSpPr>
        <p:spPr>
          <a:xfrm>
            <a:off x="7308304" y="5229200"/>
            <a:ext cx="1008112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eaLnBrk="1">
              <a:spcBef>
                <a:spcPts val="0"/>
              </a:spcBef>
              <a:defRPr sz="3000">
                <a:latin typeface="+mj-ea"/>
                <a:ea typeface="+mj-ea"/>
              </a:defRPr>
            </a:lvl1pPr>
          </a:lstStyle>
          <a:p>
            <a:r>
              <a:rPr lang="zh-TW" altLang="en-US" dirty="0"/>
              <a:t>胸肌</a:t>
            </a:r>
            <a:endParaRPr dirty="0"/>
          </a:p>
        </p:txBody>
      </p:sp>
      <p:sp>
        <p:nvSpPr>
          <p:cNvPr id="12" name="矩形 11"/>
          <p:cNvSpPr/>
          <p:nvPr/>
        </p:nvSpPr>
        <p:spPr>
          <a:xfrm>
            <a:off x="608676" y="5949280"/>
            <a:ext cx="6555612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鳥類有發達的胸肌，拉動雙翅，可以飛翔。  </a:t>
            </a:r>
          </a:p>
        </p:txBody>
      </p:sp>
      <p:pic>
        <p:nvPicPr>
          <p:cNvPr id="13" name="圖片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46688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ject 7"/>
          <p:cNvSpPr txBox="1"/>
          <p:nvPr/>
        </p:nvSpPr>
        <p:spPr>
          <a:xfrm>
            <a:off x="251520" y="325105"/>
            <a:ext cx="861308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有些動物有四隻腳，有些動物有翅膀，動物的運動方式和牠的身體構造有什麼關係？ </a:t>
            </a:r>
            <a:endParaRPr lang="en-US" altLang="zh-TW" dirty="0"/>
          </a:p>
        </p:txBody>
      </p:sp>
      <p:pic>
        <p:nvPicPr>
          <p:cNvPr id="15" name="Picture 8">
            <a:hlinkClick r:id="rId7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47" y="6386338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>
            <a:hlinkClick r:id="rId9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381328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4067944" y="6444000"/>
            <a:ext cx="1239162" cy="276999"/>
            <a:chOff x="1331640" y="2555568"/>
            <a:chExt cx="1239162" cy="276999"/>
          </a:xfrm>
          <a:noFill/>
        </p:grpSpPr>
        <p:pic>
          <p:nvPicPr>
            <p:cNvPr id="19" name="Picture 25">
              <a:hlinkClick r:id="rId10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3"/>
              <a:ext cx="411162" cy="1745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26">
              <a:hlinkClick r:id="rId10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55568"/>
              <a:ext cx="828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動物運動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694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P34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288032" y="400110"/>
            <a:ext cx="8748464" cy="3305309"/>
            <a:chOff x="288032" y="400110"/>
            <a:chExt cx="8748464" cy="3305309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14"/>
            <a:stretch/>
          </p:blipFill>
          <p:spPr bwMode="auto">
            <a:xfrm>
              <a:off x="323528" y="400110"/>
              <a:ext cx="7579994" cy="2841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圓角矩形 1"/>
            <p:cNvSpPr/>
            <p:nvPr/>
          </p:nvSpPr>
          <p:spPr>
            <a:xfrm>
              <a:off x="539552" y="598622"/>
              <a:ext cx="576064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object 70"/>
            <p:cNvSpPr txBox="1"/>
            <p:nvPr/>
          </p:nvSpPr>
          <p:spPr>
            <a:xfrm>
              <a:off x="539552" y="548680"/>
              <a:ext cx="57606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eaLnBrk="1">
                <a:spcBef>
                  <a:spcPts val="0"/>
                </a:spcBef>
                <a:defRPr sz="3000">
                  <a:latin typeface="+mj-ea"/>
                  <a:ea typeface="+mj-ea"/>
                </a:defRPr>
              </a:lvl1pPr>
            </a:lstStyle>
            <a:p>
              <a:r>
                <a:rPr lang="zh-TW" altLang="en-US" dirty="0">
                  <a:solidFill>
                    <a:srgbClr val="0000FF"/>
                  </a:solidFill>
                </a:rPr>
                <a:t>馬</a:t>
              </a:r>
              <a:endParaRPr dirty="0">
                <a:solidFill>
                  <a:srgbClr val="0000FF"/>
                </a:solidFill>
              </a:endParaRPr>
            </a:p>
          </p:txBody>
        </p:sp>
        <p:sp>
          <p:nvSpPr>
            <p:cNvPr id="11" name="object 70"/>
            <p:cNvSpPr txBox="1"/>
            <p:nvPr/>
          </p:nvSpPr>
          <p:spPr>
            <a:xfrm>
              <a:off x="7164288" y="1544038"/>
              <a:ext cx="1008112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eaLnBrk="1">
                <a:spcBef>
                  <a:spcPts val="0"/>
                </a:spcBef>
                <a:defRPr sz="3000">
                  <a:latin typeface="+mj-ea"/>
                  <a:ea typeface="+mj-ea"/>
                </a:defRPr>
              </a:lvl1pPr>
            </a:lstStyle>
            <a:p>
              <a:r>
                <a:rPr lang="zh-TW" altLang="en-US" dirty="0"/>
                <a:t>肌肉</a:t>
              </a:r>
              <a:endParaRPr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573180" y="3212976"/>
              <a:ext cx="8463316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600" dirty="0">
                  <a:latin typeface="+mj-ea"/>
                  <a:ea typeface="+mj-ea"/>
                </a:rPr>
                <a:t>有四隻腳的動物會利用肌肉帶動骨骼和關節行走或奔跑。   </a:t>
              </a:r>
            </a:p>
          </p:txBody>
        </p:sp>
        <p:pic>
          <p:nvPicPr>
            <p:cNvPr id="19" name="圖片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7381" y1="33333" x2="60714" y2="80769"/>
                          <a14:foregroundMark x1="66667" y1="23077" x2="51190" y2="83333"/>
                          <a14:foregroundMark x1="45238" y1="21795" x2="45238" y2="21795"/>
                          <a14:foregroundMark x1="89286" y1="42308" x2="89286" y2="42308"/>
                          <a14:foregroundMark x1="66667" y1="57692" x2="66667" y2="57692"/>
                          <a14:foregroundMark x1="53571" y1="83333" x2="53571" y2="83333"/>
                          <a14:foregroundMark x1="25000" y1="61538" x2="40476" y2="76923"/>
                          <a14:foregroundMark x1="20238" y1="47436" x2="20238" y2="47436"/>
                          <a14:foregroundMark x1="20238" y1="47436" x2="20238" y2="47436"/>
                          <a14:foregroundMark x1="71429" y1="38462" x2="71429" y2="38462"/>
                          <a14:foregroundMark x1="71429" y1="35897" x2="71429" y2="35897"/>
                          <a14:foregroundMark x1="71429" y1="35897" x2="71429" y2="3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32" y="3310384"/>
              <a:ext cx="378211" cy="35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群組 3"/>
          <p:cNvGrpSpPr/>
          <p:nvPr/>
        </p:nvGrpSpPr>
        <p:grpSpPr>
          <a:xfrm>
            <a:off x="323528" y="3717032"/>
            <a:ext cx="8530208" cy="2580675"/>
            <a:chOff x="323528" y="3717032"/>
            <a:chExt cx="8530208" cy="2580675"/>
          </a:xfrm>
        </p:grpSpPr>
        <p:sp>
          <p:nvSpPr>
            <p:cNvPr id="12" name="矩形 11"/>
            <p:cNvSpPr/>
            <p:nvPr/>
          </p:nvSpPr>
          <p:spPr>
            <a:xfrm>
              <a:off x="608675" y="5805264"/>
              <a:ext cx="7635733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600" dirty="0">
                  <a:latin typeface="+mj-ea"/>
                  <a:ea typeface="+mj-ea"/>
                </a:rPr>
                <a:t>魚類利用肌肉帶動骨骼和關節，可以在水中游泳。   </a:t>
              </a:r>
            </a:p>
          </p:txBody>
        </p:sp>
        <p:pic>
          <p:nvPicPr>
            <p:cNvPr id="13" name="圖片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7381" y1="33333" x2="60714" y2="80769"/>
                          <a14:foregroundMark x1="66667" y1="23077" x2="51190" y2="83333"/>
                          <a14:foregroundMark x1="45238" y1="21795" x2="45238" y2="21795"/>
                          <a14:foregroundMark x1="89286" y1="42308" x2="89286" y2="42308"/>
                          <a14:foregroundMark x1="66667" y1="57692" x2="66667" y2="57692"/>
                          <a14:foregroundMark x1="53571" y1="83333" x2="53571" y2="83333"/>
                          <a14:foregroundMark x1="25000" y1="61538" x2="40476" y2="76923"/>
                          <a14:foregroundMark x1="20238" y1="47436" x2="20238" y2="47436"/>
                          <a14:foregroundMark x1="20238" y1="47436" x2="20238" y2="47436"/>
                          <a14:foregroundMark x1="71429" y1="38462" x2="71429" y2="38462"/>
                          <a14:foregroundMark x1="71429" y1="35897" x2="71429" y2="35897"/>
                          <a14:foregroundMark x1="71429" y1="35897" x2="71429" y2="3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5902672"/>
              <a:ext cx="378211" cy="35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717032"/>
              <a:ext cx="8458200" cy="21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bject 70"/>
            <p:cNvSpPr txBox="1"/>
            <p:nvPr/>
          </p:nvSpPr>
          <p:spPr>
            <a:xfrm>
              <a:off x="7695108" y="3717032"/>
              <a:ext cx="1008112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eaLnBrk="1">
                <a:spcBef>
                  <a:spcPts val="0"/>
                </a:spcBef>
                <a:defRPr sz="3000">
                  <a:latin typeface="+mj-ea"/>
                  <a:ea typeface="+mj-ea"/>
                </a:defRPr>
              </a:lvl1pPr>
            </a:lstStyle>
            <a:p>
              <a:r>
                <a:rPr lang="zh-TW" altLang="en-US" dirty="0"/>
                <a:t>肌肉</a:t>
              </a:r>
              <a:endParaRPr dirty="0"/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3419872" y="5207134"/>
              <a:ext cx="1765638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object 70"/>
            <p:cNvSpPr txBox="1"/>
            <p:nvPr/>
          </p:nvSpPr>
          <p:spPr>
            <a:xfrm>
              <a:off x="3419872" y="5157192"/>
              <a:ext cx="1765638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eaLnBrk="1">
                <a:spcBef>
                  <a:spcPts val="0"/>
                </a:spcBef>
                <a:defRPr sz="3000">
                  <a:latin typeface="+mj-ea"/>
                  <a:ea typeface="+mj-ea"/>
                </a:defRPr>
              </a:lvl1pPr>
            </a:lstStyle>
            <a:p>
              <a:r>
                <a:rPr lang="zh-TW" altLang="en-US" dirty="0">
                  <a:solidFill>
                    <a:srgbClr val="0000FF"/>
                  </a:solidFill>
                </a:rPr>
                <a:t>蓋斑鬥魚</a:t>
              </a:r>
              <a:endParaRPr dirty="0">
                <a:solidFill>
                  <a:srgbClr val="0000FF"/>
                </a:solidFill>
              </a:endParaRPr>
            </a:p>
          </p:txBody>
        </p:sp>
      </p:grpSp>
      <p:pic>
        <p:nvPicPr>
          <p:cNvPr id="22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回首頁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41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P34</a:t>
            </a:r>
          </a:p>
        </p:txBody>
      </p:sp>
      <p:sp>
        <p:nvSpPr>
          <p:cNvPr id="5" name="object 7"/>
          <p:cNvSpPr txBox="1"/>
          <p:nvPr/>
        </p:nvSpPr>
        <p:spPr>
          <a:xfrm>
            <a:off x="251520" y="325105"/>
            <a:ext cx="861308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不同種類的動物，有著不同的身體構造，因此產生了不同的運動方式，動物的</a:t>
            </a:r>
            <a:r>
              <a:rPr lang="zh-TW" altLang="en-US" dirty="0">
                <a:solidFill>
                  <a:srgbClr val="C6168D"/>
                </a:solidFill>
              </a:rPr>
              <a:t>運動方式</a:t>
            </a:r>
            <a:r>
              <a:rPr lang="zh-TW" altLang="en-US" dirty="0"/>
              <a:t>與牠的</a:t>
            </a:r>
            <a:r>
              <a:rPr lang="zh-TW" altLang="en-US" dirty="0">
                <a:solidFill>
                  <a:srgbClr val="C6168D"/>
                </a:solidFill>
              </a:rPr>
              <a:t>身體構造</a:t>
            </a:r>
            <a:r>
              <a:rPr lang="zh-TW" altLang="en-US" dirty="0"/>
              <a:t>有關。  </a:t>
            </a:r>
            <a:endParaRPr lang="en-US" altLang="zh-TW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6821" y="2800666"/>
            <a:ext cx="85899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Q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：</a:t>
            </a:r>
            <a:r>
              <a:rPr lang="zh-TW" altLang="en-US" dirty="0"/>
              <a:t>羽毛對鳥類而言有什麼重要的地方？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6821" y="3332599"/>
            <a:ext cx="858996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A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：與鳥類飛翔有關的羽毛會生於前肢後緣和尾部側緣，擅長飛行的鳥後肢行走的功能不受飛翔之影響而退化。羽毛質輕而且不易被沾溼，羽毛除飛翔的功能外還有保溫、隱身（保護色）、求偶（飾羽）等功能。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" y="2130528"/>
            <a:ext cx="1351607" cy="58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hlinkClick r:id="rId4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71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/>
          <a:stretch/>
        </p:blipFill>
        <p:spPr bwMode="auto">
          <a:xfrm>
            <a:off x="-55142" y="0"/>
            <a:ext cx="9253874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object 7"/>
          <p:cNvSpPr txBox="1"/>
          <p:nvPr/>
        </p:nvSpPr>
        <p:spPr>
          <a:xfrm>
            <a:off x="251520" y="325105"/>
            <a:ext cx="5904656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有些動物的運動方式很特別，例如：水黽、蚯蚓、獨角仙、蛇、蝸牛等，牠們是怎麼運動的呢？ </a:t>
            </a:r>
            <a:endParaRPr lang="en-US" altLang="zh-TW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P35</a:t>
            </a:r>
          </a:p>
        </p:txBody>
      </p:sp>
      <p:pic>
        <p:nvPicPr>
          <p:cNvPr id="9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回首頁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536668" y="6165304"/>
            <a:ext cx="4395372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chemeClr val="bg1"/>
                </a:solidFill>
                <a:latin typeface="+mj-ea"/>
                <a:ea typeface="+mj-ea"/>
              </a:rPr>
              <a:t>蝸牛靠腹足的肌肉爬行。</a:t>
            </a:r>
          </a:p>
        </p:txBody>
      </p:sp>
      <p:pic>
        <p:nvPicPr>
          <p:cNvPr id="13" name="圖片 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95439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2302306" y="2924944"/>
            <a:ext cx="3277806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獨角仙會用六隻腳行走，用翅膀飛</a:t>
            </a:r>
            <a:r>
              <a:rPr lang="zh-TW" altLang="en-US" sz="3000" dirty="0">
                <a:latin typeface="+mj-ea"/>
              </a:rPr>
              <a:t>。</a:t>
            </a:r>
            <a:endParaRPr lang="zh-TW" altLang="en-US" sz="3000" dirty="0">
              <a:latin typeface="+mj-ea"/>
              <a:ea typeface="+mj-ea"/>
            </a:endParaRPr>
          </a:p>
        </p:txBody>
      </p:sp>
      <p:pic>
        <p:nvPicPr>
          <p:cNvPr id="15" name="圖片 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7158" y="3055079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5217188" y="4861609"/>
            <a:ext cx="3675292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水黽可以在水面上划行。</a:t>
            </a:r>
          </a:p>
        </p:txBody>
      </p:sp>
      <p:pic>
        <p:nvPicPr>
          <p:cNvPr id="22" name="圖片 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93989" y="5453409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71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3851920" y="387119"/>
            <a:ext cx="4763443" cy="467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zh-TW" altLang="en-US" sz="3200" dirty="0">
                <a:solidFill>
                  <a:srgbClr val="FF5050"/>
                </a:solidFill>
                <a:latin typeface="+mj-ea"/>
                <a:ea typeface="+mj-ea"/>
                <a:cs typeface="Times New Roman" pitchFamily="18" charset="0"/>
              </a:rPr>
              <a:t>活動</a:t>
            </a:r>
            <a:r>
              <a:rPr lang="en-US" altLang="zh-TW" sz="3200" dirty="0">
                <a:solidFill>
                  <a:srgbClr val="FF5050"/>
                </a:solidFill>
                <a:latin typeface="+mj-ea"/>
                <a:ea typeface="+mj-ea"/>
                <a:cs typeface="Times New Roman" pitchFamily="18" charset="0"/>
              </a:rPr>
              <a:t>1</a:t>
            </a:r>
            <a:r>
              <a:rPr lang="zh-TW" altLang="en-US" sz="3200" dirty="0">
                <a:solidFill>
                  <a:srgbClr val="FF5050"/>
                </a:solidFill>
                <a:latin typeface="+mj-ea"/>
                <a:ea typeface="+mj-ea"/>
                <a:cs typeface="Times New Roman" pitchFamily="18" charset="0"/>
              </a:rPr>
              <a:t> </a:t>
            </a:r>
            <a:r>
              <a:rPr lang="zh-TW" altLang="en-US" sz="3200" dirty="0">
                <a:latin typeface="+mj-ea"/>
                <a:ea typeface="+mj-ea"/>
              </a:rPr>
              <a:t>動物的行為</a:t>
            </a:r>
            <a:endParaRPr lang="en-US" altLang="zh-TW" sz="3200" dirty="0">
              <a:latin typeface="+mj-ea"/>
              <a:ea typeface="+mj-ea"/>
            </a:endParaRPr>
          </a:p>
          <a:p>
            <a:pPr indent="446088" eaLnBrk="1">
              <a:lnSpc>
                <a:spcPct val="120000"/>
              </a:lnSpc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1-1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 動物的構造和運動</a:t>
            </a:r>
            <a:endParaRPr lang="en-US" altLang="zh-TW" dirty="0">
              <a:latin typeface="+mj-ea"/>
              <a:ea typeface="+mj-ea"/>
              <a:cs typeface="Times New Roman" pitchFamily="18" charset="0"/>
            </a:endParaRPr>
          </a:p>
          <a:p>
            <a:pPr indent="446088" eaLnBrk="1">
              <a:lnSpc>
                <a:spcPct val="120000"/>
              </a:lnSpc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1-2 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動物的生活方式</a:t>
            </a:r>
            <a:endParaRPr lang="en-US" altLang="zh-TW" dirty="0">
              <a:latin typeface="+mj-ea"/>
              <a:ea typeface="+mj-ea"/>
              <a:cs typeface="Times New Roman" pitchFamily="18" charset="0"/>
            </a:endParaRPr>
          </a:p>
          <a:p>
            <a:pPr eaLnBrk="1">
              <a:lnSpc>
                <a:spcPct val="120000"/>
              </a:lnSpc>
            </a:pPr>
            <a:r>
              <a:rPr lang="zh-TW" altLang="en-US" sz="3200" dirty="0">
                <a:solidFill>
                  <a:srgbClr val="FF5050"/>
                </a:solidFill>
                <a:latin typeface="+mj-ea"/>
                <a:ea typeface="+mj-ea"/>
                <a:cs typeface="Times New Roman" pitchFamily="18" charset="0"/>
              </a:rPr>
              <a:t>活動</a:t>
            </a:r>
            <a:r>
              <a:rPr lang="en-US" altLang="zh-TW" sz="3200" dirty="0">
                <a:solidFill>
                  <a:srgbClr val="FF5050"/>
                </a:solidFill>
                <a:latin typeface="+mj-ea"/>
                <a:ea typeface="+mj-ea"/>
                <a:cs typeface="Times New Roman" pitchFamily="18" charset="0"/>
              </a:rPr>
              <a:t>2</a:t>
            </a:r>
            <a:r>
              <a:rPr lang="zh-TW" altLang="en-US" sz="3200" dirty="0">
                <a:solidFill>
                  <a:srgbClr val="FF5050"/>
                </a:solidFill>
                <a:latin typeface="+mj-ea"/>
                <a:ea typeface="+mj-ea"/>
                <a:cs typeface="Times New Roman" pitchFamily="18" charset="0"/>
              </a:rPr>
              <a:t> </a:t>
            </a:r>
            <a:r>
              <a:rPr lang="zh-TW" altLang="en-US" sz="3200" dirty="0">
                <a:latin typeface="+mj-ea"/>
                <a:ea typeface="+mj-ea"/>
              </a:rPr>
              <a:t>動物的生殖方式</a:t>
            </a:r>
            <a:endParaRPr lang="en-US" altLang="zh-TW" sz="3200" dirty="0">
              <a:latin typeface="+mj-ea"/>
              <a:ea typeface="+mj-ea"/>
            </a:endParaRPr>
          </a:p>
          <a:p>
            <a:pPr indent="446088" eaLnBrk="1">
              <a:lnSpc>
                <a:spcPct val="120000"/>
              </a:lnSpc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2-1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 動物的求偶</a:t>
            </a:r>
            <a:endParaRPr lang="en-US" altLang="zh-TW" dirty="0">
              <a:latin typeface="+mj-ea"/>
              <a:ea typeface="+mj-ea"/>
              <a:cs typeface="Times New Roman" pitchFamily="18" charset="0"/>
            </a:endParaRPr>
          </a:p>
          <a:p>
            <a:pPr indent="446088" eaLnBrk="1">
              <a:lnSpc>
                <a:spcPct val="120000"/>
              </a:lnSpc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2-2 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動物的生殖</a:t>
            </a:r>
            <a:endParaRPr lang="en-US" altLang="zh-TW" dirty="0">
              <a:latin typeface="+mj-ea"/>
              <a:ea typeface="+mj-ea"/>
              <a:cs typeface="Times New Roman" pitchFamily="18" charset="0"/>
            </a:endParaRPr>
          </a:p>
          <a:p>
            <a:pPr indent="446088" eaLnBrk="1">
              <a:lnSpc>
                <a:spcPct val="120000"/>
              </a:lnSpc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2-3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 親子與子代</a:t>
            </a:r>
            <a:endParaRPr lang="en-US" altLang="zh-TW" dirty="0">
              <a:latin typeface="+mj-ea"/>
              <a:ea typeface="+mj-ea"/>
              <a:cs typeface="Times New Roman" pitchFamily="18" charset="0"/>
            </a:endParaRPr>
          </a:p>
          <a:p>
            <a:pPr eaLnBrk="1">
              <a:lnSpc>
                <a:spcPct val="120000"/>
              </a:lnSpc>
            </a:pPr>
            <a:r>
              <a:rPr lang="zh-TW" altLang="en-US" sz="3200" dirty="0">
                <a:solidFill>
                  <a:srgbClr val="FF5050"/>
                </a:solidFill>
                <a:latin typeface="+mj-ea"/>
                <a:ea typeface="+mj-ea"/>
                <a:cs typeface="Times New Roman" pitchFamily="18" charset="0"/>
              </a:rPr>
              <a:t>活動</a:t>
            </a:r>
            <a:r>
              <a:rPr lang="en-US" altLang="zh-TW" sz="3200" dirty="0">
                <a:solidFill>
                  <a:srgbClr val="FF5050"/>
                </a:solidFill>
                <a:latin typeface="+mj-ea"/>
                <a:ea typeface="+mj-ea"/>
                <a:cs typeface="Times New Roman" pitchFamily="18" charset="0"/>
              </a:rPr>
              <a:t>3</a:t>
            </a:r>
            <a:r>
              <a:rPr lang="zh-TW" altLang="en-US" sz="3200" dirty="0">
                <a:solidFill>
                  <a:srgbClr val="FF5050"/>
                </a:solidFill>
                <a:latin typeface="+mj-ea"/>
                <a:ea typeface="+mj-ea"/>
                <a:cs typeface="Times New Roman" pitchFamily="18" charset="0"/>
              </a:rPr>
              <a:t> </a:t>
            </a:r>
            <a:r>
              <a:rPr lang="zh-TW" altLang="en-US" sz="3200" dirty="0">
                <a:latin typeface="+mj-ea"/>
                <a:ea typeface="+mj-ea"/>
              </a:rPr>
              <a:t>幫動物做分類</a:t>
            </a:r>
            <a:endParaRPr lang="en-US" altLang="zh-TW" sz="3200" dirty="0">
              <a:latin typeface="+mj-ea"/>
              <a:ea typeface="+mj-ea"/>
            </a:endParaRPr>
          </a:p>
        </p:txBody>
      </p:sp>
      <p:sp>
        <p:nvSpPr>
          <p:cNvPr id="9" name="矩形 8">
            <a:hlinkClick r:id="rId3" action="ppaction://hlinksldjump"/>
            <a:extLst>
              <a:ext uri="{FF2B5EF4-FFF2-40B4-BE49-F238E27FC236}">
                <a16:creationId xmlns:a16="http://schemas.microsoft.com/office/drawing/2014/main" id="{FF3165B3-62F1-4480-876F-20C18D553C8A}"/>
              </a:ext>
            </a:extLst>
          </p:cNvPr>
          <p:cNvSpPr/>
          <p:nvPr/>
        </p:nvSpPr>
        <p:spPr>
          <a:xfrm>
            <a:off x="3864883" y="514356"/>
            <a:ext cx="3576401" cy="542715"/>
          </a:xfrm>
          <a:prstGeom prst="rect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10" name="矩形 9">
            <a:hlinkClick r:id="rId3" action="ppaction://hlinksldjump"/>
            <a:extLst>
              <a:ext uri="{FF2B5EF4-FFF2-40B4-BE49-F238E27FC236}">
                <a16:creationId xmlns:a16="http://schemas.microsoft.com/office/drawing/2014/main" id="{825B611D-3143-40DD-AC40-DD1682F5B1E7}"/>
              </a:ext>
            </a:extLst>
          </p:cNvPr>
          <p:cNvSpPr/>
          <p:nvPr/>
        </p:nvSpPr>
        <p:spPr>
          <a:xfrm>
            <a:off x="4278228" y="1057071"/>
            <a:ext cx="4110196" cy="498974"/>
          </a:xfrm>
          <a:prstGeom prst="rect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11" name="矩形 10">
            <a:hlinkClick r:id="rId4" action="ppaction://hlinksldjump"/>
            <a:extLst>
              <a:ext uri="{FF2B5EF4-FFF2-40B4-BE49-F238E27FC236}">
                <a16:creationId xmlns:a16="http://schemas.microsoft.com/office/drawing/2014/main" id="{4E3CFB1D-62B4-4F1D-B310-BFE55D7F7F97}"/>
              </a:ext>
            </a:extLst>
          </p:cNvPr>
          <p:cNvSpPr/>
          <p:nvPr/>
        </p:nvSpPr>
        <p:spPr>
          <a:xfrm>
            <a:off x="4283967" y="1556792"/>
            <a:ext cx="3672409" cy="568036"/>
          </a:xfrm>
          <a:prstGeom prst="rect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12" name="矩形 11">
            <a:hlinkClick r:id="rId5" action="ppaction://hlinksldjump"/>
            <a:extLst>
              <a:ext uri="{FF2B5EF4-FFF2-40B4-BE49-F238E27FC236}">
                <a16:creationId xmlns:a16="http://schemas.microsoft.com/office/drawing/2014/main" id="{EB6C62E3-E625-44D2-8463-A91CEE736A25}"/>
              </a:ext>
            </a:extLst>
          </p:cNvPr>
          <p:cNvSpPr/>
          <p:nvPr/>
        </p:nvSpPr>
        <p:spPr>
          <a:xfrm>
            <a:off x="3851921" y="2179501"/>
            <a:ext cx="4414192" cy="484908"/>
          </a:xfrm>
          <a:prstGeom prst="rect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13" name="矩形 12">
            <a:hlinkClick r:id="rId5" action="ppaction://hlinksldjump"/>
            <a:extLst>
              <a:ext uri="{FF2B5EF4-FFF2-40B4-BE49-F238E27FC236}">
                <a16:creationId xmlns:a16="http://schemas.microsoft.com/office/drawing/2014/main" id="{711CCAD8-1449-43F4-86F6-5BD2AC5575FB}"/>
              </a:ext>
            </a:extLst>
          </p:cNvPr>
          <p:cNvSpPr/>
          <p:nvPr/>
        </p:nvSpPr>
        <p:spPr>
          <a:xfrm>
            <a:off x="4283968" y="2722584"/>
            <a:ext cx="2952328" cy="490392"/>
          </a:xfrm>
          <a:prstGeom prst="rect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14" name="矩形 13">
            <a:hlinkClick r:id="rId6" action="ppaction://hlinksldjump"/>
            <a:extLst>
              <a:ext uri="{FF2B5EF4-FFF2-40B4-BE49-F238E27FC236}">
                <a16:creationId xmlns:a16="http://schemas.microsoft.com/office/drawing/2014/main" id="{DBF1F096-81F8-4ACD-AB72-B1392EECFD50}"/>
              </a:ext>
            </a:extLst>
          </p:cNvPr>
          <p:cNvSpPr/>
          <p:nvPr/>
        </p:nvSpPr>
        <p:spPr>
          <a:xfrm>
            <a:off x="4254885" y="3266634"/>
            <a:ext cx="2981411" cy="547702"/>
          </a:xfrm>
          <a:prstGeom prst="rect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16" name="矩形 15">
            <a:hlinkClick r:id="rId7" action="ppaction://hlinksldjump"/>
            <a:extLst>
              <a:ext uri="{FF2B5EF4-FFF2-40B4-BE49-F238E27FC236}">
                <a16:creationId xmlns:a16="http://schemas.microsoft.com/office/drawing/2014/main" id="{56FBCB43-D564-4891-ABC5-38FA5A1DAEDA}"/>
              </a:ext>
            </a:extLst>
          </p:cNvPr>
          <p:cNvSpPr/>
          <p:nvPr/>
        </p:nvSpPr>
        <p:spPr>
          <a:xfrm>
            <a:off x="4283969" y="3814336"/>
            <a:ext cx="2952327" cy="554182"/>
          </a:xfrm>
          <a:prstGeom prst="rect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17" name="矩形 16">
            <a:hlinkClick r:id="rId8" action="ppaction://hlinksldjump"/>
            <a:extLst>
              <a:ext uri="{FF2B5EF4-FFF2-40B4-BE49-F238E27FC236}">
                <a16:creationId xmlns:a16="http://schemas.microsoft.com/office/drawing/2014/main" id="{317E305E-B79F-40BB-8A5E-F9CB77CEE6C1}"/>
              </a:ext>
            </a:extLst>
          </p:cNvPr>
          <p:cNvSpPr/>
          <p:nvPr/>
        </p:nvSpPr>
        <p:spPr>
          <a:xfrm>
            <a:off x="3851920" y="4368518"/>
            <a:ext cx="3982145" cy="568036"/>
          </a:xfrm>
          <a:prstGeom prst="rect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8196" name="Rectangle 12"/>
          <p:cNvSpPr>
            <a:spLocks noChangeArrowheads="1"/>
          </p:cNvSpPr>
          <p:nvPr/>
        </p:nvSpPr>
        <p:spPr bwMode="auto">
          <a:xfrm>
            <a:off x="8266113" y="-26988"/>
            <a:ext cx="698500" cy="40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zh-TW" altLang="en-US" sz="200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目次</a:t>
            </a:r>
            <a:endParaRPr kumimoji="0" lang="en-US" altLang="zh-TW" sz="2000">
              <a:solidFill>
                <a:schemeClr val="bg1"/>
              </a:solidFill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2932271" cy="304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矩形 17">
            <a:hlinkClick r:id="rId10" action="ppaction://hlinksldjump"/>
            <a:extLst>
              <a:ext uri="{FF2B5EF4-FFF2-40B4-BE49-F238E27FC236}">
                <a16:creationId xmlns:a16="http://schemas.microsoft.com/office/drawing/2014/main" id="{8724C3D0-3495-4DFB-8A7B-04EE625EF12A}"/>
              </a:ext>
            </a:extLst>
          </p:cNvPr>
          <p:cNvSpPr/>
          <p:nvPr/>
        </p:nvSpPr>
        <p:spPr>
          <a:xfrm>
            <a:off x="3864883" y="4994329"/>
            <a:ext cx="181471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科學閱讀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/>
          <a:stretch/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P35</a:t>
            </a:r>
          </a:p>
        </p:txBody>
      </p:sp>
      <p:pic>
        <p:nvPicPr>
          <p:cNvPr id="9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回首頁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57" y="5254376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4894594" y="412750"/>
            <a:ext cx="4005636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蚯蚓靠肌肉的伸縮在土裡活動。</a:t>
            </a:r>
          </a:p>
        </p:txBody>
      </p:sp>
      <p:pic>
        <p:nvPicPr>
          <p:cNvPr id="15" name="圖片 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4609446" y="542885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2411760" y="5120024"/>
            <a:ext cx="223224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蛇靠肌肉和骨骼來移動身體。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4716016" y="1340768"/>
            <a:ext cx="4148117" cy="3929883"/>
            <a:chOff x="4716016" y="1500420"/>
            <a:chExt cx="4148117" cy="3929883"/>
          </a:xfrm>
        </p:grpSpPr>
        <p:grpSp>
          <p:nvGrpSpPr>
            <p:cNvPr id="17" name="群組 16"/>
            <p:cNvGrpSpPr/>
            <p:nvPr/>
          </p:nvGrpSpPr>
          <p:grpSpPr>
            <a:xfrm>
              <a:off x="4716016" y="1500420"/>
              <a:ext cx="4148117" cy="3929883"/>
              <a:chOff x="251520" y="317387"/>
              <a:chExt cx="4148117" cy="3929883"/>
            </a:xfrm>
          </p:grpSpPr>
          <p:sp>
            <p:nvSpPr>
              <p:cNvPr id="18" name="object 6"/>
              <p:cNvSpPr/>
              <p:nvPr/>
            </p:nvSpPr>
            <p:spPr>
              <a:xfrm>
                <a:off x="251520" y="764705"/>
                <a:ext cx="4148117" cy="3482565"/>
              </a:xfrm>
              <a:custGeom>
                <a:avLst/>
                <a:gdLst/>
                <a:ahLst/>
                <a:cxnLst/>
                <a:rect l="l" t="t" r="r" b="b"/>
                <a:pathLst>
                  <a:path w="5318988" h="495007">
                    <a:moveTo>
                      <a:pt x="71996" y="0"/>
                    </a:moveTo>
                    <a:lnTo>
                      <a:pt x="30438" y="1117"/>
                    </a:lnTo>
                    <a:lnTo>
                      <a:pt x="1146" y="30178"/>
                    </a:lnTo>
                    <a:lnTo>
                      <a:pt x="0" y="71534"/>
                    </a:lnTo>
                    <a:lnTo>
                      <a:pt x="0" y="422998"/>
                    </a:lnTo>
                    <a:lnTo>
                      <a:pt x="139" y="446721"/>
                    </a:lnTo>
                    <a:lnTo>
                      <a:pt x="8939" y="485946"/>
                    </a:lnTo>
                    <a:lnTo>
                      <a:pt x="47909" y="494860"/>
                    </a:lnTo>
                    <a:lnTo>
                      <a:pt x="5246992" y="495007"/>
                    </a:lnTo>
                    <a:lnTo>
                      <a:pt x="5270710" y="494868"/>
                    </a:lnTo>
                    <a:lnTo>
                      <a:pt x="5309928" y="486066"/>
                    </a:lnTo>
                    <a:lnTo>
                      <a:pt x="5318841" y="447089"/>
                    </a:lnTo>
                    <a:lnTo>
                      <a:pt x="5318988" y="71996"/>
                    </a:lnTo>
                    <a:lnTo>
                      <a:pt x="5318848" y="48276"/>
                    </a:lnTo>
                    <a:lnTo>
                      <a:pt x="5310046" y="9057"/>
                    </a:lnTo>
                    <a:lnTo>
                      <a:pt x="5271066" y="147"/>
                    </a:lnTo>
                    <a:lnTo>
                      <a:pt x="71996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74C276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0" r="100000">
                            <a14:foregroundMark x1="26780" y1="15447" x2="26780" y2="15447"/>
                            <a14:foregroundMark x1="9831" y1="39024" x2="9831" y2="39024"/>
                            <a14:foregroundMark x1="9153" y1="70732" x2="9153" y2="70732"/>
                            <a14:foregroundMark x1="48136" y1="28455" x2="48136" y2="28455"/>
                            <a14:foregroundMark x1="50508" y1="40650" x2="50508" y2="40650"/>
                            <a14:foregroundMark x1="50508" y1="49593" x2="50508" y2="49593"/>
                            <a14:foregroundMark x1="46780" y1="61789" x2="46780" y2="61789"/>
                            <a14:foregroundMark x1="48136" y1="75610" x2="48136" y2="75610"/>
                            <a14:foregroundMark x1="8814" y1="49593" x2="8814" y2="49593"/>
                            <a14:foregroundMark x1="11864" y1="76423" x2="11864" y2="76423"/>
                            <a14:foregroundMark x1="61695" y1="47154" x2="61695" y2="47154"/>
                            <a14:foregroundMark x1="56271" y1="63415" x2="56271" y2="63415"/>
                            <a14:foregroundMark x1="76610" y1="33333" x2="76610" y2="33333"/>
                            <a14:foregroundMark x1="77627" y1="43089" x2="77627" y2="43089"/>
                            <a14:foregroundMark x1="77627" y1="50407" x2="77627" y2="50407"/>
                            <a14:foregroundMark x1="77288" y1="61789" x2="77288" y2="61789"/>
                            <a14:foregroundMark x1="75593" y1="73984" x2="75593" y2="73984"/>
                            <a14:foregroundMark x1="85424" y1="39837" x2="85424" y2="39837"/>
                            <a14:foregroundMark x1="85763" y1="59350" x2="85763" y2="59350"/>
                            <a14:foregroundMark x1="7458" y1="39024" x2="7458" y2="390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317387"/>
                <a:ext cx="1224136" cy="511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3" name="object 60"/>
            <p:cNvSpPr txBox="1"/>
            <p:nvPr/>
          </p:nvSpPr>
          <p:spPr>
            <a:xfrm>
              <a:off x="5184392" y="2023680"/>
              <a:ext cx="3636080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dirty="0"/>
                <a:t>所有的動物都有腳嗎？牠們的運動方式都相同嗎？ </a:t>
              </a: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8"/>
            <a:stretch/>
          </p:blipFill>
          <p:spPr bwMode="auto">
            <a:xfrm>
              <a:off x="4860032" y="2132856"/>
              <a:ext cx="332267" cy="353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矩形 24"/>
          <p:cNvSpPr/>
          <p:nvPr/>
        </p:nvSpPr>
        <p:spPr>
          <a:xfrm>
            <a:off x="5184392" y="3269348"/>
            <a:ext cx="3679740" cy="193899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有的動物有腳、有的動物沒有腳，各種動物的運動方式並不相同。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0" name="Picture 8">
            <a:hlinkClick r:id="rId15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>
            <a:hlinkClick r:id="rId17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955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11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/>
          <a:stretch/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P35</a:t>
            </a:r>
          </a:p>
        </p:txBody>
      </p:sp>
      <p:pic>
        <p:nvPicPr>
          <p:cNvPr id="9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回首頁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57" y="5254376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4894594" y="412750"/>
            <a:ext cx="4005636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蚯蚓靠肌肉的伸縮在土裡活動。</a:t>
            </a:r>
          </a:p>
        </p:txBody>
      </p:sp>
      <p:pic>
        <p:nvPicPr>
          <p:cNvPr id="15" name="圖片 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4609446" y="542885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2411760" y="5120024"/>
            <a:ext cx="223224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蛇靠肌肉和骨骼來移動身體。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4716016" y="1356404"/>
            <a:ext cx="4184214" cy="4790396"/>
            <a:chOff x="4716016" y="1500420"/>
            <a:chExt cx="4184214" cy="4790396"/>
          </a:xfrm>
        </p:grpSpPr>
        <p:sp>
          <p:nvSpPr>
            <p:cNvPr id="18" name="object 6"/>
            <p:cNvSpPr/>
            <p:nvPr/>
          </p:nvSpPr>
          <p:spPr>
            <a:xfrm>
              <a:off x="4716016" y="1947738"/>
              <a:ext cx="4148117" cy="4343078"/>
            </a:xfrm>
            <a:custGeom>
              <a:avLst/>
              <a:gdLst/>
              <a:ahLst/>
              <a:cxnLst/>
              <a:rect l="l" t="t" r="r" b="b"/>
              <a:pathLst>
                <a:path w="5318988" h="495007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422998"/>
                  </a:lnTo>
                  <a:lnTo>
                    <a:pt x="139" y="446721"/>
                  </a:lnTo>
                  <a:lnTo>
                    <a:pt x="8939" y="485946"/>
                  </a:lnTo>
                  <a:lnTo>
                    <a:pt x="47909" y="494860"/>
                  </a:lnTo>
                  <a:lnTo>
                    <a:pt x="5246992" y="495007"/>
                  </a:lnTo>
                  <a:lnTo>
                    <a:pt x="5270710" y="494868"/>
                  </a:lnTo>
                  <a:lnTo>
                    <a:pt x="5309928" y="486066"/>
                  </a:lnTo>
                  <a:lnTo>
                    <a:pt x="5318841" y="447089"/>
                  </a:lnTo>
                  <a:lnTo>
                    <a:pt x="5318988" y="71996"/>
                  </a:lnTo>
                  <a:lnTo>
                    <a:pt x="5318848" y="48276"/>
                  </a:lnTo>
                  <a:lnTo>
                    <a:pt x="5310046" y="9057"/>
                  </a:lnTo>
                  <a:lnTo>
                    <a:pt x="5271066" y="147"/>
                  </a:lnTo>
                  <a:lnTo>
                    <a:pt x="71996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74C276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26780" y1="15447" x2="26780" y2="15447"/>
                          <a14:foregroundMark x1="9831" y1="39024" x2="9831" y2="39024"/>
                          <a14:foregroundMark x1="9153" y1="70732" x2="9153" y2="70732"/>
                          <a14:foregroundMark x1="48136" y1="28455" x2="48136" y2="28455"/>
                          <a14:foregroundMark x1="50508" y1="40650" x2="50508" y2="40650"/>
                          <a14:foregroundMark x1="50508" y1="49593" x2="50508" y2="49593"/>
                          <a14:foregroundMark x1="46780" y1="61789" x2="46780" y2="61789"/>
                          <a14:foregroundMark x1="48136" y1="75610" x2="48136" y2="75610"/>
                          <a14:foregroundMark x1="8814" y1="49593" x2="8814" y2="49593"/>
                          <a14:foregroundMark x1="11864" y1="76423" x2="11864" y2="76423"/>
                          <a14:foregroundMark x1="61695" y1="47154" x2="61695" y2="47154"/>
                          <a14:foregroundMark x1="56271" y1="63415" x2="56271" y2="63415"/>
                          <a14:foregroundMark x1="76610" y1="33333" x2="76610" y2="33333"/>
                          <a14:foregroundMark x1="77627" y1="43089" x2="77627" y2="43089"/>
                          <a14:foregroundMark x1="77627" y1="50407" x2="77627" y2="50407"/>
                          <a14:foregroundMark x1="77288" y1="61789" x2="77288" y2="61789"/>
                          <a14:foregroundMark x1="75593" y1="73984" x2="75593" y2="73984"/>
                          <a14:foregroundMark x1="85424" y1="39837" x2="85424" y2="39837"/>
                          <a14:foregroundMark x1="85763" y1="59350" x2="85763" y2="59350"/>
                          <a14:foregroundMark x1="7458" y1="39024" x2="7458" y2="390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500420"/>
              <a:ext cx="1224136" cy="51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object 60"/>
            <p:cNvSpPr txBox="1"/>
            <p:nvPr/>
          </p:nvSpPr>
          <p:spPr>
            <a:xfrm>
              <a:off x="5184392" y="2023680"/>
              <a:ext cx="3715838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dirty="0"/>
                <a:t>這些動物的身體構造和運動方式，和我們人類有哪些相同的地方？</a:t>
              </a:r>
            </a:p>
          </p:txBody>
        </p:sp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894"/>
            <a:stretch/>
          </p:blipFill>
          <p:spPr bwMode="auto">
            <a:xfrm>
              <a:off x="4862405" y="2132856"/>
              <a:ext cx="332267" cy="350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矩形 24"/>
          <p:cNvSpPr/>
          <p:nvPr/>
        </p:nvSpPr>
        <p:spPr>
          <a:xfrm>
            <a:off x="5176411" y="3230974"/>
            <a:ext cx="3644061" cy="286232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774700"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鳥會飛，魚會游，馬會跑、跳、走等，牠們都是利用肌肉伸縮，拉動骨骼從關節處做彎曲和伸直動作來產生運動。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2374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/>
          <a:stretch/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P35</a:t>
            </a:r>
          </a:p>
        </p:txBody>
      </p:sp>
      <p:pic>
        <p:nvPicPr>
          <p:cNvPr id="9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回首頁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57" y="5254376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4894594" y="412750"/>
            <a:ext cx="4005636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蚯蚓靠肌肉的伸縮在土裡活動。</a:t>
            </a:r>
          </a:p>
        </p:txBody>
      </p:sp>
      <p:pic>
        <p:nvPicPr>
          <p:cNvPr id="15" name="圖片 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4609446" y="542885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2411760" y="5120024"/>
            <a:ext cx="223224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蛇靠肌肉和骨骼來移動身體。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4716016" y="1356404"/>
            <a:ext cx="4184214" cy="3512756"/>
            <a:chOff x="4716016" y="1500420"/>
            <a:chExt cx="4184214" cy="3512756"/>
          </a:xfrm>
        </p:grpSpPr>
        <p:sp>
          <p:nvSpPr>
            <p:cNvPr id="18" name="object 6"/>
            <p:cNvSpPr/>
            <p:nvPr/>
          </p:nvSpPr>
          <p:spPr>
            <a:xfrm>
              <a:off x="4716016" y="1947738"/>
              <a:ext cx="4148117" cy="3065438"/>
            </a:xfrm>
            <a:custGeom>
              <a:avLst/>
              <a:gdLst/>
              <a:ahLst/>
              <a:cxnLst/>
              <a:rect l="l" t="t" r="r" b="b"/>
              <a:pathLst>
                <a:path w="5318988" h="495007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422998"/>
                  </a:lnTo>
                  <a:lnTo>
                    <a:pt x="139" y="446721"/>
                  </a:lnTo>
                  <a:lnTo>
                    <a:pt x="8939" y="485946"/>
                  </a:lnTo>
                  <a:lnTo>
                    <a:pt x="47909" y="494860"/>
                  </a:lnTo>
                  <a:lnTo>
                    <a:pt x="5246992" y="495007"/>
                  </a:lnTo>
                  <a:lnTo>
                    <a:pt x="5270710" y="494868"/>
                  </a:lnTo>
                  <a:lnTo>
                    <a:pt x="5309928" y="486066"/>
                  </a:lnTo>
                  <a:lnTo>
                    <a:pt x="5318841" y="447089"/>
                  </a:lnTo>
                  <a:lnTo>
                    <a:pt x="5318988" y="71996"/>
                  </a:lnTo>
                  <a:lnTo>
                    <a:pt x="5318848" y="48276"/>
                  </a:lnTo>
                  <a:lnTo>
                    <a:pt x="5310046" y="9057"/>
                  </a:lnTo>
                  <a:lnTo>
                    <a:pt x="5271066" y="147"/>
                  </a:lnTo>
                  <a:lnTo>
                    <a:pt x="71996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74C276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26780" y1="15447" x2="26780" y2="15447"/>
                          <a14:foregroundMark x1="9831" y1="39024" x2="9831" y2="39024"/>
                          <a14:foregroundMark x1="9153" y1="70732" x2="9153" y2="70732"/>
                          <a14:foregroundMark x1="48136" y1="28455" x2="48136" y2="28455"/>
                          <a14:foregroundMark x1="50508" y1="40650" x2="50508" y2="40650"/>
                          <a14:foregroundMark x1="50508" y1="49593" x2="50508" y2="49593"/>
                          <a14:foregroundMark x1="46780" y1="61789" x2="46780" y2="61789"/>
                          <a14:foregroundMark x1="48136" y1="75610" x2="48136" y2="75610"/>
                          <a14:foregroundMark x1="8814" y1="49593" x2="8814" y2="49593"/>
                          <a14:foregroundMark x1="11864" y1="76423" x2="11864" y2="76423"/>
                          <a14:foregroundMark x1="61695" y1="47154" x2="61695" y2="47154"/>
                          <a14:foregroundMark x1="56271" y1="63415" x2="56271" y2="63415"/>
                          <a14:foregroundMark x1="76610" y1="33333" x2="76610" y2="33333"/>
                          <a14:foregroundMark x1="77627" y1="43089" x2="77627" y2="43089"/>
                          <a14:foregroundMark x1="77627" y1="50407" x2="77627" y2="50407"/>
                          <a14:foregroundMark x1="77288" y1="61789" x2="77288" y2="61789"/>
                          <a14:foregroundMark x1="75593" y1="73984" x2="75593" y2="73984"/>
                          <a14:foregroundMark x1="85424" y1="39837" x2="85424" y2="39837"/>
                          <a14:foregroundMark x1="85763" y1="59350" x2="85763" y2="59350"/>
                          <a14:foregroundMark x1="7458" y1="39024" x2="7458" y2="390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500420"/>
              <a:ext cx="1224136" cy="51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object 60"/>
            <p:cNvSpPr txBox="1"/>
            <p:nvPr/>
          </p:nvSpPr>
          <p:spPr>
            <a:xfrm>
              <a:off x="5184392" y="2023680"/>
              <a:ext cx="3715838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dirty="0"/>
                <a:t>有哪些不同的地方？</a:t>
              </a:r>
            </a:p>
          </p:txBody>
        </p:sp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894"/>
            <a:stretch/>
          </p:blipFill>
          <p:spPr bwMode="auto">
            <a:xfrm>
              <a:off x="4862405" y="2132856"/>
              <a:ext cx="332267" cy="350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矩形 24"/>
          <p:cNvSpPr/>
          <p:nvPr/>
        </p:nvSpPr>
        <p:spPr>
          <a:xfrm>
            <a:off x="5176411" y="2348880"/>
            <a:ext cx="3644061" cy="240065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人類沒有翅膀、魚鰭等構造，但是可以由肌肉、骨骼和關節的聯合運動，完成走、跑、跳等動作。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780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r="7170"/>
          <a:stretch/>
        </p:blipFill>
        <p:spPr bwMode="auto">
          <a:xfrm>
            <a:off x="9007" y="1"/>
            <a:ext cx="9134993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00933" y="260648"/>
            <a:ext cx="4271067" cy="647700"/>
          </a:xfrm>
          <a:noFill/>
        </p:spPr>
        <p:txBody>
          <a:bodyPr/>
          <a:lstStyle/>
          <a:p>
            <a:pPr eaLnBrk="1" hangingPunct="1"/>
            <a:r>
              <a:rPr lang="en-US" altLang="zh-TW" dirty="0">
                <a:latin typeface="+mj-ea"/>
              </a:rPr>
              <a:t>1-2 </a:t>
            </a:r>
            <a:r>
              <a:rPr lang="zh-TW" altLang="en-US" dirty="0">
                <a:latin typeface="+mj-ea"/>
              </a:rPr>
              <a:t>動物的生活方式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074" y="1608549"/>
            <a:ext cx="5654078" cy="1015663"/>
          </a:xfrm>
          <a:noFill/>
        </p:spPr>
        <p:txBody>
          <a:bodyPr wrap="square">
            <a:spAutoFit/>
          </a:bodyPr>
          <a:lstStyle/>
          <a:p>
            <a:pPr marL="0" indent="0" eaLnBrk="1">
              <a:spcBef>
                <a:spcPts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　　動物覓食時，須靠身體的運動完成嗎？</a:t>
            </a:r>
            <a:endParaRPr lang="en-US" altLang="zh-TW" dirty="0">
              <a:latin typeface="+mj-ea"/>
              <a:ea typeface="+mj-ea"/>
            </a:endParaRPr>
          </a:p>
        </p:txBody>
      </p:sp>
      <p:pic>
        <p:nvPicPr>
          <p:cNvPr id="8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回首頁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48636" y="4357553"/>
            <a:ext cx="1342675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chemeClr val="bg1"/>
                </a:solidFill>
                <a:latin typeface="+mj-ea"/>
                <a:ea typeface="+mj-ea"/>
              </a:rPr>
              <a:t>蜜蜂吸食花蜜</a:t>
            </a:r>
          </a:p>
        </p:txBody>
      </p:sp>
      <p:sp>
        <p:nvSpPr>
          <p:cNvPr id="12" name="矩形 11"/>
          <p:cNvSpPr/>
          <p:nvPr/>
        </p:nvSpPr>
        <p:spPr>
          <a:xfrm>
            <a:off x="5546440" y="4725144"/>
            <a:ext cx="3346040" cy="147732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用腳蒐集花粉，使花粉形成團狀，黏在後腳上。  </a:t>
            </a:r>
          </a:p>
        </p:txBody>
      </p:sp>
      <p:pic>
        <p:nvPicPr>
          <p:cNvPr id="13" name="圖片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2438" y="5386394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66" y="4865384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P36</a:t>
            </a:r>
          </a:p>
        </p:txBody>
      </p:sp>
      <p:sp>
        <p:nvSpPr>
          <p:cNvPr id="25" name="矩形 24"/>
          <p:cNvSpPr/>
          <p:nvPr/>
        </p:nvSpPr>
        <p:spPr>
          <a:xfrm>
            <a:off x="2195736" y="2060848"/>
            <a:ext cx="1224136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要。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251524" y="980728"/>
            <a:ext cx="1152124" cy="604775"/>
            <a:chOff x="3398839" y="387350"/>
            <a:chExt cx="875249" cy="311403"/>
          </a:xfrm>
        </p:grpSpPr>
        <p:sp>
          <p:nvSpPr>
            <p:cNvPr id="28" name="object 3"/>
            <p:cNvSpPr/>
            <p:nvPr/>
          </p:nvSpPr>
          <p:spPr>
            <a:xfrm>
              <a:off x="3398839" y="387360"/>
              <a:ext cx="875245" cy="3113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TW" altLang="en-US" sz="3000" dirty="0">
                  <a:solidFill>
                    <a:srgbClr val="FF0000"/>
                  </a:solidFill>
                  <a:latin typeface="+mj-ea"/>
                  <a:ea typeface="+mj-ea"/>
                </a:rPr>
                <a:t>覓食</a:t>
              </a:r>
              <a:endParaRPr sz="3000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object 4"/>
            <p:cNvSpPr/>
            <p:nvPr/>
          </p:nvSpPr>
          <p:spPr>
            <a:xfrm>
              <a:off x="3398843" y="387350"/>
              <a:ext cx="875245" cy="311403"/>
            </a:xfrm>
            <a:custGeom>
              <a:avLst/>
              <a:gdLst/>
              <a:ahLst/>
              <a:cxnLst/>
              <a:rect l="l" t="t" r="r" b="b"/>
              <a:pathLst>
                <a:path w="875245" h="311403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239395"/>
                  </a:lnTo>
                  <a:lnTo>
                    <a:pt x="139" y="263117"/>
                  </a:lnTo>
                  <a:lnTo>
                    <a:pt x="8939" y="302342"/>
                  </a:lnTo>
                  <a:lnTo>
                    <a:pt x="47909" y="311256"/>
                  </a:lnTo>
                  <a:lnTo>
                    <a:pt x="803249" y="311404"/>
                  </a:lnTo>
                  <a:lnTo>
                    <a:pt x="826967" y="311264"/>
                  </a:lnTo>
                  <a:lnTo>
                    <a:pt x="866186" y="302462"/>
                  </a:lnTo>
                  <a:lnTo>
                    <a:pt x="875098" y="263485"/>
                  </a:lnTo>
                  <a:lnTo>
                    <a:pt x="875245" y="71996"/>
                  </a:lnTo>
                  <a:lnTo>
                    <a:pt x="875106" y="48276"/>
                  </a:lnTo>
                  <a:lnTo>
                    <a:pt x="866304" y="9057"/>
                  </a:lnTo>
                  <a:lnTo>
                    <a:pt x="827323" y="147"/>
                  </a:lnTo>
                  <a:lnTo>
                    <a:pt x="71996" y="0"/>
                  </a:lnTo>
                  <a:close/>
                </a:path>
              </a:pathLst>
            </a:custGeom>
            <a:ln w="12598">
              <a:solidFill>
                <a:srgbClr val="F48D9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1835695" y="6454704"/>
            <a:ext cx="1239162" cy="276999"/>
            <a:chOff x="1331640" y="2537568"/>
            <a:chExt cx="1239162" cy="276999"/>
          </a:xfrm>
          <a:noFill/>
        </p:grpSpPr>
        <p:pic>
          <p:nvPicPr>
            <p:cNvPr id="19" name="Picture 25">
              <a:hlinkClick r:id="rId13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3"/>
              <a:ext cx="411162" cy="1745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26">
              <a:hlinkClick r:id="rId13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37568"/>
              <a:ext cx="828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動物覓食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3165629" y="6451390"/>
            <a:ext cx="1815162" cy="276999"/>
            <a:chOff x="1331640" y="2537568"/>
            <a:chExt cx="1815162" cy="276999"/>
          </a:xfrm>
          <a:noFill/>
        </p:grpSpPr>
        <p:pic>
          <p:nvPicPr>
            <p:cNvPr id="22" name="Picture 25">
              <a:hlinkClick r:id="rId15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3"/>
              <a:ext cx="411162" cy="1745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6">
              <a:hlinkClick r:id="rId15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37568"/>
              <a:ext cx="1404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變色龍慢動作覓食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5071563" y="6455648"/>
            <a:ext cx="1995162" cy="276999"/>
            <a:chOff x="1331640" y="2537568"/>
            <a:chExt cx="1995162" cy="276999"/>
          </a:xfrm>
          <a:noFill/>
        </p:grpSpPr>
        <p:pic>
          <p:nvPicPr>
            <p:cNvPr id="34" name="Picture 25">
              <a:hlinkClick r:id="rId16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3"/>
              <a:ext cx="411162" cy="1745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 Box 26">
              <a:hlinkClick r:id="rId16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37568"/>
              <a:ext cx="1584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蜜蜂慢動作吸食花蜜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89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r="7170"/>
          <a:stretch/>
        </p:blipFill>
        <p:spPr bwMode="auto">
          <a:xfrm>
            <a:off x="9007" y="1"/>
            <a:ext cx="9134993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074" y="943560"/>
            <a:ext cx="5654078" cy="1477328"/>
          </a:xfrm>
          <a:noFill/>
        </p:spPr>
        <p:txBody>
          <a:bodyPr wrap="square">
            <a:spAutoFit/>
          </a:bodyPr>
          <a:lstStyle/>
          <a:p>
            <a:pPr marL="0" indent="0" eaLnBrk="1">
              <a:spcBef>
                <a:spcPts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例如蜜蜂採花粉、吸食花蜜，帶回巢中食用。牠是如何完成這些工作的？  </a:t>
            </a:r>
            <a:endParaRPr lang="en-US" altLang="zh-TW" dirty="0">
              <a:latin typeface="+mj-ea"/>
              <a:ea typeface="+mj-ea"/>
            </a:endParaRPr>
          </a:p>
        </p:txBody>
      </p:sp>
      <p:pic>
        <p:nvPicPr>
          <p:cNvPr id="8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回首頁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48636" y="4357553"/>
            <a:ext cx="1342675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chemeClr val="bg1"/>
                </a:solidFill>
                <a:latin typeface="+mj-ea"/>
                <a:ea typeface="+mj-ea"/>
              </a:rPr>
              <a:t>蜜蜂吸食花蜜</a:t>
            </a:r>
          </a:p>
        </p:txBody>
      </p:sp>
      <p:sp>
        <p:nvSpPr>
          <p:cNvPr id="12" name="矩形 11"/>
          <p:cNvSpPr/>
          <p:nvPr/>
        </p:nvSpPr>
        <p:spPr>
          <a:xfrm>
            <a:off x="5546440" y="4725144"/>
            <a:ext cx="3346040" cy="147732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用腳蒐集花粉，使花粉形成團狀，黏在後腳上。  </a:t>
            </a:r>
          </a:p>
        </p:txBody>
      </p:sp>
      <p:pic>
        <p:nvPicPr>
          <p:cNvPr id="13" name="圖片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2438" y="5386394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66" y="4865384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P36</a:t>
            </a:r>
          </a:p>
        </p:txBody>
      </p:sp>
      <p:sp>
        <p:nvSpPr>
          <p:cNvPr id="26" name="矩形 25"/>
          <p:cNvSpPr/>
          <p:nvPr/>
        </p:nvSpPr>
        <p:spPr>
          <a:xfrm>
            <a:off x="251520" y="1837273"/>
            <a:ext cx="5616624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1524000"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蜜蜂用觸角聞、用翅膀飛到蜜源地、用口器吸花蜜、用腳蒐集花粉。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251524" y="303945"/>
            <a:ext cx="1152124" cy="604775"/>
            <a:chOff x="3398839" y="387350"/>
            <a:chExt cx="875249" cy="311403"/>
          </a:xfrm>
        </p:grpSpPr>
        <p:sp>
          <p:nvSpPr>
            <p:cNvPr id="17" name="object 3"/>
            <p:cNvSpPr/>
            <p:nvPr/>
          </p:nvSpPr>
          <p:spPr>
            <a:xfrm>
              <a:off x="3398839" y="387360"/>
              <a:ext cx="875245" cy="3113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TW" altLang="en-US" sz="3000" dirty="0">
                  <a:solidFill>
                    <a:srgbClr val="FF0000"/>
                  </a:solidFill>
                  <a:latin typeface="+mj-ea"/>
                  <a:ea typeface="+mj-ea"/>
                </a:rPr>
                <a:t>覓食</a:t>
              </a:r>
              <a:endParaRPr sz="3000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object 4"/>
            <p:cNvSpPr/>
            <p:nvPr/>
          </p:nvSpPr>
          <p:spPr>
            <a:xfrm>
              <a:off x="3398843" y="387350"/>
              <a:ext cx="875245" cy="311403"/>
            </a:xfrm>
            <a:custGeom>
              <a:avLst/>
              <a:gdLst/>
              <a:ahLst/>
              <a:cxnLst/>
              <a:rect l="l" t="t" r="r" b="b"/>
              <a:pathLst>
                <a:path w="875245" h="311403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239395"/>
                  </a:lnTo>
                  <a:lnTo>
                    <a:pt x="139" y="263117"/>
                  </a:lnTo>
                  <a:lnTo>
                    <a:pt x="8939" y="302342"/>
                  </a:lnTo>
                  <a:lnTo>
                    <a:pt x="47909" y="311256"/>
                  </a:lnTo>
                  <a:lnTo>
                    <a:pt x="803249" y="311404"/>
                  </a:lnTo>
                  <a:lnTo>
                    <a:pt x="826967" y="311264"/>
                  </a:lnTo>
                  <a:lnTo>
                    <a:pt x="866186" y="302462"/>
                  </a:lnTo>
                  <a:lnTo>
                    <a:pt x="875098" y="263485"/>
                  </a:lnTo>
                  <a:lnTo>
                    <a:pt x="875245" y="71996"/>
                  </a:lnTo>
                  <a:lnTo>
                    <a:pt x="875106" y="48276"/>
                  </a:lnTo>
                  <a:lnTo>
                    <a:pt x="866304" y="9057"/>
                  </a:lnTo>
                  <a:lnTo>
                    <a:pt x="827323" y="147"/>
                  </a:lnTo>
                  <a:lnTo>
                    <a:pt x="71996" y="0"/>
                  </a:lnTo>
                  <a:close/>
                </a:path>
              </a:pathLst>
            </a:custGeom>
            <a:ln w="12598">
              <a:solidFill>
                <a:srgbClr val="F48D9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solidFill>
                  <a:srgbClr val="FF0000"/>
                </a:solidFill>
              </a:endParaRPr>
            </a:p>
          </p:txBody>
        </p:sp>
      </p:grpSp>
      <p:pic>
        <p:nvPicPr>
          <p:cNvPr id="19" name="Picture 8">
            <a:hlinkClick r:id="rId13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47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13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P36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56821" y="1002794"/>
            <a:ext cx="85899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Q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：</a:t>
            </a:r>
            <a:r>
              <a:rPr lang="zh-TW" altLang="en-US" dirty="0"/>
              <a:t>蜜蜂的採蜜過程運用了哪些身體構造呢？</a:t>
            </a:r>
            <a:endParaRPr lang="en-US" altLang="zh-TW" dirty="0"/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256821" y="1549241"/>
            <a:ext cx="858996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A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：蜜蜂是膜翅目的昆蟲，牠們的複眼很發達，但是只能看見</a:t>
            </a: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0.4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公尺～</a:t>
            </a: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0.6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公尺以內的活動物體。蜜蜂的觸角有觸覺和嗅覺的功能，蜜蜂間靠著觸角的碰觸，彼此可以進行溝通。蜜蜂有咀吸式的口器，大顎和上脣可以用來咀嚼花粉，小顎和下脣可以用來吸食花蜜。蜜蜂有六隻腳，其中後腳有許多毛，可以用來攜帶花粉。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" y="332656"/>
            <a:ext cx="1351607" cy="58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16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object 7"/>
          <p:cNvSpPr txBox="1"/>
          <p:nvPr/>
        </p:nvSpPr>
        <p:spPr>
          <a:xfrm>
            <a:off x="251520" y="325105"/>
            <a:ext cx="861308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其他動物的覓食方式和牠們的身體構造有什麼關係？覓食時會做哪些動作？找資料來討論看看。 </a:t>
            </a:r>
            <a:endParaRPr lang="en-US" altLang="zh-TW" dirty="0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P36</a:t>
            </a:r>
          </a:p>
        </p:txBody>
      </p:sp>
      <p:pic>
        <p:nvPicPr>
          <p:cNvPr id="10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回首頁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512633" y="1496397"/>
            <a:ext cx="4491415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大象會利用長象鼻拿食物吃。</a:t>
            </a:r>
          </a:p>
        </p:txBody>
      </p:sp>
      <p:pic>
        <p:nvPicPr>
          <p:cNvPr id="14" name="圖片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7486" y="1564977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5386869" y="1519594"/>
            <a:ext cx="3577619" cy="8925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螳螂會利用鐮刀狀的前腳來捕食昆蟲。</a:t>
            </a:r>
          </a:p>
        </p:txBody>
      </p:sp>
      <p:pic>
        <p:nvPicPr>
          <p:cNvPr id="16" name="圖片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063356" y="1582192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5580112" y="6516000"/>
            <a:ext cx="1527162" cy="276999"/>
            <a:chOff x="1331640" y="2555173"/>
            <a:chExt cx="1527162" cy="276999"/>
          </a:xfrm>
        </p:grpSpPr>
        <p:pic>
          <p:nvPicPr>
            <p:cNvPr id="18" name="Picture 25">
              <a:hlinkClick r:id="rId10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26">
              <a:hlinkClick r:id="rId10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55173"/>
              <a:ext cx="1116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斯里蘭卡大象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207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-42305" y="17140"/>
            <a:ext cx="9222818" cy="6840860"/>
            <a:chOff x="32607" y="17140"/>
            <a:chExt cx="6756401" cy="5251326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"/>
            <a:stretch/>
          </p:blipFill>
          <p:spPr bwMode="auto">
            <a:xfrm>
              <a:off x="63598" y="17140"/>
              <a:ext cx="6725410" cy="229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94"/>
            <a:stretch/>
          </p:blipFill>
          <p:spPr bwMode="auto">
            <a:xfrm>
              <a:off x="32607" y="2309366"/>
              <a:ext cx="6756401" cy="295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回首頁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512633" y="2792541"/>
            <a:ext cx="2547199" cy="8925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solidFill>
                  <a:schemeClr val="bg1"/>
                </a:solidFill>
                <a:latin typeface="+mj-ea"/>
                <a:ea typeface="+mj-ea"/>
              </a:rPr>
              <a:t>蜘蛛吐絲結網，用網捕食獵物。</a:t>
            </a:r>
          </a:p>
        </p:txBody>
      </p:sp>
      <p:pic>
        <p:nvPicPr>
          <p:cNvPr id="14" name="圖片 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7486" y="2861121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6578852" y="408146"/>
            <a:ext cx="2313628" cy="129266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猛禽會飛、會俯衝而下，用爪捕食。</a:t>
            </a:r>
          </a:p>
        </p:txBody>
      </p:sp>
      <p:pic>
        <p:nvPicPr>
          <p:cNvPr id="16" name="圖片 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223191" y="470744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P37</a:t>
            </a:r>
          </a:p>
        </p:txBody>
      </p:sp>
      <p:sp>
        <p:nvSpPr>
          <p:cNvPr id="19" name="矩形 18"/>
          <p:cNvSpPr/>
          <p:nvPr/>
        </p:nvSpPr>
        <p:spPr>
          <a:xfrm>
            <a:off x="5706570" y="3002212"/>
            <a:ext cx="3185909" cy="8925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松鼠會利用前腳拿食物吃。 </a:t>
            </a:r>
          </a:p>
        </p:txBody>
      </p:sp>
      <p:pic>
        <p:nvPicPr>
          <p:cNvPr id="20" name="圖片 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17925" y="3064810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hlinkClick r:id="rId13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629698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4709207" y="6363900"/>
            <a:ext cx="1527162" cy="276999"/>
            <a:chOff x="1331640" y="2545845"/>
            <a:chExt cx="1527162" cy="276999"/>
          </a:xfrm>
        </p:grpSpPr>
        <p:pic>
          <p:nvPicPr>
            <p:cNvPr id="23" name="Picture 25">
              <a:hlinkClick r:id="rId15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26">
              <a:hlinkClick r:id="rId15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45845"/>
              <a:ext cx="1116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蜘蛛縮時結網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62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51" y1="51326" x2="2646" y2="89125"/>
                        <a14:foregroundMark x1="50970" y1="82228" x2="79718" y2="62334"/>
                        <a14:foregroundMark x1="69489" y1="97745" x2="96914" y2="71618"/>
                        <a14:foregroundMark x1="51499" y1="48143" x2="58995" y2="42308"/>
                        <a14:foregroundMark x1="5996" y1="31034" x2="33069" y2="15385"/>
                        <a14:foregroundMark x1="45591" y1="25199" x2="67196" y2="14721"/>
                        <a14:foregroundMark x1="70018" y1="16844" x2="93474" y2="28780"/>
                        <a14:foregroundMark x1="95238" y1="80637" x2="88889" y2="92838"/>
                        <a14:foregroundMark x1="63139" y1="12069" x2="66667" y2="12599"/>
                        <a14:foregroundMark x1="77954" y1="14589" x2="86861" y2="17109"/>
                        <a14:foregroundMark x1="88007" y1="18037" x2="94974" y2="20822"/>
                        <a14:foregroundMark x1="96208" y1="21618" x2="99295" y2="23210"/>
                        <a14:foregroundMark x1="529" y1="22812" x2="8995" y2="19098"/>
                        <a14:foregroundMark x1="14815" y1="17905" x2="17460" y2="17241"/>
                        <a14:foregroundMark x1="67989" y1="13263" x2="70106" y2="13263"/>
                        <a14:foregroundMark x1="67284" y1="12732" x2="68959" y2="13528"/>
                        <a14:backgroundMark x1="9877" y1="17241" x2="18959" y2="15252"/>
                        <a14:backgroundMark x1="73016" y1="12202" x2="76543" y2="12732"/>
                        <a14:backgroundMark x1="68166" y1="12202" x2="69753" y2="12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8127"/>
            <a:ext cx="9144000" cy="607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P37</a:t>
            </a:r>
          </a:p>
        </p:txBody>
      </p:sp>
      <p:pic>
        <p:nvPicPr>
          <p:cNvPr id="40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回首頁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42"/>
          <p:cNvSpPr/>
          <p:nvPr/>
        </p:nvSpPr>
        <p:spPr>
          <a:xfrm>
            <a:off x="6300806" y="520224"/>
            <a:ext cx="2496902" cy="8925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熊會利用前爪和嘴來捕食。 </a:t>
            </a:r>
          </a:p>
        </p:txBody>
      </p:sp>
      <p:pic>
        <p:nvPicPr>
          <p:cNvPr id="44" name="圖片 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12160" y="582822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/>
          <p:cNvSpPr/>
          <p:nvPr/>
        </p:nvSpPr>
        <p:spPr>
          <a:xfrm>
            <a:off x="0" y="0"/>
            <a:ext cx="9183173" cy="7029400"/>
          </a:xfrm>
          <a:prstGeom prst="rect">
            <a:avLst/>
          </a:prstGeom>
          <a:blipFill>
            <a:blip r:embed="rId3" cstate="print"/>
            <a:srcRect/>
            <a:stretch>
              <a:fillRect b="-93537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7"/>
          <p:cNvSpPr txBox="1"/>
          <p:nvPr/>
        </p:nvSpPr>
        <p:spPr>
          <a:xfrm>
            <a:off x="251520" y="325105"/>
            <a:ext cx="861308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獅子的體色和四周草原的顏色相近，這對牠的獵食有什麼幫助？  </a:t>
            </a:r>
            <a:endParaRPr lang="en-US" altLang="zh-TW" dirty="0"/>
          </a:p>
        </p:txBody>
      </p:sp>
      <p:pic>
        <p:nvPicPr>
          <p:cNvPr id="10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回首頁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P38</a:t>
            </a:r>
          </a:p>
        </p:txBody>
      </p:sp>
      <p:sp>
        <p:nvSpPr>
          <p:cNvPr id="20" name="矩形 19"/>
          <p:cNvSpPr/>
          <p:nvPr/>
        </p:nvSpPr>
        <p:spPr>
          <a:xfrm>
            <a:off x="237580" y="764704"/>
            <a:ext cx="866265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3048000"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可以幫助牠在草原中獵捕其他動物時，不容易被其他動物發現，增加獵食成功的機會。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355976" y="2996952"/>
            <a:ext cx="4544254" cy="3024336"/>
            <a:chOff x="4355976" y="2420888"/>
            <a:chExt cx="4544254" cy="3024336"/>
          </a:xfrm>
        </p:grpSpPr>
        <p:grpSp>
          <p:nvGrpSpPr>
            <p:cNvPr id="22" name="群組 21"/>
            <p:cNvGrpSpPr/>
            <p:nvPr/>
          </p:nvGrpSpPr>
          <p:grpSpPr>
            <a:xfrm>
              <a:off x="4355976" y="2420888"/>
              <a:ext cx="4544254" cy="3024336"/>
              <a:chOff x="251520" y="317387"/>
              <a:chExt cx="4544254" cy="3024336"/>
            </a:xfrm>
          </p:grpSpPr>
          <p:sp>
            <p:nvSpPr>
              <p:cNvPr id="25" name="object 6"/>
              <p:cNvSpPr/>
              <p:nvPr/>
            </p:nvSpPr>
            <p:spPr>
              <a:xfrm>
                <a:off x="251520" y="764705"/>
                <a:ext cx="4544254" cy="2577018"/>
              </a:xfrm>
              <a:custGeom>
                <a:avLst/>
                <a:gdLst/>
                <a:ahLst/>
                <a:cxnLst/>
                <a:rect l="l" t="t" r="r" b="b"/>
                <a:pathLst>
                  <a:path w="5318988" h="495007">
                    <a:moveTo>
                      <a:pt x="71996" y="0"/>
                    </a:moveTo>
                    <a:lnTo>
                      <a:pt x="30438" y="1117"/>
                    </a:lnTo>
                    <a:lnTo>
                      <a:pt x="1146" y="30178"/>
                    </a:lnTo>
                    <a:lnTo>
                      <a:pt x="0" y="71534"/>
                    </a:lnTo>
                    <a:lnTo>
                      <a:pt x="0" y="422998"/>
                    </a:lnTo>
                    <a:lnTo>
                      <a:pt x="139" y="446721"/>
                    </a:lnTo>
                    <a:lnTo>
                      <a:pt x="8939" y="485946"/>
                    </a:lnTo>
                    <a:lnTo>
                      <a:pt x="47909" y="494860"/>
                    </a:lnTo>
                    <a:lnTo>
                      <a:pt x="5246992" y="495007"/>
                    </a:lnTo>
                    <a:lnTo>
                      <a:pt x="5270710" y="494868"/>
                    </a:lnTo>
                    <a:lnTo>
                      <a:pt x="5309928" y="486066"/>
                    </a:lnTo>
                    <a:lnTo>
                      <a:pt x="5318841" y="447089"/>
                    </a:lnTo>
                    <a:lnTo>
                      <a:pt x="5318988" y="71996"/>
                    </a:lnTo>
                    <a:lnTo>
                      <a:pt x="5318848" y="48276"/>
                    </a:lnTo>
                    <a:lnTo>
                      <a:pt x="5310046" y="9057"/>
                    </a:lnTo>
                    <a:lnTo>
                      <a:pt x="5271066" y="147"/>
                    </a:lnTo>
                    <a:lnTo>
                      <a:pt x="71996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74C276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100000">
                            <a14:foregroundMark x1="26780" y1="15447" x2="26780" y2="15447"/>
                            <a14:foregroundMark x1="9831" y1="39024" x2="9831" y2="39024"/>
                            <a14:foregroundMark x1="9153" y1="70732" x2="9153" y2="70732"/>
                            <a14:foregroundMark x1="48136" y1="28455" x2="48136" y2="28455"/>
                            <a14:foregroundMark x1="50508" y1="40650" x2="50508" y2="40650"/>
                            <a14:foregroundMark x1="50508" y1="49593" x2="50508" y2="49593"/>
                            <a14:foregroundMark x1="46780" y1="61789" x2="46780" y2="61789"/>
                            <a14:foregroundMark x1="48136" y1="75610" x2="48136" y2="75610"/>
                            <a14:foregroundMark x1="8814" y1="49593" x2="8814" y2="49593"/>
                            <a14:foregroundMark x1="11864" y1="76423" x2="11864" y2="76423"/>
                            <a14:foregroundMark x1="61695" y1="47154" x2="61695" y2="47154"/>
                            <a14:foregroundMark x1="56271" y1="63415" x2="56271" y2="63415"/>
                            <a14:foregroundMark x1="76610" y1="33333" x2="76610" y2="33333"/>
                            <a14:foregroundMark x1="77627" y1="43089" x2="77627" y2="43089"/>
                            <a14:foregroundMark x1="77627" y1="50407" x2="77627" y2="50407"/>
                            <a14:foregroundMark x1="77288" y1="61789" x2="77288" y2="61789"/>
                            <a14:foregroundMark x1="75593" y1="73984" x2="75593" y2="73984"/>
                            <a14:foregroundMark x1="85424" y1="39837" x2="85424" y2="39837"/>
                            <a14:foregroundMark x1="85763" y1="59350" x2="85763" y2="59350"/>
                            <a14:foregroundMark x1="7458" y1="39024" x2="7458" y2="390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317387"/>
                <a:ext cx="1224136" cy="511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3" name="object 60"/>
            <p:cNvSpPr txBox="1"/>
            <p:nvPr/>
          </p:nvSpPr>
          <p:spPr>
            <a:xfrm>
              <a:off x="4355976" y="2917393"/>
              <a:ext cx="4508624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dirty="0"/>
                <a:t>斑馬為什麼不容易發現獅子正在靠近呢？ </a:t>
              </a:r>
            </a:p>
          </p:txBody>
        </p:sp>
      </p:grpSp>
      <p:sp>
        <p:nvSpPr>
          <p:cNvPr id="27" name="矩形 26"/>
          <p:cNvSpPr/>
          <p:nvPr/>
        </p:nvSpPr>
        <p:spPr>
          <a:xfrm>
            <a:off x="4355976" y="4437112"/>
            <a:ext cx="4544254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因為獅子的體色和四周草原的顏色相近，所以斑馬不容易發現獅子。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5846365" y="6413067"/>
            <a:ext cx="1273573" cy="276999"/>
            <a:chOff x="1331640" y="2564517"/>
            <a:chExt cx="1273573" cy="276999"/>
          </a:xfrm>
        </p:grpSpPr>
        <p:pic>
          <p:nvPicPr>
            <p:cNvPr id="21" name="Picture 25">
              <a:hlinkClick r:id="rId12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26">
              <a:hlinkClick r:id="rId12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7213" y="2564517"/>
              <a:ext cx="828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動物避敵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715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00933" y="836712"/>
            <a:ext cx="4433423" cy="647700"/>
          </a:xfrm>
          <a:noFill/>
        </p:spPr>
        <p:txBody>
          <a:bodyPr/>
          <a:lstStyle/>
          <a:p>
            <a:pPr eaLnBrk="1" hangingPunct="1"/>
            <a:r>
              <a:rPr lang="en-US" altLang="zh-TW" dirty="0">
                <a:latin typeface="+mj-ea"/>
              </a:rPr>
              <a:t>1-1 </a:t>
            </a:r>
            <a:r>
              <a:rPr lang="zh-TW" altLang="en-US" dirty="0">
                <a:latin typeface="+mj-ea"/>
              </a:rPr>
              <a:t>動物的構造和運動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074" y="1484784"/>
            <a:ext cx="8589963" cy="1477328"/>
          </a:xfrm>
          <a:noFill/>
        </p:spPr>
        <p:txBody>
          <a:bodyPr>
            <a:spAutoFit/>
          </a:bodyPr>
          <a:lstStyle/>
          <a:p>
            <a:pPr marL="0" indent="0" eaLnBrk="1">
              <a:spcBef>
                <a:spcPts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+mj-ea"/>
                <a:ea typeface="+mj-ea"/>
              </a:rPr>
              <a:t>　　一閃一閃亮晶晶，滿天都是小星星。這些一閃一閃的星星大部分和太陽一樣，是會發光的恆星。它們看起來都一樣嗎？ </a:t>
            </a:r>
            <a:endParaRPr lang="en-US" altLang="zh-TW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247" name="Rectangle 2"/>
          <p:cNvSpPr txBox="1">
            <a:spLocks noChangeArrowheads="1"/>
          </p:cNvSpPr>
          <p:nvPr/>
        </p:nvSpPr>
        <p:spPr bwMode="auto">
          <a:xfrm>
            <a:off x="1809750" y="239713"/>
            <a:ext cx="211417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eaLnBrk="1" hangingPunct="1"/>
            <a:r>
              <a:rPr lang="zh-TW" altLang="en-US" sz="3200" dirty="0">
                <a:solidFill>
                  <a:schemeClr val="bg1"/>
                </a:solidFill>
              </a:rPr>
              <a:t>認識星座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5" y="116632"/>
            <a:ext cx="1481013" cy="6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P30</a:t>
            </a:r>
          </a:p>
        </p:txBody>
      </p:sp>
      <p:sp>
        <p:nvSpPr>
          <p:cNvPr id="20" name="矩形 19"/>
          <p:cNvSpPr/>
          <p:nvPr/>
        </p:nvSpPr>
        <p:spPr>
          <a:xfrm>
            <a:off x="251520" y="1484784"/>
            <a:ext cx="861142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　　看看人類的運動：頸部、軀幹和手腳能彎曲和伸直。是什麼構造使手臂能做彎曲和伸直的動作？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25" y="3235309"/>
            <a:ext cx="6552728" cy="362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回首頁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809750" y="239713"/>
            <a:ext cx="240221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eaLnBrk="1" hangingPunct="1"/>
            <a:r>
              <a:rPr lang="zh-TW" altLang="en-US" sz="3200" dirty="0"/>
              <a:t>動物的行為</a:t>
            </a:r>
          </a:p>
        </p:txBody>
      </p:sp>
      <p:sp>
        <p:nvSpPr>
          <p:cNvPr id="22" name="矩形 21"/>
          <p:cNvSpPr/>
          <p:nvPr/>
        </p:nvSpPr>
        <p:spPr>
          <a:xfrm>
            <a:off x="251520" y="2420888"/>
            <a:ext cx="86008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肌肉長在兩塊不同的骨骼上，中間經過關節，肌肉縮短或伸長，才能拉著骨骼做彎曲或伸直的活動。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7190487" y="5755427"/>
            <a:ext cx="1889224" cy="276999"/>
            <a:chOff x="1331640" y="2544599"/>
            <a:chExt cx="1889224" cy="276999"/>
          </a:xfrm>
          <a:noFill/>
        </p:grpSpPr>
        <p:pic>
          <p:nvPicPr>
            <p:cNvPr id="15" name="Picture 25">
              <a:hlinkClick r:id="rId9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26">
              <a:hlinkClick r:id="rId9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1" y="2544599"/>
              <a:ext cx="14780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肌肉、骨骼與關節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P38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56821" y="1002794"/>
            <a:ext cx="85899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Q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：</a:t>
            </a:r>
            <a:r>
              <a:rPr lang="zh-TW" altLang="en-US" dirty="0"/>
              <a:t>為什麼斑馬要群體一起生活呢？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256821" y="1515556"/>
            <a:ext cx="858996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A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：斑馬是群居性動物，常結群在一起生活，斑馬喜歡待在開闊的區域覓食，以便能夠看清獵食者的靠近，而斑馬的視覺、聽覺和嗅覺，都非常敏銳，一旦發現有可疑的獵食者靠近，警戒的斑馬就會發出警告，以便群體斑馬一起竄逃，雖然斑馬跑的速度比馬稍慢，但是牠們的耐力比較好，因此只要時間撐得比獵食者久獵食者會比較難追得上。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" y="332656"/>
            <a:ext cx="1351607" cy="58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38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7"/>
          <p:cNvSpPr txBox="1"/>
          <p:nvPr/>
        </p:nvSpPr>
        <p:spPr>
          <a:xfrm>
            <a:off x="251520" y="325105"/>
            <a:ext cx="861308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還有哪些動物也和獅子一樣，會利用體色和環境相同的特性，來幫忙獵食呢？ </a:t>
            </a:r>
            <a:endParaRPr lang="en-US" altLang="zh-TW" dirty="0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P38</a:t>
            </a:r>
          </a:p>
        </p:txBody>
      </p:sp>
      <p:sp>
        <p:nvSpPr>
          <p:cNvPr id="13" name="矩形 12"/>
          <p:cNvSpPr/>
          <p:nvPr/>
        </p:nvSpPr>
        <p:spPr>
          <a:xfrm>
            <a:off x="464659" y="4437112"/>
            <a:ext cx="2619207" cy="169277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角葉尾壁虎的體色和樹木相似，能幫助捕捉昆蟲。 </a:t>
            </a:r>
          </a:p>
        </p:txBody>
      </p:sp>
      <p:pic>
        <p:nvPicPr>
          <p:cNvPr id="14" name="圖片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5692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3375455" y="4437112"/>
            <a:ext cx="2852729" cy="129266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蘭花螳螂的外表顏色和花相似，能幫助捕捉昆蟲。 </a:t>
            </a:r>
          </a:p>
        </p:txBody>
      </p:sp>
      <p:pic>
        <p:nvPicPr>
          <p:cNvPr id="16" name="圖片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942" y="4499710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5580112" y="764704"/>
            <a:ext cx="3680593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花螳螂、樹蛙、蛇。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36" y="1556792"/>
            <a:ext cx="9178536" cy="288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矩形 17"/>
          <p:cNvSpPr/>
          <p:nvPr/>
        </p:nvSpPr>
        <p:spPr>
          <a:xfrm>
            <a:off x="6643871" y="4437112"/>
            <a:ext cx="2248609" cy="169277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變色龍的體色可以變得和樹葉相似，能幫助獵食。</a:t>
            </a:r>
          </a:p>
        </p:txBody>
      </p:sp>
      <p:pic>
        <p:nvPicPr>
          <p:cNvPr id="19" name="圖片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358" y="4499710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94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2" y="1844824"/>
            <a:ext cx="9252520" cy="382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P39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251520" y="303964"/>
            <a:ext cx="1163273" cy="604771"/>
            <a:chOff x="762303" y="537296"/>
            <a:chExt cx="875246" cy="311403"/>
          </a:xfrm>
        </p:grpSpPr>
        <p:sp>
          <p:nvSpPr>
            <p:cNvPr id="26" name="object 36"/>
            <p:cNvSpPr/>
            <p:nvPr/>
          </p:nvSpPr>
          <p:spPr>
            <a:xfrm>
              <a:off x="762304" y="537298"/>
              <a:ext cx="875245" cy="3113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TW" altLang="en-US" sz="3000" dirty="0">
                  <a:solidFill>
                    <a:srgbClr val="FF6600"/>
                  </a:solidFill>
                  <a:latin typeface="+mj-ea"/>
                  <a:ea typeface="+mj-ea"/>
                </a:rPr>
                <a:t>避敵</a:t>
              </a:r>
              <a:endParaRPr sz="3000" dirty="0">
                <a:solidFill>
                  <a:srgbClr val="FF6600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object 41"/>
            <p:cNvSpPr/>
            <p:nvPr/>
          </p:nvSpPr>
          <p:spPr>
            <a:xfrm>
              <a:off x="762303" y="537296"/>
              <a:ext cx="875245" cy="311403"/>
            </a:xfrm>
            <a:custGeom>
              <a:avLst/>
              <a:gdLst/>
              <a:ahLst/>
              <a:cxnLst/>
              <a:rect l="l" t="t" r="r" b="b"/>
              <a:pathLst>
                <a:path w="875245" h="311403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239395"/>
                  </a:lnTo>
                  <a:lnTo>
                    <a:pt x="139" y="263117"/>
                  </a:lnTo>
                  <a:lnTo>
                    <a:pt x="8939" y="302342"/>
                  </a:lnTo>
                  <a:lnTo>
                    <a:pt x="47909" y="311256"/>
                  </a:lnTo>
                  <a:lnTo>
                    <a:pt x="803249" y="311404"/>
                  </a:lnTo>
                  <a:lnTo>
                    <a:pt x="826967" y="311264"/>
                  </a:lnTo>
                  <a:lnTo>
                    <a:pt x="866186" y="302462"/>
                  </a:lnTo>
                  <a:lnTo>
                    <a:pt x="875098" y="263485"/>
                  </a:lnTo>
                  <a:lnTo>
                    <a:pt x="875245" y="71996"/>
                  </a:lnTo>
                  <a:lnTo>
                    <a:pt x="875106" y="48276"/>
                  </a:lnTo>
                  <a:lnTo>
                    <a:pt x="866304" y="9057"/>
                  </a:lnTo>
                  <a:lnTo>
                    <a:pt x="827323" y="147"/>
                  </a:lnTo>
                  <a:lnTo>
                    <a:pt x="71996" y="0"/>
                  </a:lnTo>
                  <a:close/>
                </a:path>
              </a:pathLst>
            </a:custGeom>
            <a:ln w="12598">
              <a:solidFill>
                <a:srgbClr val="F79147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28" name="矩形 27"/>
          <p:cNvSpPr/>
          <p:nvPr/>
        </p:nvSpPr>
        <p:spPr>
          <a:xfrm>
            <a:off x="512633" y="5620729"/>
            <a:ext cx="3555311" cy="8925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竹節蟲的樣子很像樹枝，可以躲避敵人。</a:t>
            </a:r>
          </a:p>
        </p:txBody>
      </p:sp>
      <p:pic>
        <p:nvPicPr>
          <p:cNvPr id="29" name="圖片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6" y="5689309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29"/>
          <p:cNvSpPr/>
          <p:nvPr/>
        </p:nvSpPr>
        <p:spPr>
          <a:xfrm>
            <a:off x="4680521" y="5600374"/>
            <a:ext cx="2627783" cy="8925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金龜子會用裝死來躲避敵人。 </a:t>
            </a:r>
          </a:p>
        </p:txBody>
      </p:sp>
      <p:pic>
        <p:nvPicPr>
          <p:cNvPr id="31" name="圖片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877" y="5240334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237580" y="1303600"/>
            <a:ext cx="8662650" cy="101566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3048000"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金龜子裝死可以欺騙敵人，使敵人停止攻擊。竹節蟲的樣子很像樹枝，可以偽裝。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4" name="object 7"/>
          <p:cNvSpPr txBox="1"/>
          <p:nvPr/>
        </p:nvSpPr>
        <p:spPr>
          <a:xfrm>
            <a:off x="251520" y="836712"/>
            <a:ext cx="861308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動物有哪些躲避敵人的方法呢？以下列動物為例，來進行討論。  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5789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P39</a:t>
            </a:r>
          </a:p>
        </p:txBody>
      </p:sp>
      <p:sp>
        <p:nvSpPr>
          <p:cNvPr id="9" name="矩形 8"/>
          <p:cNvSpPr/>
          <p:nvPr/>
        </p:nvSpPr>
        <p:spPr>
          <a:xfrm>
            <a:off x="728657" y="4552672"/>
            <a:ext cx="2979247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壁虎會斷尾逃生。</a:t>
            </a:r>
          </a:p>
        </p:txBody>
      </p:sp>
      <p:pic>
        <p:nvPicPr>
          <p:cNvPr id="10" name="圖片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10" y="4621252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5616625" y="4552672"/>
            <a:ext cx="3283605" cy="8925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皇蛾的翅膀花紋像蛇頭，可以嚇退敵人。  </a:t>
            </a:r>
          </a:p>
        </p:txBody>
      </p:sp>
      <p:pic>
        <p:nvPicPr>
          <p:cNvPr id="12" name="圖片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22" y="4635814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29" y="476672"/>
            <a:ext cx="9178529" cy="407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>
            <a:hlinkClick r:id="rId6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47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462009" y="6023879"/>
            <a:ext cx="1383162" cy="276999"/>
            <a:chOff x="1331640" y="2561540"/>
            <a:chExt cx="1383162" cy="276999"/>
          </a:xfrm>
        </p:grpSpPr>
        <p:pic>
          <p:nvPicPr>
            <p:cNvPr id="27" name="Picture 25">
              <a:hlinkClick r:id="rId8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26">
              <a:hlinkClick r:id="rId8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972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短肛竹節蟲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2151566" y="6023879"/>
            <a:ext cx="1383162" cy="276999"/>
            <a:chOff x="1331640" y="2561540"/>
            <a:chExt cx="1383162" cy="276999"/>
          </a:xfrm>
        </p:grpSpPr>
        <p:pic>
          <p:nvPicPr>
            <p:cNvPr id="30" name="Picture 25">
              <a:hlinkClick r:id="rId10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26">
              <a:hlinkClick r:id="rId10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972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蓬萊棘螽斯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4067944" y="6023880"/>
            <a:ext cx="1671162" cy="276999"/>
            <a:chOff x="1331640" y="2561540"/>
            <a:chExt cx="1671162" cy="276999"/>
          </a:xfrm>
        </p:grpSpPr>
        <p:pic>
          <p:nvPicPr>
            <p:cNvPr id="33" name="Picture 25">
              <a:hlinkClick r:id="rId11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26">
              <a:hlinkClick r:id="rId11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1260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大自然的清道夫</a:t>
              </a: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2151566" y="6381328"/>
            <a:ext cx="1815162" cy="276999"/>
            <a:chOff x="1331640" y="2561540"/>
            <a:chExt cx="1815162" cy="276999"/>
          </a:xfrm>
        </p:grpSpPr>
        <p:pic>
          <p:nvPicPr>
            <p:cNvPr id="36" name="Picture 25">
              <a:hlinkClick r:id="rId12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26">
              <a:hlinkClick r:id="rId12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1404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真假難辨隱形祕招</a:t>
              </a: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4067944" y="6381328"/>
            <a:ext cx="1995162" cy="276999"/>
            <a:chOff x="1331640" y="2561540"/>
            <a:chExt cx="1995162" cy="276999"/>
          </a:xfrm>
        </p:grpSpPr>
        <p:pic>
          <p:nvPicPr>
            <p:cNvPr id="39" name="Picture 25">
              <a:hlinkClick r:id="rId13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26">
              <a:hlinkClick r:id="rId13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1584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章魚水下慢動作偽裝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654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P39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251520" y="317387"/>
            <a:ext cx="8630352" cy="4983821"/>
            <a:chOff x="251520" y="317387"/>
            <a:chExt cx="8630352" cy="4983821"/>
          </a:xfrm>
        </p:grpSpPr>
        <p:sp>
          <p:nvSpPr>
            <p:cNvPr id="17" name="object 6"/>
            <p:cNvSpPr/>
            <p:nvPr/>
          </p:nvSpPr>
          <p:spPr>
            <a:xfrm>
              <a:off x="251520" y="764704"/>
              <a:ext cx="8630352" cy="4536504"/>
            </a:xfrm>
            <a:custGeom>
              <a:avLst/>
              <a:gdLst/>
              <a:ahLst/>
              <a:cxnLst/>
              <a:rect l="l" t="t" r="r" b="b"/>
              <a:pathLst>
                <a:path w="5318988" h="495007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422998"/>
                  </a:lnTo>
                  <a:lnTo>
                    <a:pt x="139" y="446721"/>
                  </a:lnTo>
                  <a:lnTo>
                    <a:pt x="8939" y="485946"/>
                  </a:lnTo>
                  <a:lnTo>
                    <a:pt x="47909" y="494860"/>
                  </a:lnTo>
                  <a:lnTo>
                    <a:pt x="5246992" y="495007"/>
                  </a:lnTo>
                  <a:lnTo>
                    <a:pt x="5270710" y="494868"/>
                  </a:lnTo>
                  <a:lnTo>
                    <a:pt x="5309928" y="486066"/>
                  </a:lnTo>
                  <a:lnTo>
                    <a:pt x="5318841" y="447089"/>
                  </a:lnTo>
                  <a:lnTo>
                    <a:pt x="5318988" y="71996"/>
                  </a:lnTo>
                  <a:lnTo>
                    <a:pt x="5318848" y="48276"/>
                  </a:lnTo>
                  <a:lnTo>
                    <a:pt x="5310046" y="9057"/>
                  </a:lnTo>
                  <a:lnTo>
                    <a:pt x="5271066" y="147"/>
                  </a:lnTo>
                  <a:lnTo>
                    <a:pt x="71996" y="0"/>
                  </a:lnTo>
                  <a:close/>
                </a:path>
              </a:pathLst>
            </a:custGeom>
            <a:ln w="19050">
              <a:solidFill>
                <a:srgbClr val="74C276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17387"/>
              <a:ext cx="1224136" cy="51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object 60"/>
          <p:cNvSpPr txBox="1"/>
          <p:nvPr/>
        </p:nvSpPr>
        <p:spPr>
          <a:xfrm>
            <a:off x="611560" y="891135"/>
            <a:ext cx="8288670" cy="240065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竹節蟲用什麼方式來幫助牠躲避敵人呢？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  <a:p>
            <a:r>
              <a:rPr lang="zh-TW" altLang="en-US" dirty="0"/>
              <a:t>有些動物的體色或外形和周遭環境相近或差異很大，這樣對牠們的生存有什麼幫助？ </a:t>
            </a:r>
            <a:endParaRPr lang="en-US" altLang="zh-TW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68"/>
          <a:stretch/>
        </p:blipFill>
        <p:spPr bwMode="auto">
          <a:xfrm>
            <a:off x="351301" y="1059162"/>
            <a:ext cx="332267" cy="35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94"/>
          <a:stretch/>
        </p:blipFill>
        <p:spPr bwMode="auto">
          <a:xfrm>
            <a:off x="351300" y="2404765"/>
            <a:ext cx="332267" cy="35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矩形 22"/>
          <p:cNvSpPr/>
          <p:nvPr/>
        </p:nvSpPr>
        <p:spPr>
          <a:xfrm>
            <a:off x="611560" y="1412776"/>
            <a:ext cx="8198304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竹節蟲的樣子很像樹枝可以偽裝，幫助牠躲避敵人。</a:t>
            </a:r>
          </a:p>
        </p:txBody>
      </p:sp>
      <p:sp>
        <p:nvSpPr>
          <p:cNvPr id="18" name="矩形 17"/>
          <p:cNvSpPr/>
          <p:nvPr/>
        </p:nvSpPr>
        <p:spPr>
          <a:xfrm>
            <a:off x="611560" y="3212976"/>
            <a:ext cx="8198304" cy="193899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體色、外形與環境相近：可以偽裝、躲避敵人。例如：竹節蟲。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體色、外形與環境差異很大：可以用鮮豔的體色警告敵人。例如：瓢蟲。</a:t>
            </a:r>
          </a:p>
        </p:txBody>
      </p:sp>
    </p:spTree>
    <p:extLst>
      <p:ext uri="{BB962C8B-B14F-4D97-AF65-F5344CB8AC3E}">
        <p14:creationId xmlns:p14="http://schemas.microsoft.com/office/powerpoint/2010/main" val="196905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rcRect/>
            <a:stretch>
              <a:fillRect b="-85410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7"/>
          <p:cNvSpPr txBox="1"/>
          <p:nvPr/>
        </p:nvSpPr>
        <p:spPr>
          <a:xfrm>
            <a:off x="251520" y="836712"/>
            <a:ext cx="8613080" cy="10156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許多動物都會築巢，而動物</a:t>
            </a:r>
            <a:r>
              <a:rPr lang="zh-TW" altLang="en-US" dirty="0">
                <a:solidFill>
                  <a:srgbClr val="C6168D"/>
                </a:solidFill>
              </a:rPr>
              <a:t>築巢</a:t>
            </a:r>
            <a:r>
              <a:rPr lang="zh-TW" altLang="en-US" dirty="0"/>
              <a:t>主要是為了</a:t>
            </a:r>
            <a:r>
              <a:rPr lang="zh-TW" altLang="en-US" dirty="0">
                <a:solidFill>
                  <a:srgbClr val="C6168D"/>
                </a:solidFill>
              </a:rPr>
              <a:t>繁殖</a:t>
            </a:r>
            <a:r>
              <a:rPr lang="zh-TW" altLang="en-US" dirty="0"/>
              <a:t>和</a:t>
            </a:r>
            <a:r>
              <a:rPr lang="zh-TW" altLang="en-US" dirty="0">
                <a:solidFill>
                  <a:srgbClr val="C6168D"/>
                </a:solidFill>
              </a:rPr>
              <a:t>保護下一代</a:t>
            </a:r>
            <a:r>
              <a:rPr lang="zh-TW" altLang="en-US" dirty="0"/>
              <a:t>。  </a:t>
            </a:r>
            <a:endParaRPr lang="en-US" altLang="zh-TW" dirty="0"/>
          </a:p>
        </p:txBody>
      </p:sp>
      <p:grpSp>
        <p:nvGrpSpPr>
          <p:cNvPr id="27" name="群組 26"/>
          <p:cNvGrpSpPr/>
          <p:nvPr/>
        </p:nvGrpSpPr>
        <p:grpSpPr>
          <a:xfrm>
            <a:off x="253726" y="319941"/>
            <a:ext cx="1148366" cy="576079"/>
            <a:chOff x="738441" y="717295"/>
            <a:chExt cx="875258" cy="311404"/>
          </a:xfrm>
        </p:grpSpPr>
        <p:sp>
          <p:nvSpPr>
            <p:cNvPr id="28" name="object 33"/>
            <p:cNvSpPr/>
            <p:nvPr/>
          </p:nvSpPr>
          <p:spPr>
            <a:xfrm>
              <a:off x="738441" y="717295"/>
              <a:ext cx="875258" cy="3114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TW" altLang="en-US" sz="3000" dirty="0">
                  <a:solidFill>
                    <a:srgbClr val="0070C0"/>
                  </a:solidFill>
                  <a:latin typeface="+mj-ea"/>
                  <a:ea typeface="+mj-ea"/>
                </a:rPr>
                <a:t>築巢</a:t>
              </a:r>
              <a:endParaRPr sz="3000" dirty="0">
                <a:solidFill>
                  <a:srgbClr val="0070C0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object 35"/>
            <p:cNvSpPr/>
            <p:nvPr/>
          </p:nvSpPr>
          <p:spPr>
            <a:xfrm>
              <a:off x="738452" y="717296"/>
              <a:ext cx="875245" cy="311403"/>
            </a:xfrm>
            <a:custGeom>
              <a:avLst/>
              <a:gdLst/>
              <a:ahLst/>
              <a:cxnLst/>
              <a:rect l="l" t="t" r="r" b="b"/>
              <a:pathLst>
                <a:path w="875245" h="311403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239395"/>
                  </a:lnTo>
                  <a:lnTo>
                    <a:pt x="139" y="263117"/>
                  </a:lnTo>
                  <a:lnTo>
                    <a:pt x="8939" y="302342"/>
                  </a:lnTo>
                  <a:lnTo>
                    <a:pt x="47909" y="311256"/>
                  </a:lnTo>
                  <a:lnTo>
                    <a:pt x="803249" y="311404"/>
                  </a:lnTo>
                  <a:lnTo>
                    <a:pt x="826967" y="311264"/>
                  </a:lnTo>
                  <a:lnTo>
                    <a:pt x="866186" y="302462"/>
                  </a:lnTo>
                  <a:lnTo>
                    <a:pt x="875098" y="263485"/>
                  </a:lnTo>
                  <a:lnTo>
                    <a:pt x="875245" y="71996"/>
                  </a:lnTo>
                  <a:lnTo>
                    <a:pt x="875106" y="48276"/>
                  </a:lnTo>
                  <a:lnTo>
                    <a:pt x="866304" y="9057"/>
                  </a:lnTo>
                  <a:lnTo>
                    <a:pt x="827323" y="147"/>
                  </a:lnTo>
                  <a:lnTo>
                    <a:pt x="71996" y="0"/>
                  </a:lnTo>
                  <a:close/>
                </a:path>
              </a:pathLst>
            </a:custGeom>
            <a:ln w="12598">
              <a:solidFill>
                <a:srgbClr val="6FBDE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P40</a:t>
            </a:r>
          </a:p>
        </p:txBody>
      </p:sp>
      <p:pic>
        <p:nvPicPr>
          <p:cNvPr id="35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回首頁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683568" y="2924944"/>
            <a:ext cx="3437770" cy="3290467"/>
            <a:chOff x="683568" y="2924944"/>
            <a:chExt cx="3437770" cy="3290467"/>
          </a:xfrm>
        </p:grpSpPr>
        <p:sp>
          <p:nvSpPr>
            <p:cNvPr id="42" name="object 39"/>
            <p:cNvSpPr/>
            <p:nvPr/>
          </p:nvSpPr>
          <p:spPr>
            <a:xfrm>
              <a:off x="683568" y="2924944"/>
              <a:ext cx="3437767" cy="32904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3" name="object 40"/>
            <p:cNvSpPr/>
            <p:nvPr/>
          </p:nvSpPr>
          <p:spPr>
            <a:xfrm>
              <a:off x="683571" y="2924948"/>
              <a:ext cx="3437767" cy="3290451"/>
            </a:xfrm>
            <a:custGeom>
              <a:avLst/>
              <a:gdLst/>
              <a:ahLst/>
              <a:cxnLst/>
              <a:rect l="l" t="t" r="r" b="b"/>
              <a:pathLst>
                <a:path w="2535402" h="2426754">
                  <a:moveTo>
                    <a:pt x="1267701" y="2426754"/>
                  </a:moveTo>
                  <a:lnTo>
                    <a:pt x="1371673" y="2422731"/>
                  </a:lnTo>
                  <a:lnTo>
                    <a:pt x="1473330" y="2410873"/>
                  </a:lnTo>
                  <a:lnTo>
                    <a:pt x="1572346" y="2391490"/>
                  </a:lnTo>
                  <a:lnTo>
                    <a:pt x="1668395" y="2364895"/>
                  </a:lnTo>
                  <a:lnTo>
                    <a:pt x="1761150" y="2331401"/>
                  </a:lnTo>
                  <a:lnTo>
                    <a:pt x="1850285" y="2291320"/>
                  </a:lnTo>
                  <a:lnTo>
                    <a:pt x="1935474" y="2244963"/>
                  </a:lnTo>
                  <a:lnTo>
                    <a:pt x="2016391" y="2192644"/>
                  </a:lnTo>
                  <a:lnTo>
                    <a:pt x="2092710" y="2134674"/>
                  </a:lnTo>
                  <a:lnTo>
                    <a:pt x="2164103" y="2071366"/>
                  </a:lnTo>
                  <a:lnTo>
                    <a:pt x="2230246" y="2003032"/>
                  </a:lnTo>
                  <a:lnTo>
                    <a:pt x="2290811" y="1929985"/>
                  </a:lnTo>
                  <a:lnTo>
                    <a:pt x="2345473" y="1852536"/>
                  </a:lnTo>
                  <a:lnTo>
                    <a:pt x="2393905" y="1770998"/>
                  </a:lnTo>
                  <a:lnTo>
                    <a:pt x="2435781" y="1685682"/>
                  </a:lnTo>
                  <a:lnTo>
                    <a:pt x="2470774" y="1596903"/>
                  </a:lnTo>
                  <a:lnTo>
                    <a:pt x="2498560" y="1504971"/>
                  </a:lnTo>
                  <a:lnTo>
                    <a:pt x="2518810" y="1410198"/>
                  </a:lnTo>
                  <a:lnTo>
                    <a:pt x="2531200" y="1312898"/>
                  </a:lnTo>
                  <a:lnTo>
                    <a:pt x="2535402" y="1213383"/>
                  </a:lnTo>
                  <a:lnTo>
                    <a:pt x="2531200" y="1113866"/>
                  </a:lnTo>
                  <a:lnTo>
                    <a:pt x="2518810" y="1016564"/>
                  </a:lnTo>
                  <a:lnTo>
                    <a:pt x="2498560" y="921790"/>
                  </a:lnTo>
                  <a:lnTo>
                    <a:pt x="2470774" y="829857"/>
                  </a:lnTo>
                  <a:lnTo>
                    <a:pt x="2435781" y="741076"/>
                  </a:lnTo>
                  <a:lnTo>
                    <a:pt x="2393905" y="655760"/>
                  </a:lnTo>
                  <a:lnTo>
                    <a:pt x="2345473" y="574221"/>
                  </a:lnTo>
                  <a:lnTo>
                    <a:pt x="2290811" y="496771"/>
                  </a:lnTo>
                  <a:lnTo>
                    <a:pt x="2230246" y="423723"/>
                  </a:lnTo>
                  <a:lnTo>
                    <a:pt x="2164103" y="355388"/>
                  </a:lnTo>
                  <a:lnTo>
                    <a:pt x="2092710" y="292080"/>
                  </a:lnTo>
                  <a:lnTo>
                    <a:pt x="2016391" y="234110"/>
                  </a:lnTo>
                  <a:lnTo>
                    <a:pt x="1935474" y="181790"/>
                  </a:lnTo>
                  <a:lnTo>
                    <a:pt x="1850285" y="135434"/>
                  </a:lnTo>
                  <a:lnTo>
                    <a:pt x="1761150" y="95352"/>
                  </a:lnTo>
                  <a:lnTo>
                    <a:pt x="1668395" y="61858"/>
                  </a:lnTo>
                  <a:lnTo>
                    <a:pt x="1572346" y="35263"/>
                  </a:lnTo>
                  <a:lnTo>
                    <a:pt x="1473330" y="15880"/>
                  </a:lnTo>
                  <a:lnTo>
                    <a:pt x="1371673" y="4022"/>
                  </a:lnTo>
                  <a:lnTo>
                    <a:pt x="1267701" y="0"/>
                  </a:lnTo>
                  <a:lnTo>
                    <a:pt x="1163729" y="4022"/>
                  </a:lnTo>
                  <a:lnTo>
                    <a:pt x="1062072" y="15880"/>
                  </a:lnTo>
                  <a:lnTo>
                    <a:pt x="963055" y="35263"/>
                  </a:lnTo>
                  <a:lnTo>
                    <a:pt x="867007" y="61858"/>
                  </a:lnTo>
                  <a:lnTo>
                    <a:pt x="774252" y="95352"/>
                  </a:lnTo>
                  <a:lnTo>
                    <a:pt x="685116" y="135434"/>
                  </a:lnTo>
                  <a:lnTo>
                    <a:pt x="599927" y="181790"/>
                  </a:lnTo>
                  <a:lnTo>
                    <a:pt x="519010" y="234110"/>
                  </a:lnTo>
                  <a:lnTo>
                    <a:pt x="442692" y="292080"/>
                  </a:lnTo>
                  <a:lnTo>
                    <a:pt x="371298" y="355388"/>
                  </a:lnTo>
                  <a:lnTo>
                    <a:pt x="305156" y="423723"/>
                  </a:lnTo>
                  <a:lnTo>
                    <a:pt x="244591" y="496771"/>
                  </a:lnTo>
                  <a:lnTo>
                    <a:pt x="189929" y="574221"/>
                  </a:lnTo>
                  <a:lnTo>
                    <a:pt x="141497" y="655760"/>
                  </a:lnTo>
                  <a:lnTo>
                    <a:pt x="99621" y="741076"/>
                  </a:lnTo>
                  <a:lnTo>
                    <a:pt x="64627" y="829857"/>
                  </a:lnTo>
                  <a:lnTo>
                    <a:pt x="36842" y="921790"/>
                  </a:lnTo>
                  <a:lnTo>
                    <a:pt x="16591" y="1016564"/>
                  </a:lnTo>
                  <a:lnTo>
                    <a:pt x="4202" y="1113866"/>
                  </a:lnTo>
                  <a:lnTo>
                    <a:pt x="0" y="1213383"/>
                  </a:lnTo>
                  <a:lnTo>
                    <a:pt x="4202" y="1312898"/>
                  </a:lnTo>
                  <a:lnTo>
                    <a:pt x="16591" y="1410198"/>
                  </a:lnTo>
                  <a:lnTo>
                    <a:pt x="36842" y="1504971"/>
                  </a:lnTo>
                  <a:lnTo>
                    <a:pt x="64627" y="1596903"/>
                  </a:lnTo>
                  <a:lnTo>
                    <a:pt x="99621" y="1685682"/>
                  </a:lnTo>
                  <a:lnTo>
                    <a:pt x="141497" y="1770998"/>
                  </a:lnTo>
                  <a:lnTo>
                    <a:pt x="189929" y="1852536"/>
                  </a:lnTo>
                  <a:lnTo>
                    <a:pt x="244591" y="1929985"/>
                  </a:lnTo>
                  <a:lnTo>
                    <a:pt x="305156" y="2003032"/>
                  </a:lnTo>
                  <a:lnTo>
                    <a:pt x="371298" y="2071366"/>
                  </a:lnTo>
                  <a:lnTo>
                    <a:pt x="442692" y="2134674"/>
                  </a:lnTo>
                  <a:lnTo>
                    <a:pt x="519010" y="2192644"/>
                  </a:lnTo>
                  <a:lnTo>
                    <a:pt x="599927" y="2244963"/>
                  </a:lnTo>
                  <a:lnTo>
                    <a:pt x="685116" y="2291320"/>
                  </a:lnTo>
                  <a:lnTo>
                    <a:pt x="774252" y="2331401"/>
                  </a:lnTo>
                  <a:lnTo>
                    <a:pt x="867007" y="2364895"/>
                  </a:lnTo>
                  <a:lnTo>
                    <a:pt x="963055" y="2391490"/>
                  </a:lnTo>
                  <a:lnTo>
                    <a:pt x="1062072" y="2410873"/>
                  </a:lnTo>
                  <a:lnTo>
                    <a:pt x="1163729" y="2422731"/>
                  </a:lnTo>
                  <a:lnTo>
                    <a:pt x="1267701" y="2426754"/>
                  </a:lnTo>
                  <a:close/>
                </a:path>
              </a:pathLst>
            </a:custGeom>
            <a:ln w="38874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4" name="object 41"/>
            <p:cNvSpPr/>
            <p:nvPr/>
          </p:nvSpPr>
          <p:spPr>
            <a:xfrm>
              <a:off x="1024173" y="5549101"/>
              <a:ext cx="2762419" cy="666310"/>
            </a:xfrm>
            <a:custGeom>
              <a:avLst/>
              <a:gdLst/>
              <a:ahLst/>
              <a:cxnLst/>
              <a:rect l="l" t="t" r="r" b="b"/>
              <a:pathLst>
                <a:path w="2037323" h="491413">
                  <a:moveTo>
                    <a:pt x="2037323" y="0"/>
                  </a:moveTo>
                  <a:lnTo>
                    <a:pt x="0" y="0"/>
                  </a:lnTo>
                  <a:lnTo>
                    <a:pt x="56119" y="67685"/>
                  </a:lnTo>
                  <a:lnTo>
                    <a:pt x="122262" y="136020"/>
                  </a:lnTo>
                  <a:lnTo>
                    <a:pt x="193656" y="199329"/>
                  </a:lnTo>
                  <a:lnTo>
                    <a:pt x="269974" y="257299"/>
                  </a:lnTo>
                  <a:lnTo>
                    <a:pt x="350891" y="309619"/>
                  </a:lnTo>
                  <a:lnTo>
                    <a:pt x="436080" y="355977"/>
                  </a:lnTo>
                  <a:lnTo>
                    <a:pt x="525216" y="396059"/>
                  </a:lnTo>
                  <a:lnTo>
                    <a:pt x="617970" y="429554"/>
                  </a:lnTo>
                  <a:lnTo>
                    <a:pt x="714018" y="456149"/>
                  </a:lnTo>
                  <a:lnTo>
                    <a:pt x="813033" y="475532"/>
                  </a:lnTo>
                  <a:lnTo>
                    <a:pt x="914689" y="487391"/>
                  </a:lnTo>
                  <a:lnTo>
                    <a:pt x="1018659" y="491413"/>
                  </a:lnTo>
                  <a:lnTo>
                    <a:pt x="1122631" y="487391"/>
                  </a:lnTo>
                  <a:lnTo>
                    <a:pt x="1224289" y="475532"/>
                  </a:lnTo>
                  <a:lnTo>
                    <a:pt x="1323305" y="456149"/>
                  </a:lnTo>
                  <a:lnTo>
                    <a:pt x="1419353" y="429554"/>
                  </a:lnTo>
                  <a:lnTo>
                    <a:pt x="1512109" y="396059"/>
                  </a:lnTo>
                  <a:lnTo>
                    <a:pt x="1601244" y="355977"/>
                  </a:lnTo>
                  <a:lnTo>
                    <a:pt x="1686433" y="309619"/>
                  </a:lnTo>
                  <a:lnTo>
                    <a:pt x="1767350" y="257299"/>
                  </a:lnTo>
                  <a:lnTo>
                    <a:pt x="1843668" y="199329"/>
                  </a:lnTo>
                  <a:lnTo>
                    <a:pt x="1915062" y="136020"/>
                  </a:lnTo>
                  <a:lnTo>
                    <a:pt x="1981204" y="67685"/>
                  </a:lnTo>
                  <a:lnTo>
                    <a:pt x="20373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5" name="矩形 44"/>
            <p:cNvSpPr/>
            <p:nvPr/>
          </p:nvSpPr>
          <p:spPr>
            <a:xfrm>
              <a:off x="1306240" y="5517232"/>
              <a:ext cx="233975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600" dirty="0">
                  <a:latin typeface="+mj-ea"/>
                  <a:ea typeface="+mj-ea"/>
                </a:rPr>
                <a:t>長腳蜂的蜂巢 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5166671" y="1986511"/>
            <a:ext cx="3437777" cy="3290467"/>
            <a:chOff x="5166671" y="1986511"/>
            <a:chExt cx="3437777" cy="3290467"/>
          </a:xfrm>
        </p:grpSpPr>
        <p:sp>
          <p:nvSpPr>
            <p:cNvPr id="39" name="object 36"/>
            <p:cNvSpPr/>
            <p:nvPr/>
          </p:nvSpPr>
          <p:spPr>
            <a:xfrm>
              <a:off x="5166671" y="1986511"/>
              <a:ext cx="3437767" cy="329046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0" name="object 37"/>
            <p:cNvSpPr/>
            <p:nvPr/>
          </p:nvSpPr>
          <p:spPr>
            <a:xfrm>
              <a:off x="5166681" y="1986515"/>
              <a:ext cx="3437767" cy="3290451"/>
            </a:xfrm>
            <a:custGeom>
              <a:avLst/>
              <a:gdLst/>
              <a:ahLst/>
              <a:cxnLst/>
              <a:rect l="l" t="t" r="r" b="b"/>
              <a:pathLst>
                <a:path w="2535402" h="2426754">
                  <a:moveTo>
                    <a:pt x="1267701" y="2426754"/>
                  </a:moveTo>
                  <a:lnTo>
                    <a:pt x="1371673" y="2422731"/>
                  </a:lnTo>
                  <a:lnTo>
                    <a:pt x="1473330" y="2410873"/>
                  </a:lnTo>
                  <a:lnTo>
                    <a:pt x="1572346" y="2391490"/>
                  </a:lnTo>
                  <a:lnTo>
                    <a:pt x="1668395" y="2364895"/>
                  </a:lnTo>
                  <a:lnTo>
                    <a:pt x="1761150" y="2331401"/>
                  </a:lnTo>
                  <a:lnTo>
                    <a:pt x="1850285" y="2291320"/>
                  </a:lnTo>
                  <a:lnTo>
                    <a:pt x="1935474" y="2244963"/>
                  </a:lnTo>
                  <a:lnTo>
                    <a:pt x="2016391" y="2192644"/>
                  </a:lnTo>
                  <a:lnTo>
                    <a:pt x="2092710" y="2134674"/>
                  </a:lnTo>
                  <a:lnTo>
                    <a:pt x="2164103" y="2071366"/>
                  </a:lnTo>
                  <a:lnTo>
                    <a:pt x="2230246" y="2003032"/>
                  </a:lnTo>
                  <a:lnTo>
                    <a:pt x="2290811" y="1929985"/>
                  </a:lnTo>
                  <a:lnTo>
                    <a:pt x="2345473" y="1852536"/>
                  </a:lnTo>
                  <a:lnTo>
                    <a:pt x="2393905" y="1770998"/>
                  </a:lnTo>
                  <a:lnTo>
                    <a:pt x="2435781" y="1685682"/>
                  </a:lnTo>
                  <a:lnTo>
                    <a:pt x="2470774" y="1596903"/>
                  </a:lnTo>
                  <a:lnTo>
                    <a:pt x="2498560" y="1504971"/>
                  </a:lnTo>
                  <a:lnTo>
                    <a:pt x="2518810" y="1410198"/>
                  </a:lnTo>
                  <a:lnTo>
                    <a:pt x="2531200" y="1312898"/>
                  </a:lnTo>
                  <a:lnTo>
                    <a:pt x="2535402" y="1213383"/>
                  </a:lnTo>
                  <a:lnTo>
                    <a:pt x="2531200" y="1113866"/>
                  </a:lnTo>
                  <a:lnTo>
                    <a:pt x="2518810" y="1016564"/>
                  </a:lnTo>
                  <a:lnTo>
                    <a:pt x="2498560" y="921790"/>
                  </a:lnTo>
                  <a:lnTo>
                    <a:pt x="2470774" y="829857"/>
                  </a:lnTo>
                  <a:lnTo>
                    <a:pt x="2435781" y="741076"/>
                  </a:lnTo>
                  <a:lnTo>
                    <a:pt x="2393905" y="655760"/>
                  </a:lnTo>
                  <a:lnTo>
                    <a:pt x="2345473" y="574221"/>
                  </a:lnTo>
                  <a:lnTo>
                    <a:pt x="2290811" y="496771"/>
                  </a:lnTo>
                  <a:lnTo>
                    <a:pt x="2230246" y="423723"/>
                  </a:lnTo>
                  <a:lnTo>
                    <a:pt x="2164103" y="355388"/>
                  </a:lnTo>
                  <a:lnTo>
                    <a:pt x="2092710" y="292080"/>
                  </a:lnTo>
                  <a:lnTo>
                    <a:pt x="2016391" y="234110"/>
                  </a:lnTo>
                  <a:lnTo>
                    <a:pt x="1935474" y="181790"/>
                  </a:lnTo>
                  <a:lnTo>
                    <a:pt x="1850285" y="135434"/>
                  </a:lnTo>
                  <a:lnTo>
                    <a:pt x="1761150" y="95352"/>
                  </a:lnTo>
                  <a:lnTo>
                    <a:pt x="1668395" y="61858"/>
                  </a:lnTo>
                  <a:lnTo>
                    <a:pt x="1572346" y="35263"/>
                  </a:lnTo>
                  <a:lnTo>
                    <a:pt x="1473330" y="15880"/>
                  </a:lnTo>
                  <a:lnTo>
                    <a:pt x="1371673" y="4022"/>
                  </a:lnTo>
                  <a:lnTo>
                    <a:pt x="1267701" y="0"/>
                  </a:lnTo>
                  <a:lnTo>
                    <a:pt x="1163729" y="4022"/>
                  </a:lnTo>
                  <a:lnTo>
                    <a:pt x="1062072" y="15880"/>
                  </a:lnTo>
                  <a:lnTo>
                    <a:pt x="963055" y="35263"/>
                  </a:lnTo>
                  <a:lnTo>
                    <a:pt x="867007" y="61858"/>
                  </a:lnTo>
                  <a:lnTo>
                    <a:pt x="774252" y="95352"/>
                  </a:lnTo>
                  <a:lnTo>
                    <a:pt x="685116" y="135434"/>
                  </a:lnTo>
                  <a:lnTo>
                    <a:pt x="599927" y="181790"/>
                  </a:lnTo>
                  <a:lnTo>
                    <a:pt x="519010" y="234110"/>
                  </a:lnTo>
                  <a:lnTo>
                    <a:pt x="442692" y="292080"/>
                  </a:lnTo>
                  <a:lnTo>
                    <a:pt x="371298" y="355388"/>
                  </a:lnTo>
                  <a:lnTo>
                    <a:pt x="305156" y="423723"/>
                  </a:lnTo>
                  <a:lnTo>
                    <a:pt x="244591" y="496771"/>
                  </a:lnTo>
                  <a:lnTo>
                    <a:pt x="189929" y="574221"/>
                  </a:lnTo>
                  <a:lnTo>
                    <a:pt x="141497" y="655760"/>
                  </a:lnTo>
                  <a:lnTo>
                    <a:pt x="99621" y="741076"/>
                  </a:lnTo>
                  <a:lnTo>
                    <a:pt x="64627" y="829857"/>
                  </a:lnTo>
                  <a:lnTo>
                    <a:pt x="36842" y="921790"/>
                  </a:lnTo>
                  <a:lnTo>
                    <a:pt x="16591" y="1016564"/>
                  </a:lnTo>
                  <a:lnTo>
                    <a:pt x="4202" y="1113866"/>
                  </a:lnTo>
                  <a:lnTo>
                    <a:pt x="0" y="1213383"/>
                  </a:lnTo>
                  <a:lnTo>
                    <a:pt x="4202" y="1312898"/>
                  </a:lnTo>
                  <a:lnTo>
                    <a:pt x="16591" y="1410198"/>
                  </a:lnTo>
                  <a:lnTo>
                    <a:pt x="36842" y="1504971"/>
                  </a:lnTo>
                  <a:lnTo>
                    <a:pt x="64627" y="1596903"/>
                  </a:lnTo>
                  <a:lnTo>
                    <a:pt x="99621" y="1685682"/>
                  </a:lnTo>
                  <a:lnTo>
                    <a:pt x="141497" y="1770998"/>
                  </a:lnTo>
                  <a:lnTo>
                    <a:pt x="189929" y="1852536"/>
                  </a:lnTo>
                  <a:lnTo>
                    <a:pt x="244591" y="1929985"/>
                  </a:lnTo>
                  <a:lnTo>
                    <a:pt x="305156" y="2003032"/>
                  </a:lnTo>
                  <a:lnTo>
                    <a:pt x="371298" y="2071366"/>
                  </a:lnTo>
                  <a:lnTo>
                    <a:pt x="442692" y="2134674"/>
                  </a:lnTo>
                  <a:lnTo>
                    <a:pt x="519010" y="2192644"/>
                  </a:lnTo>
                  <a:lnTo>
                    <a:pt x="599927" y="2244963"/>
                  </a:lnTo>
                  <a:lnTo>
                    <a:pt x="685116" y="2291320"/>
                  </a:lnTo>
                  <a:lnTo>
                    <a:pt x="774252" y="2331401"/>
                  </a:lnTo>
                  <a:lnTo>
                    <a:pt x="867007" y="2364895"/>
                  </a:lnTo>
                  <a:lnTo>
                    <a:pt x="963055" y="2391490"/>
                  </a:lnTo>
                  <a:lnTo>
                    <a:pt x="1062072" y="2410873"/>
                  </a:lnTo>
                  <a:lnTo>
                    <a:pt x="1163729" y="2422731"/>
                  </a:lnTo>
                  <a:lnTo>
                    <a:pt x="1267701" y="2426754"/>
                  </a:lnTo>
                  <a:close/>
                </a:path>
              </a:pathLst>
            </a:custGeom>
            <a:ln w="38874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1" name="object 38"/>
            <p:cNvSpPr/>
            <p:nvPr/>
          </p:nvSpPr>
          <p:spPr>
            <a:xfrm>
              <a:off x="5512450" y="4620432"/>
              <a:ext cx="2746216" cy="656546"/>
            </a:xfrm>
            <a:custGeom>
              <a:avLst/>
              <a:gdLst/>
              <a:ahLst/>
              <a:cxnLst/>
              <a:rect l="l" t="t" r="r" b="b"/>
              <a:pathLst>
                <a:path w="2025373" h="484212">
                  <a:moveTo>
                    <a:pt x="2025373" y="0"/>
                  </a:moveTo>
                  <a:lnTo>
                    <a:pt x="0" y="0"/>
                  </a:lnTo>
                  <a:lnTo>
                    <a:pt x="50144" y="60479"/>
                  </a:lnTo>
                  <a:lnTo>
                    <a:pt x="116287" y="128814"/>
                  </a:lnTo>
                  <a:lnTo>
                    <a:pt x="187681" y="192123"/>
                  </a:lnTo>
                  <a:lnTo>
                    <a:pt x="263999" y="250095"/>
                  </a:lnTo>
                  <a:lnTo>
                    <a:pt x="344916" y="302415"/>
                  </a:lnTo>
                  <a:lnTo>
                    <a:pt x="430106" y="348773"/>
                  </a:lnTo>
                  <a:lnTo>
                    <a:pt x="519241" y="388856"/>
                  </a:lnTo>
                  <a:lnTo>
                    <a:pt x="611995" y="422352"/>
                  </a:lnTo>
                  <a:lnTo>
                    <a:pt x="708043" y="448947"/>
                  </a:lnTo>
                  <a:lnTo>
                    <a:pt x="807058" y="468331"/>
                  </a:lnTo>
                  <a:lnTo>
                    <a:pt x="908714" y="480190"/>
                  </a:lnTo>
                  <a:lnTo>
                    <a:pt x="1012684" y="484212"/>
                  </a:lnTo>
                  <a:lnTo>
                    <a:pt x="1116657" y="480190"/>
                  </a:lnTo>
                  <a:lnTo>
                    <a:pt x="1218314" y="468331"/>
                  </a:lnTo>
                  <a:lnTo>
                    <a:pt x="1317330" y="448947"/>
                  </a:lnTo>
                  <a:lnTo>
                    <a:pt x="1413378" y="422352"/>
                  </a:lnTo>
                  <a:lnTo>
                    <a:pt x="1506134" y="388856"/>
                  </a:lnTo>
                  <a:lnTo>
                    <a:pt x="1595269" y="348773"/>
                  </a:lnTo>
                  <a:lnTo>
                    <a:pt x="1680458" y="302415"/>
                  </a:lnTo>
                  <a:lnTo>
                    <a:pt x="1761375" y="250095"/>
                  </a:lnTo>
                  <a:lnTo>
                    <a:pt x="1837693" y="192123"/>
                  </a:lnTo>
                  <a:lnTo>
                    <a:pt x="1909087" y="128814"/>
                  </a:lnTo>
                  <a:lnTo>
                    <a:pt x="1975229" y="60479"/>
                  </a:lnTo>
                  <a:lnTo>
                    <a:pt x="20253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6" name="矩形 45"/>
            <p:cNvSpPr/>
            <p:nvPr/>
          </p:nvSpPr>
          <p:spPr>
            <a:xfrm>
              <a:off x="5990952" y="4633673"/>
              <a:ext cx="2015952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600" dirty="0">
                  <a:latin typeface="+mj-ea"/>
                  <a:ea typeface="+mj-ea"/>
                </a:rPr>
                <a:t>樹鵲的鳥巢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4340950" y="6381328"/>
            <a:ext cx="1239162" cy="276999"/>
            <a:chOff x="1331640" y="2561540"/>
            <a:chExt cx="1239162" cy="276999"/>
          </a:xfrm>
        </p:grpSpPr>
        <p:pic>
          <p:nvPicPr>
            <p:cNvPr id="23" name="Picture 25">
              <a:hlinkClick r:id="rId13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26">
              <a:hlinkClick r:id="rId13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828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動物築巢</a:t>
              </a: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5652120" y="6381328"/>
            <a:ext cx="1419162" cy="276999"/>
            <a:chOff x="1331640" y="2561540"/>
            <a:chExt cx="1419162" cy="276999"/>
          </a:xfrm>
        </p:grpSpPr>
        <p:pic>
          <p:nvPicPr>
            <p:cNvPr id="26" name="Picture 25">
              <a:hlinkClick r:id="rId15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26">
              <a:hlinkClick r:id="rId15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1008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昆蟲建築師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329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/>
        </p:nvSpPr>
        <p:spPr>
          <a:xfrm>
            <a:off x="-1588" y="-27384"/>
            <a:ext cx="9144000" cy="6885384"/>
          </a:xfrm>
          <a:prstGeom prst="rect">
            <a:avLst/>
          </a:prstGeom>
          <a:blipFill>
            <a:blip r:embed="rId3" cstate="print"/>
            <a:srcRect/>
            <a:stretch>
              <a:fillRect t="-76411" b="-8263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0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回首頁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P40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5395917" y="655267"/>
            <a:ext cx="3424555" cy="3277789"/>
            <a:chOff x="5395917" y="655267"/>
            <a:chExt cx="3424555" cy="3277789"/>
          </a:xfrm>
        </p:grpSpPr>
        <p:grpSp>
          <p:nvGrpSpPr>
            <p:cNvPr id="35" name="群組 34"/>
            <p:cNvGrpSpPr/>
            <p:nvPr/>
          </p:nvGrpSpPr>
          <p:grpSpPr>
            <a:xfrm>
              <a:off x="5395917" y="655267"/>
              <a:ext cx="3424555" cy="3277789"/>
              <a:chOff x="2854439" y="5230431"/>
              <a:chExt cx="2535415" cy="2426755"/>
            </a:xfrm>
          </p:grpSpPr>
          <p:sp>
            <p:nvSpPr>
              <p:cNvPr id="36" name="object 42"/>
              <p:cNvSpPr/>
              <p:nvPr/>
            </p:nvSpPr>
            <p:spPr>
              <a:xfrm>
                <a:off x="2854439" y="5230431"/>
                <a:ext cx="2535415" cy="2426754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object 43"/>
              <p:cNvSpPr/>
              <p:nvPr/>
            </p:nvSpPr>
            <p:spPr>
              <a:xfrm>
                <a:off x="2854443" y="5230432"/>
                <a:ext cx="2535402" cy="2426754"/>
              </a:xfrm>
              <a:custGeom>
                <a:avLst/>
                <a:gdLst/>
                <a:ahLst/>
                <a:cxnLst/>
                <a:rect l="l" t="t" r="r" b="b"/>
                <a:pathLst>
                  <a:path w="2535402" h="2426754">
                    <a:moveTo>
                      <a:pt x="1267701" y="2426754"/>
                    </a:moveTo>
                    <a:lnTo>
                      <a:pt x="1371673" y="2422731"/>
                    </a:lnTo>
                    <a:lnTo>
                      <a:pt x="1473330" y="2410873"/>
                    </a:lnTo>
                    <a:lnTo>
                      <a:pt x="1572346" y="2391490"/>
                    </a:lnTo>
                    <a:lnTo>
                      <a:pt x="1668395" y="2364895"/>
                    </a:lnTo>
                    <a:lnTo>
                      <a:pt x="1761150" y="2331401"/>
                    </a:lnTo>
                    <a:lnTo>
                      <a:pt x="1850285" y="2291320"/>
                    </a:lnTo>
                    <a:lnTo>
                      <a:pt x="1935474" y="2244963"/>
                    </a:lnTo>
                    <a:lnTo>
                      <a:pt x="2016391" y="2192644"/>
                    </a:lnTo>
                    <a:lnTo>
                      <a:pt x="2092710" y="2134674"/>
                    </a:lnTo>
                    <a:lnTo>
                      <a:pt x="2164103" y="2071366"/>
                    </a:lnTo>
                    <a:lnTo>
                      <a:pt x="2230246" y="2003032"/>
                    </a:lnTo>
                    <a:lnTo>
                      <a:pt x="2290811" y="1929985"/>
                    </a:lnTo>
                    <a:lnTo>
                      <a:pt x="2345473" y="1852536"/>
                    </a:lnTo>
                    <a:lnTo>
                      <a:pt x="2393905" y="1770998"/>
                    </a:lnTo>
                    <a:lnTo>
                      <a:pt x="2435781" y="1685682"/>
                    </a:lnTo>
                    <a:lnTo>
                      <a:pt x="2470774" y="1596903"/>
                    </a:lnTo>
                    <a:lnTo>
                      <a:pt x="2498560" y="1504971"/>
                    </a:lnTo>
                    <a:lnTo>
                      <a:pt x="2518810" y="1410198"/>
                    </a:lnTo>
                    <a:lnTo>
                      <a:pt x="2531200" y="1312898"/>
                    </a:lnTo>
                    <a:lnTo>
                      <a:pt x="2535402" y="1213383"/>
                    </a:lnTo>
                    <a:lnTo>
                      <a:pt x="2531200" y="1113866"/>
                    </a:lnTo>
                    <a:lnTo>
                      <a:pt x="2518810" y="1016564"/>
                    </a:lnTo>
                    <a:lnTo>
                      <a:pt x="2498560" y="921790"/>
                    </a:lnTo>
                    <a:lnTo>
                      <a:pt x="2470774" y="829857"/>
                    </a:lnTo>
                    <a:lnTo>
                      <a:pt x="2435781" y="741076"/>
                    </a:lnTo>
                    <a:lnTo>
                      <a:pt x="2393905" y="655760"/>
                    </a:lnTo>
                    <a:lnTo>
                      <a:pt x="2345473" y="574221"/>
                    </a:lnTo>
                    <a:lnTo>
                      <a:pt x="2290811" y="496771"/>
                    </a:lnTo>
                    <a:lnTo>
                      <a:pt x="2230246" y="423723"/>
                    </a:lnTo>
                    <a:lnTo>
                      <a:pt x="2164103" y="355388"/>
                    </a:lnTo>
                    <a:lnTo>
                      <a:pt x="2092710" y="292080"/>
                    </a:lnTo>
                    <a:lnTo>
                      <a:pt x="2016391" y="234110"/>
                    </a:lnTo>
                    <a:lnTo>
                      <a:pt x="1935474" y="181790"/>
                    </a:lnTo>
                    <a:lnTo>
                      <a:pt x="1850285" y="135434"/>
                    </a:lnTo>
                    <a:lnTo>
                      <a:pt x="1761150" y="95352"/>
                    </a:lnTo>
                    <a:lnTo>
                      <a:pt x="1668395" y="61858"/>
                    </a:lnTo>
                    <a:lnTo>
                      <a:pt x="1572346" y="35263"/>
                    </a:lnTo>
                    <a:lnTo>
                      <a:pt x="1473330" y="15880"/>
                    </a:lnTo>
                    <a:lnTo>
                      <a:pt x="1371673" y="4022"/>
                    </a:lnTo>
                    <a:lnTo>
                      <a:pt x="1267701" y="0"/>
                    </a:lnTo>
                    <a:lnTo>
                      <a:pt x="1163729" y="4022"/>
                    </a:lnTo>
                    <a:lnTo>
                      <a:pt x="1062072" y="15880"/>
                    </a:lnTo>
                    <a:lnTo>
                      <a:pt x="963055" y="35263"/>
                    </a:lnTo>
                    <a:lnTo>
                      <a:pt x="867007" y="61858"/>
                    </a:lnTo>
                    <a:lnTo>
                      <a:pt x="774252" y="95352"/>
                    </a:lnTo>
                    <a:lnTo>
                      <a:pt x="685116" y="135434"/>
                    </a:lnTo>
                    <a:lnTo>
                      <a:pt x="599927" y="181790"/>
                    </a:lnTo>
                    <a:lnTo>
                      <a:pt x="519010" y="234110"/>
                    </a:lnTo>
                    <a:lnTo>
                      <a:pt x="442692" y="292080"/>
                    </a:lnTo>
                    <a:lnTo>
                      <a:pt x="371298" y="355388"/>
                    </a:lnTo>
                    <a:lnTo>
                      <a:pt x="305156" y="423723"/>
                    </a:lnTo>
                    <a:lnTo>
                      <a:pt x="244591" y="496771"/>
                    </a:lnTo>
                    <a:lnTo>
                      <a:pt x="189929" y="574221"/>
                    </a:lnTo>
                    <a:lnTo>
                      <a:pt x="141497" y="655760"/>
                    </a:lnTo>
                    <a:lnTo>
                      <a:pt x="99621" y="741076"/>
                    </a:lnTo>
                    <a:lnTo>
                      <a:pt x="64627" y="829857"/>
                    </a:lnTo>
                    <a:lnTo>
                      <a:pt x="36842" y="921790"/>
                    </a:lnTo>
                    <a:lnTo>
                      <a:pt x="16591" y="1016564"/>
                    </a:lnTo>
                    <a:lnTo>
                      <a:pt x="4202" y="1113866"/>
                    </a:lnTo>
                    <a:lnTo>
                      <a:pt x="0" y="1213383"/>
                    </a:lnTo>
                    <a:lnTo>
                      <a:pt x="4202" y="1312898"/>
                    </a:lnTo>
                    <a:lnTo>
                      <a:pt x="16591" y="1410198"/>
                    </a:lnTo>
                    <a:lnTo>
                      <a:pt x="36842" y="1504971"/>
                    </a:lnTo>
                    <a:lnTo>
                      <a:pt x="64627" y="1596903"/>
                    </a:lnTo>
                    <a:lnTo>
                      <a:pt x="99621" y="1685682"/>
                    </a:lnTo>
                    <a:lnTo>
                      <a:pt x="141497" y="1770998"/>
                    </a:lnTo>
                    <a:lnTo>
                      <a:pt x="189929" y="1852536"/>
                    </a:lnTo>
                    <a:lnTo>
                      <a:pt x="244591" y="1929985"/>
                    </a:lnTo>
                    <a:lnTo>
                      <a:pt x="305156" y="2003032"/>
                    </a:lnTo>
                    <a:lnTo>
                      <a:pt x="371298" y="2071366"/>
                    </a:lnTo>
                    <a:lnTo>
                      <a:pt x="442692" y="2134674"/>
                    </a:lnTo>
                    <a:lnTo>
                      <a:pt x="519010" y="2192644"/>
                    </a:lnTo>
                    <a:lnTo>
                      <a:pt x="599927" y="2244963"/>
                    </a:lnTo>
                    <a:lnTo>
                      <a:pt x="685116" y="2291320"/>
                    </a:lnTo>
                    <a:lnTo>
                      <a:pt x="774252" y="2331401"/>
                    </a:lnTo>
                    <a:lnTo>
                      <a:pt x="867007" y="2364895"/>
                    </a:lnTo>
                    <a:lnTo>
                      <a:pt x="963055" y="2391490"/>
                    </a:lnTo>
                    <a:lnTo>
                      <a:pt x="1062072" y="2410873"/>
                    </a:lnTo>
                    <a:lnTo>
                      <a:pt x="1163729" y="2422731"/>
                    </a:lnTo>
                    <a:lnTo>
                      <a:pt x="1267701" y="2426754"/>
                    </a:lnTo>
                    <a:close/>
                  </a:path>
                </a:pathLst>
              </a:custGeom>
              <a:ln w="38874">
                <a:solidFill>
                  <a:srgbClr val="FFFFFF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object 44"/>
              <p:cNvSpPr/>
              <p:nvPr/>
            </p:nvSpPr>
            <p:spPr>
              <a:xfrm>
                <a:off x="3103486" y="7165784"/>
                <a:ext cx="2037318" cy="491401"/>
              </a:xfrm>
              <a:custGeom>
                <a:avLst/>
                <a:gdLst/>
                <a:ahLst/>
                <a:cxnLst/>
                <a:rect l="l" t="t" r="r" b="b"/>
                <a:pathLst>
                  <a:path w="2037318" h="491401">
                    <a:moveTo>
                      <a:pt x="2037318" y="0"/>
                    </a:moveTo>
                    <a:lnTo>
                      <a:pt x="0" y="0"/>
                    </a:lnTo>
                    <a:lnTo>
                      <a:pt x="56110" y="67674"/>
                    </a:lnTo>
                    <a:lnTo>
                      <a:pt x="122253" y="136009"/>
                    </a:lnTo>
                    <a:lnTo>
                      <a:pt x="193647" y="199317"/>
                    </a:lnTo>
                    <a:lnTo>
                      <a:pt x="269966" y="257287"/>
                    </a:lnTo>
                    <a:lnTo>
                      <a:pt x="350884" y="309607"/>
                    </a:lnTo>
                    <a:lnTo>
                      <a:pt x="436074" y="355964"/>
                    </a:lnTo>
                    <a:lnTo>
                      <a:pt x="525210" y="396046"/>
                    </a:lnTo>
                    <a:lnTo>
                      <a:pt x="617966" y="429541"/>
                    </a:lnTo>
                    <a:lnTo>
                      <a:pt x="714016" y="456136"/>
                    </a:lnTo>
                    <a:lnTo>
                      <a:pt x="813034" y="475519"/>
                    </a:lnTo>
                    <a:lnTo>
                      <a:pt x="914693" y="487378"/>
                    </a:lnTo>
                    <a:lnTo>
                      <a:pt x="1018667" y="491401"/>
                    </a:lnTo>
                    <a:lnTo>
                      <a:pt x="1122637" y="487378"/>
                    </a:lnTo>
                    <a:lnTo>
                      <a:pt x="1224293" y="475519"/>
                    </a:lnTo>
                    <a:lnTo>
                      <a:pt x="1323308" y="456136"/>
                    </a:lnTo>
                    <a:lnTo>
                      <a:pt x="1419356" y="429541"/>
                    </a:lnTo>
                    <a:lnTo>
                      <a:pt x="1512110" y="396046"/>
                    </a:lnTo>
                    <a:lnTo>
                      <a:pt x="1601245" y="355964"/>
                    </a:lnTo>
                    <a:lnTo>
                      <a:pt x="1686435" y="309607"/>
                    </a:lnTo>
                    <a:lnTo>
                      <a:pt x="1767352" y="257287"/>
                    </a:lnTo>
                    <a:lnTo>
                      <a:pt x="1843670" y="199317"/>
                    </a:lnTo>
                    <a:lnTo>
                      <a:pt x="1915064" y="136009"/>
                    </a:lnTo>
                    <a:lnTo>
                      <a:pt x="1981207" y="67674"/>
                    </a:lnTo>
                    <a:lnTo>
                      <a:pt x="203731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9" name="矩形 38"/>
            <p:cNvSpPr/>
            <p:nvPr/>
          </p:nvSpPr>
          <p:spPr>
            <a:xfrm>
              <a:off x="6372200" y="3280198"/>
              <a:ext cx="1784623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600" dirty="0">
                  <a:latin typeface="+mj-ea"/>
                  <a:ea typeface="+mj-ea"/>
                </a:rPr>
                <a:t>螞蟻的巢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323528" y="4005064"/>
            <a:ext cx="8576702" cy="2091953"/>
            <a:chOff x="323528" y="4005064"/>
            <a:chExt cx="8576702" cy="2091953"/>
          </a:xfrm>
        </p:grpSpPr>
        <p:grpSp>
          <p:nvGrpSpPr>
            <p:cNvPr id="2" name="群組 1"/>
            <p:cNvGrpSpPr/>
            <p:nvPr/>
          </p:nvGrpSpPr>
          <p:grpSpPr>
            <a:xfrm>
              <a:off x="323528" y="4005064"/>
              <a:ext cx="8576702" cy="2091953"/>
              <a:chOff x="3995936" y="2420888"/>
              <a:chExt cx="8576702" cy="2091953"/>
            </a:xfrm>
          </p:grpSpPr>
          <p:grpSp>
            <p:nvGrpSpPr>
              <p:cNvPr id="22" name="群組 21"/>
              <p:cNvGrpSpPr/>
              <p:nvPr/>
            </p:nvGrpSpPr>
            <p:grpSpPr>
              <a:xfrm>
                <a:off x="3995936" y="2420888"/>
                <a:ext cx="8576702" cy="2091953"/>
                <a:chOff x="-108520" y="317387"/>
                <a:chExt cx="8576702" cy="2091953"/>
              </a:xfrm>
            </p:grpSpPr>
            <p:sp>
              <p:nvSpPr>
                <p:cNvPr id="25" name="object 6"/>
                <p:cNvSpPr/>
                <p:nvPr/>
              </p:nvSpPr>
              <p:spPr>
                <a:xfrm>
                  <a:off x="-108520" y="764705"/>
                  <a:ext cx="8576702" cy="1644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988" h="495007">
                      <a:moveTo>
                        <a:pt x="71996" y="0"/>
                      </a:moveTo>
                      <a:lnTo>
                        <a:pt x="30438" y="1117"/>
                      </a:lnTo>
                      <a:lnTo>
                        <a:pt x="1146" y="30178"/>
                      </a:lnTo>
                      <a:lnTo>
                        <a:pt x="0" y="71534"/>
                      </a:lnTo>
                      <a:lnTo>
                        <a:pt x="0" y="422998"/>
                      </a:lnTo>
                      <a:lnTo>
                        <a:pt x="139" y="446721"/>
                      </a:lnTo>
                      <a:lnTo>
                        <a:pt x="8939" y="485946"/>
                      </a:lnTo>
                      <a:lnTo>
                        <a:pt x="47909" y="494860"/>
                      </a:lnTo>
                      <a:lnTo>
                        <a:pt x="5246992" y="495007"/>
                      </a:lnTo>
                      <a:lnTo>
                        <a:pt x="5270710" y="494868"/>
                      </a:lnTo>
                      <a:lnTo>
                        <a:pt x="5309928" y="486066"/>
                      </a:lnTo>
                      <a:lnTo>
                        <a:pt x="5318841" y="447089"/>
                      </a:lnTo>
                      <a:lnTo>
                        <a:pt x="5318988" y="71996"/>
                      </a:lnTo>
                      <a:lnTo>
                        <a:pt x="5318848" y="48276"/>
                      </a:lnTo>
                      <a:lnTo>
                        <a:pt x="5310046" y="9057"/>
                      </a:lnTo>
                      <a:lnTo>
                        <a:pt x="5271066" y="147"/>
                      </a:lnTo>
                      <a:lnTo>
                        <a:pt x="7199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74C276"/>
                  </a:solidFill>
                </a:ln>
              </p:spPr>
              <p:txBody>
                <a:bodyPr wrap="square" lIns="0" tIns="0" rIns="0" bIns="0" rtlCol="0">
                  <a:noAutofit/>
                </a:bodyPr>
                <a:lstStyle/>
                <a:p>
                  <a:endParaRPr/>
                </a:p>
              </p:txBody>
            </p:sp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>
                              <a14:foregroundMark x1="26780" y1="15447" x2="26780" y2="15447"/>
                              <a14:foregroundMark x1="9831" y1="39024" x2="9831" y2="39024"/>
                              <a14:foregroundMark x1="9153" y1="70732" x2="9153" y2="70732"/>
                              <a14:foregroundMark x1="48136" y1="28455" x2="48136" y2="28455"/>
                              <a14:foregroundMark x1="50508" y1="40650" x2="50508" y2="40650"/>
                              <a14:foregroundMark x1="50508" y1="49593" x2="50508" y2="49593"/>
                              <a14:foregroundMark x1="46780" y1="61789" x2="46780" y2="61789"/>
                              <a14:foregroundMark x1="48136" y1="75610" x2="48136" y2="75610"/>
                              <a14:foregroundMark x1="8814" y1="49593" x2="8814" y2="49593"/>
                              <a14:foregroundMark x1="11864" y1="76423" x2="11864" y2="76423"/>
                              <a14:foregroundMark x1="61695" y1="47154" x2="61695" y2="47154"/>
                              <a14:foregroundMark x1="56271" y1="63415" x2="56271" y2="63415"/>
                              <a14:foregroundMark x1="76610" y1="33333" x2="76610" y2="33333"/>
                              <a14:foregroundMark x1="77627" y1="43089" x2="77627" y2="43089"/>
                              <a14:foregroundMark x1="77627" y1="50407" x2="77627" y2="50407"/>
                              <a14:foregroundMark x1="77288" y1="61789" x2="77288" y2="61789"/>
                              <a14:foregroundMark x1="75593" y1="73984" x2="75593" y2="73984"/>
                              <a14:foregroundMark x1="85424" y1="39837" x2="85424" y2="39837"/>
                              <a14:foregroundMark x1="85763" y1="59350" x2="85763" y2="59350"/>
                              <a14:foregroundMark x1="7458" y1="39024" x2="7458" y2="3902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504" y="317387"/>
                  <a:ext cx="1224136" cy="5117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3" name="object 60"/>
              <p:cNvSpPr txBox="1"/>
              <p:nvPr/>
            </p:nvSpPr>
            <p:spPr>
              <a:xfrm>
                <a:off x="4355976" y="2917393"/>
                <a:ext cx="4508624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TW"/>
                </a:defPPr>
                <a:lvl1pPr marL="0" indent="0" eaLnBrk="1">
                  <a:spcBef>
                    <a:spcPts val="0"/>
                  </a:spcBef>
                  <a:buFontTx/>
                  <a:buNone/>
                  <a:defRPr sz="3000">
                    <a:latin typeface="+mj-ea"/>
                    <a:ea typeface="+mj-ea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000">
                    <a:latin typeface="+mn-lt"/>
                    <a:ea typeface="+mn-ea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000">
                    <a:latin typeface="+mn-lt"/>
                    <a:ea typeface="+mn-ea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3000">
                    <a:latin typeface="+mn-lt"/>
                    <a:ea typeface="+mn-ea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3000">
                    <a:latin typeface="+mn-lt"/>
                    <a:ea typeface="+mn-ea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9pPr>
              </a:lstStyle>
              <a:p>
                <a:r>
                  <a:rPr lang="zh-TW" altLang="en-US" dirty="0"/>
                  <a:t>你看過哪些動物的巢？ </a:t>
                </a:r>
              </a:p>
            </p:txBody>
          </p:sp>
        </p:grpSp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8"/>
            <a:stretch/>
          </p:blipFill>
          <p:spPr bwMode="auto">
            <a:xfrm>
              <a:off x="423309" y="4655786"/>
              <a:ext cx="332267" cy="353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矩形 26"/>
          <p:cNvSpPr/>
          <p:nvPr/>
        </p:nvSpPr>
        <p:spPr>
          <a:xfrm>
            <a:off x="683568" y="5027320"/>
            <a:ext cx="8216662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我看過小鳥的窩、看過螞蟻的窩、看過蜜蜂的窩</a:t>
            </a: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876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/>
        </p:nvSpPr>
        <p:spPr>
          <a:xfrm>
            <a:off x="-1588" y="-27384"/>
            <a:ext cx="9144000" cy="6885384"/>
          </a:xfrm>
          <a:prstGeom prst="rect">
            <a:avLst/>
          </a:prstGeom>
          <a:blipFill>
            <a:blip r:embed="rId3" cstate="print"/>
            <a:srcRect/>
            <a:stretch>
              <a:fillRect t="-76411" b="-8263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0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回首頁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P40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5395917" y="655267"/>
            <a:ext cx="3424555" cy="3277789"/>
            <a:chOff x="5395917" y="655267"/>
            <a:chExt cx="3424555" cy="3277789"/>
          </a:xfrm>
        </p:grpSpPr>
        <p:grpSp>
          <p:nvGrpSpPr>
            <p:cNvPr id="35" name="群組 34"/>
            <p:cNvGrpSpPr/>
            <p:nvPr/>
          </p:nvGrpSpPr>
          <p:grpSpPr>
            <a:xfrm>
              <a:off x="5395917" y="655267"/>
              <a:ext cx="3424555" cy="3277789"/>
              <a:chOff x="2854439" y="5230431"/>
              <a:chExt cx="2535415" cy="2426755"/>
            </a:xfrm>
          </p:grpSpPr>
          <p:sp>
            <p:nvSpPr>
              <p:cNvPr id="36" name="object 42"/>
              <p:cNvSpPr/>
              <p:nvPr/>
            </p:nvSpPr>
            <p:spPr>
              <a:xfrm>
                <a:off x="2854439" y="5230431"/>
                <a:ext cx="2535415" cy="2426754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object 43"/>
              <p:cNvSpPr/>
              <p:nvPr/>
            </p:nvSpPr>
            <p:spPr>
              <a:xfrm>
                <a:off x="2854443" y="5230432"/>
                <a:ext cx="2535402" cy="2426754"/>
              </a:xfrm>
              <a:custGeom>
                <a:avLst/>
                <a:gdLst/>
                <a:ahLst/>
                <a:cxnLst/>
                <a:rect l="l" t="t" r="r" b="b"/>
                <a:pathLst>
                  <a:path w="2535402" h="2426754">
                    <a:moveTo>
                      <a:pt x="1267701" y="2426754"/>
                    </a:moveTo>
                    <a:lnTo>
                      <a:pt x="1371673" y="2422731"/>
                    </a:lnTo>
                    <a:lnTo>
                      <a:pt x="1473330" y="2410873"/>
                    </a:lnTo>
                    <a:lnTo>
                      <a:pt x="1572346" y="2391490"/>
                    </a:lnTo>
                    <a:lnTo>
                      <a:pt x="1668395" y="2364895"/>
                    </a:lnTo>
                    <a:lnTo>
                      <a:pt x="1761150" y="2331401"/>
                    </a:lnTo>
                    <a:lnTo>
                      <a:pt x="1850285" y="2291320"/>
                    </a:lnTo>
                    <a:lnTo>
                      <a:pt x="1935474" y="2244963"/>
                    </a:lnTo>
                    <a:lnTo>
                      <a:pt x="2016391" y="2192644"/>
                    </a:lnTo>
                    <a:lnTo>
                      <a:pt x="2092710" y="2134674"/>
                    </a:lnTo>
                    <a:lnTo>
                      <a:pt x="2164103" y="2071366"/>
                    </a:lnTo>
                    <a:lnTo>
                      <a:pt x="2230246" y="2003032"/>
                    </a:lnTo>
                    <a:lnTo>
                      <a:pt x="2290811" y="1929985"/>
                    </a:lnTo>
                    <a:lnTo>
                      <a:pt x="2345473" y="1852536"/>
                    </a:lnTo>
                    <a:lnTo>
                      <a:pt x="2393905" y="1770998"/>
                    </a:lnTo>
                    <a:lnTo>
                      <a:pt x="2435781" y="1685682"/>
                    </a:lnTo>
                    <a:lnTo>
                      <a:pt x="2470774" y="1596903"/>
                    </a:lnTo>
                    <a:lnTo>
                      <a:pt x="2498560" y="1504971"/>
                    </a:lnTo>
                    <a:lnTo>
                      <a:pt x="2518810" y="1410198"/>
                    </a:lnTo>
                    <a:lnTo>
                      <a:pt x="2531200" y="1312898"/>
                    </a:lnTo>
                    <a:lnTo>
                      <a:pt x="2535402" y="1213383"/>
                    </a:lnTo>
                    <a:lnTo>
                      <a:pt x="2531200" y="1113866"/>
                    </a:lnTo>
                    <a:lnTo>
                      <a:pt x="2518810" y="1016564"/>
                    </a:lnTo>
                    <a:lnTo>
                      <a:pt x="2498560" y="921790"/>
                    </a:lnTo>
                    <a:lnTo>
                      <a:pt x="2470774" y="829857"/>
                    </a:lnTo>
                    <a:lnTo>
                      <a:pt x="2435781" y="741076"/>
                    </a:lnTo>
                    <a:lnTo>
                      <a:pt x="2393905" y="655760"/>
                    </a:lnTo>
                    <a:lnTo>
                      <a:pt x="2345473" y="574221"/>
                    </a:lnTo>
                    <a:lnTo>
                      <a:pt x="2290811" y="496771"/>
                    </a:lnTo>
                    <a:lnTo>
                      <a:pt x="2230246" y="423723"/>
                    </a:lnTo>
                    <a:lnTo>
                      <a:pt x="2164103" y="355388"/>
                    </a:lnTo>
                    <a:lnTo>
                      <a:pt x="2092710" y="292080"/>
                    </a:lnTo>
                    <a:lnTo>
                      <a:pt x="2016391" y="234110"/>
                    </a:lnTo>
                    <a:lnTo>
                      <a:pt x="1935474" y="181790"/>
                    </a:lnTo>
                    <a:lnTo>
                      <a:pt x="1850285" y="135434"/>
                    </a:lnTo>
                    <a:lnTo>
                      <a:pt x="1761150" y="95352"/>
                    </a:lnTo>
                    <a:lnTo>
                      <a:pt x="1668395" y="61858"/>
                    </a:lnTo>
                    <a:lnTo>
                      <a:pt x="1572346" y="35263"/>
                    </a:lnTo>
                    <a:lnTo>
                      <a:pt x="1473330" y="15880"/>
                    </a:lnTo>
                    <a:lnTo>
                      <a:pt x="1371673" y="4022"/>
                    </a:lnTo>
                    <a:lnTo>
                      <a:pt x="1267701" y="0"/>
                    </a:lnTo>
                    <a:lnTo>
                      <a:pt x="1163729" y="4022"/>
                    </a:lnTo>
                    <a:lnTo>
                      <a:pt x="1062072" y="15880"/>
                    </a:lnTo>
                    <a:lnTo>
                      <a:pt x="963055" y="35263"/>
                    </a:lnTo>
                    <a:lnTo>
                      <a:pt x="867007" y="61858"/>
                    </a:lnTo>
                    <a:lnTo>
                      <a:pt x="774252" y="95352"/>
                    </a:lnTo>
                    <a:lnTo>
                      <a:pt x="685116" y="135434"/>
                    </a:lnTo>
                    <a:lnTo>
                      <a:pt x="599927" y="181790"/>
                    </a:lnTo>
                    <a:lnTo>
                      <a:pt x="519010" y="234110"/>
                    </a:lnTo>
                    <a:lnTo>
                      <a:pt x="442692" y="292080"/>
                    </a:lnTo>
                    <a:lnTo>
                      <a:pt x="371298" y="355388"/>
                    </a:lnTo>
                    <a:lnTo>
                      <a:pt x="305156" y="423723"/>
                    </a:lnTo>
                    <a:lnTo>
                      <a:pt x="244591" y="496771"/>
                    </a:lnTo>
                    <a:lnTo>
                      <a:pt x="189929" y="574221"/>
                    </a:lnTo>
                    <a:lnTo>
                      <a:pt x="141497" y="655760"/>
                    </a:lnTo>
                    <a:lnTo>
                      <a:pt x="99621" y="741076"/>
                    </a:lnTo>
                    <a:lnTo>
                      <a:pt x="64627" y="829857"/>
                    </a:lnTo>
                    <a:lnTo>
                      <a:pt x="36842" y="921790"/>
                    </a:lnTo>
                    <a:lnTo>
                      <a:pt x="16591" y="1016564"/>
                    </a:lnTo>
                    <a:lnTo>
                      <a:pt x="4202" y="1113866"/>
                    </a:lnTo>
                    <a:lnTo>
                      <a:pt x="0" y="1213383"/>
                    </a:lnTo>
                    <a:lnTo>
                      <a:pt x="4202" y="1312898"/>
                    </a:lnTo>
                    <a:lnTo>
                      <a:pt x="16591" y="1410198"/>
                    </a:lnTo>
                    <a:lnTo>
                      <a:pt x="36842" y="1504971"/>
                    </a:lnTo>
                    <a:lnTo>
                      <a:pt x="64627" y="1596903"/>
                    </a:lnTo>
                    <a:lnTo>
                      <a:pt x="99621" y="1685682"/>
                    </a:lnTo>
                    <a:lnTo>
                      <a:pt x="141497" y="1770998"/>
                    </a:lnTo>
                    <a:lnTo>
                      <a:pt x="189929" y="1852536"/>
                    </a:lnTo>
                    <a:lnTo>
                      <a:pt x="244591" y="1929985"/>
                    </a:lnTo>
                    <a:lnTo>
                      <a:pt x="305156" y="2003032"/>
                    </a:lnTo>
                    <a:lnTo>
                      <a:pt x="371298" y="2071366"/>
                    </a:lnTo>
                    <a:lnTo>
                      <a:pt x="442692" y="2134674"/>
                    </a:lnTo>
                    <a:lnTo>
                      <a:pt x="519010" y="2192644"/>
                    </a:lnTo>
                    <a:lnTo>
                      <a:pt x="599927" y="2244963"/>
                    </a:lnTo>
                    <a:lnTo>
                      <a:pt x="685116" y="2291320"/>
                    </a:lnTo>
                    <a:lnTo>
                      <a:pt x="774252" y="2331401"/>
                    </a:lnTo>
                    <a:lnTo>
                      <a:pt x="867007" y="2364895"/>
                    </a:lnTo>
                    <a:lnTo>
                      <a:pt x="963055" y="2391490"/>
                    </a:lnTo>
                    <a:lnTo>
                      <a:pt x="1062072" y="2410873"/>
                    </a:lnTo>
                    <a:lnTo>
                      <a:pt x="1163729" y="2422731"/>
                    </a:lnTo>
                    <a:lnTo>
                      <a:pt x="1267701" y="2426754"/>
                    </a:lnTo>
                    <a:close/>
                  </a:path>
                </a:pathLst>
              </a:custGeom>
              <a:ln w="38874">
                <a:solidFill>
                  <a:srgbClr val="FFFFFF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object 44"/>
              <p:cNvSpPr/>
              <p:nvPr/>
            </p:nvSpPr>
            <p:spPr>
              <a:xfrm>
                <a:off x="3103486" y="7165784"/>
                <a:ext cx="2037318" cy="491401"/>
              </a:xfrm>
              <a:custGeom>
                <a:avLst/>
                <a:gdLst/>
                <a:ahLst/>
                <a:cxnLst/>
                <a:rect l="l" t="t" r="r" b="b"/>
                <a:pathLst>
                  <a:path w="2037318" h="491401">
                    <a:moveTo>
                      <a:pt x="2037318" y="0"/>
                    </a:moveTo>
                    <a:lnTo>
                      <a:pt x="0" y="0"/>
                    </a:lnTo>
                    <a:lnTo>
                      <a:pt x="56110" y="67674"/>
                    </a:lnTo>
                    <a:lnTo>
                      <a:pt x="122253" y="136009"/>
                    </a:lnTo>
                    <a:lnTo>
                      <a:pt x="193647" y="199317"/>
                    </a:lnTo>
                    <a:lnTo>
                      <a:pt x="269966" y="257287"/>
                    </a:lnTo>
                    <a:lnTo>
                      <a:pt x="350884" y="309607"/>
                    </a:lnTo>
                    <a:lnTo>
                      <a:pt x="436074" y="355964"/>
                    </a:lnTo>
                    <a:lnTo>
                      <a:pt x="525210" y="396046"/>
                    </a:lnTo>
                    <a:lnTo>
                      <a:pt x="617966" y="429541"/>
                    </a:lnTo>
                    <a:lnTo>
                      <a:pt x="714016" y="456136"/>
                    </a:lnTo>
                    <a:lnTo>
                      <a:pt x="813034" y="475519"/>
                    </a:lnTo>
                    <a:lnTo>
                      <a:pt x="914693" y="487378"/>
                    </a:lnTo>
                    <a:lnTo>
                      <a:pt x="1018667" y="491401"/>
                    </a:lnTo>
                    <a:lnTo>
                      <a:pt x="1122637" y="487378"/>
                    </a:lnTo>
                    <a:lnTo>
                      <a:pt x="1224293" y="475519"/>
                    </a:lnTo>
                    <a:lnTo>
                      <a:pt x="1323308" y="456136"/>
                    </a:lnTo>
                    <a:lnTo>
                      <a:pt x="1419356" y="429541"/>
                    </a:lnTo>
                    <a:lnTo>
                      <a:pt x="1512110" y="396046"/>
                    </a:lnTo>
                    <a:lnTo>
                      <a:pt x="1601245" y="355964"/>
                    </a:lnTo>
                    <a:lnTo>
                      <a:pt x="1686435" y="309607"/>
                    </a:lnTo>
                    <a:lnTo>
                      <a:pt x="1767352" y="257287"/>
                    </a:lnTo>
                    <a:lnTo>
                      <a:pt x="1843670" y="199317"/>
                    </a:lnTo>
                    <a:lnTo>
                      <a:pt x="1915064" y="136009"/>
                    </a:lnTo>
                    <a:lnTo>
                      <a:pt x="1981207" y="67674"/>
                    </a:lnTo>
                    <a:lnTo>
                      <a:pt x="203731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9" name="矩形 38"/>
            <p:cNvSpPr/>
            <p:nvPr/>
          </p:nvSpPr>
          <p:spPr>
            <a:xfrm>
              <a:off x="6372200" y="3280198"/>
              <a:ext cx="1784623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600" dirty="0">
                  <a:latin typeface="+mj-ea"/>
                  <a:ea typeface="+mj-ea"/>
                </a:rPr>
                <a:t>螞蟻的巢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323528" y="4005064"/>
            <a:ext cx="8576702" cy="2091953"/>
            <a:chOff x="323528" y="4005064"/>
            <a:chExt cx="8576702" cy="2091953"/>
          </a:xfrm>
        </p:grpSpPr>
        <p:grpSp>
          <p:nvGrpSpPr>
            <p:cNvPr id="2" name="群組 1"/>
            <p:cNvGrpSpPr/>
            <p:nvPr/>
          </p:nvGrpSpPr>
          <p:grpSpPr>
            <a:xfrm>
              <a:off x="323528" y="4005064"/>
              <a:ext cx="8576702" cy="2091953"/>
              <a:chOff x="3995936" y="2420888"/>
              <a:chExt cx="8576702" cy="2091953"/>
            </a:xfrm>
          </p:grpSpPr>
          <p:grpSp>
            <p:nvGrpSpPr>
              <p:cNvPr id="22" name="群組 21"/>
              <p:cNvGrpSpPr/>
              <p:nvPr/>
            </p:nvGrpSpPr>
            <p:grpSpPr>
              <a:xfrm>
                <a:off x="3995936" y="2420888"/>
                <a:ext cx="8576702" cy="2091953"/>
                <a:chOff x="-108520" y="317387"/>
                <a:chExt cx="8576702" cy="2091953"/>
              </a:xfrm>
            </p:grpSpPr>
            <p:sp>
              <p:nvSpPr>
                <p:cNvPr id="25" name="object 6"/>
                <p:cNvSpPr/>
                <p:nvPr/>
              </p:nvSpPr>
              <p:spPr>
                <a:xfrm>
                  <a:off x="-108520" y="764705"/>
                  <a:ext cx="8576702" cy="1644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988" h="495007">
                      <a:moveTo>
                        <a:pt x="71996" y="0"/>
                      </a:moveTo>
                      <a:lnTo>
                        <a:pt x="30438" y="1117"/>
                      </a:lnTo>
                      <a:lnTo>
                        <a:pt x="1146" y="30178"/>
                      </a:lnTo>
                      <a:lnTo>
                        <a:pt x="0" y="71534"/>
                      </a:lnTo>
                      <a:lnTo>
                        <a:pt x="0" y="422998"/>
                      </a:lnTo>
                      <a:lnTo>
                        <a:pt x="139" y="446721"/>
                      </a:lnTo>
                      <a:lnTo>
                        <a:pt x="8939" y="485946"/>
                      </a:lnTo>
                      <a:lnTo>
                        <a:pt x="47909" y="494860"/>
                      </a:lnTo>
                      <a:lnTo>
                        <a:pt x="5246992" y="495007"/>
                      </a:lnTo>
                      <a:lnTo>
                        <a:pt x="5270710" y="494868"/>
                      </a:lnTo>
                      <a:lnTo>
                        <a:pt x="5309928" y="486066"/>
                      </a:lnTo>
                      <a:lnTo>
                        <a:pt x="5318841" y="447089"/>
                      </a:lnTo>
                      <a:lnTo>
                        <a:pt x="5318988" y="71996"/>
                      </a:lnTo>
                      <a:lnTo>
                        <a:pt x="5318848" y="48276"/>
                      </a:lnTo>
                      <a:lnTo>
                        <a:pt x="5310046" y="9057"/>
                      </a:lnTo>
                      <a:lnTo>
                        <a:pt x="5271066" y="147"/>
                      </a:lnTo>
                      <a:lnTo>
                        <a:pt x="7199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74C276"/>
                  </a:solidFill>
                </a:ln>
              </p:spPr>
              <p:txBody>
                <a:bodyPr wrap="square" lIns="0" tIns="0" rIns="0" bIns="0" rtlCol="0">
                  <a:noAutofit/>
                </a:bodyPr>
                <a:lstStyle/>
                <a:p>
                  <a:endParaRPr/>
                </a:p>
              </p:txBody>
            </p:sp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>
                              <a14:foregroundMark x1="26780" y1="15447" x2="26780" y2="15447"/>
                              <a14:foregroundMark x1="9831" y1="39024" x2="9831" y2="39024"/>
                              <a14:foregroundMark x1="9153" y1="70732" x2="9153" y2="70732"/>
                              <a14:foregroundMark x1="48136" y1="28455" x2="48136" y2="28455"/>
                              <a14:foregroundMark x1="50508" y1="40650" x2="50508" y2="40650"/>
                              <a14:foregroundMark x1="50508" y1="49593" x2="50508" y2="49593"/>
                              <a14:foregroundMark x1="46780" y1="61789" x2="46780" y2="61789"/>
                              <a14:foregroundMark x1="48136" y1="75610" x2="48136" y2="75610"/>
                              <a14:foregroundMark x1="8814" y1="49593" x2="8814" y2="49593"/>
                              <a14:foregroundMark x1="11864" y1="76423" x2="11864" y2="76423"/>
                              <a14:foregroundMark x1="61695" y1="47154" x2="61695" y2="47154"/>
                              <a14:foregroundMark x1="56271" y1="63415" x2="56271" y2="63415"/>
                              <a14:foregroundMark x1="76610" y1="33333" x2="76610" y2="33333"/>
                              <a14:foregroundMark x1="77627" y1="43089" x2="77627" y2="43089"/>
                              <a14:foregroundMark x1="77627" y1="50407" x2="77627" y2="50407"/>
                              <a14:foregroundMark x1="77288" y1="61789" x2="77288" y2="61789"/>
                              <a14:foregroundMark x1="75593" y1="73984" x2="75593" y2="73984"/>
                              <a14:foregroundMark x1="85424" y1="39837" x2="85424" y2="39837"/>
                              <a14:foregroundMark x1="85763" y1="59350" x2="85763" y2="59350"/>
                              <a14:foregroundMark x1="7458" y1="39024" x2="7458" y2="3902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504" y="317387"/>
                  <a:ext cx="1224136" cy="5117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3" name="object 60"/>
              <p:cNvSpPr txBox="1"/>
              <p:nvPr/>
            </p:nvSpPr>
            <p:spPr>
              <a:xfrm>
                <a:off x="4355976" y="2917393"/>
                <a:ext cx="5400600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TW"/>
                </a:defPPr>
                <a:lvl1pPr marL="0" indent="0" eaLnBrk="1">
                  <a:spcBef>
                    <a:spcPts val="0"/>
                  </a:spcBef>
                  <a:buFontTx/>
                  <a:buNone/>
                  <a:defRPr sz="3000">
                    <a:latin typeface="+mj-ea"/>
                    <a:ea typeface="+mj-ea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000">
                    <a:latin typeface="+mn-lt"/>
                    <a:ea typeface="+mn-ea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000">
                    <a:latin typeface="+mn-lt"/>
                    <a:ea typeface="+mn-ea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3000">
                    <a:latin typeface="+mn-lt"/>
                    <a:ea typeface="+mn-ea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3000">
                    <a:latin typeface="+mn-lt"/>
                    <a:ea typeface="+mn-ea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ea typeface="+mn-ea"/>
                  </a:defRPr>
                </a:lvl9pPr>
              </a:lstStyle>
              <a:p>
                <a:r>
                  <a:rPr lang="zh-TW" altLang="en-US" dirty="0"/>
                  <a:t>這些動物會在什麼地方築巢？  </a:t>
                </a:r>
              </a:p>
            </p:txBody>
          </p:sp>
        </p:grpSp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894"/>
            <a:stretch/>
          </p:blipFill>
          <p:spPr bwMode="auto">
            <a:xfrm>
              <a:off x="423308" y="4651157"/>
              <a:ext cx="332267" cy="350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矩形 26"/>
          <p:cNvSpPr/>
          <p:nvPr/>
        </p:nvSpPr>
        <p:spPr>
          <a:xfrm>
            <a:off x="683568" y="5013176"/>
            <a:ext cx="8216662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我在樹上看到小鳥築巢、在地上看到螞蟻築巢、在樹上看到蜜蜂築巢。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7805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P40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56821" y="1002794"/>
            <a:ext cx="85899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Q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：</a:t>
            </a:r>
            <a:r>
              <a:rPr lang="zh-TW" altLang="en-US" dirty="0"/>
              <a:t>你還知道哪些動物的築巢方式呢？ 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256821" y="1562016"/>
            <a:ext cx="85899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A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：招潮蟹會在紅樹林、出海口岸邊的泥灘地築巢，留一個圓形洞口。招潮蟹挖洞時，牠是側身，用一側的螯去挖土並推向四周，洞穴會更堅固。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" y="332656"/>
            <a:ext cx="1351607" cy="58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4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-3696" y="0"/>
            <a:ext cx="9147696" cy="6878960"/>
          </a:xfrm>
          <a:prstGeom prst="rect">
            <a:avLst/>
          </a:prstGeom>
          <a:blipFill>
            <a:blip r:embed="rId3" cstate="print"/>
            <a:srcRect/>
            <a:stretch>
              <a:fillRect t="-2168" b="-82449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7"/>
          <p:cNvSpPr txBox="1"/>
          <p:nvPr/>
        </p:nvSpPr>
        <p:spPr>
          <a:xfrm>
            <a:off x="1259632" y="325105"/>
            <a:ext cx="7632848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有些動物必須運用分工合作的行為才能生存，螞蟻就是其中的一個例子：  </a:t>
            </a:r>
            <a:endParaRPr lang="en-US" altLang="zh-TW" dirty="0"/>
          </a:p>
        </p:txBody>
      </p:sp>
      <p:sp>
        <p:nvSpPr>
          <p:cNvPr id="13" name="矩形 12"/>
          <p:cNvSpPr/>
          <p:nvPr/>
        </p:nvSpPr>
        <p:spPr>
          <a:xfrm>
            <a:off x="251520" y="1556792"/>
            <a:ext cx="3171237" cy="129266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有的工蟻身體碩大，負責抵抗敵人，保護家園，俗稱兵蟻。 </a:t>
            </a:r>
          </a:p>
        </p:txBody>
      </p:sp>
      <p:pic>
        <p:nvPicPr>
          <p:cNvPr id="14" name="圖片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08132" y="2069033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5399569" y="1488266"/>
            <a:ext cx="3500661" cy="8925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在野外搜尋及搬運食物的，是成群的工蟻。  </a:t>
            </a:r>
          </a:p>
        </p:txBody>
      </p:sp>
      <p:pic>
        <p:nvPicPr>
          <p:cNvPr id="16" name="圖片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076056" y="1550864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6888956" y="4437112"/>
            <a:ext cx="2248608" cy="169277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工蟻也負責挖掘巢室、隧道，並餵食螞蟻寶寶。 </a:t>
            </a:r>
          </a:p>
        </p:txBody>
      </p:sp>
      <p:pic>
        <p:nvPicPr>
          <p:cNvPr id="19" name="圖片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31030" y="5803992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P41</a:t>
            </a:r>
          </a:p>
        </p:txBody>
      </p:sp>
      <p:pic>
        <p:nvPicPr>
          <p:cNvPr id="28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回首頁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1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640960" cy="332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ject 7"/>
          <p:cNvSpPr txBox="1"/>
          <p:nvPr/>
        </p:nvSpPr>
        <p:spPr>
          <a:xfrm>
            <a:off x="251521" y="404664"/>
            <a:ext cx="864096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>
                <a:solidFill>
                  <a:schemeClr val="bg1"/>
                </a:solidFill>
              </a:rPr>
              <a:t>　　夜空中這麼多的星星要怎麼分辨呢？仰望星空，你發現了什麼？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P30</a:t>
            </a:r>
          </a:p>
        </p:txBody>
      </p:sp>
      <p:sp>
        <p:nvSpPr>
          <p:cNvPr id="17" name="object 7"/>
          <p:cNvSpPr txBox="1"/>
          <p:nvPr/>
        </p:nvSpPr>
        <p:spPr>
          <a:xfrm>
            <a:off x="251520" y="325105"/>
            <a:ext cx="8613080" cy="240065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先摸一摸手臂上的肌肉和骨骼。再舉起上手臂，觀察手臂內外兩側的肌肉有什麼變化？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動手做做看。 </a:t>
            </a:r>
            <a:endParaRPr lang="en-US" altLang="zh-TW" dirty="0"/>
          </a:p>
        </p:txBody>
      </p:sp>
      <p:sp>
        <p:nvSpPr>
          <p:cNvPr id="20" name="矩形 19"/>
          <p:cNvSpPr/>
          <p:nvPr/>
        </p:nvSpPr>
        <p:spPr>
          <a:xfrm>
            <a:off x="536668" y="5949280"/>
            <a:ext cx="4395372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手臂彎曲時用力的情形</a:t>
            </a:r>
          </a:p>
        </p:txBody>
      </p:sp>
      <p:sp>
        <p:nvSpPr>
          <p:cNvPr id="21" name="矩形 20"/>
          <p:cNvSpPr/>
          <p:nvPr/>
        </p:nvSpPr>
        <p:spPr>
          <a:xfrm>
            <a:off x="6441325" y="5157192"/>
            <a:ext cx="2166998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手臂伸直時用力的情形</a:t>
            </a:r>
          </a:p>
        </p:txBody>
      </p:sp>
      <p:pic>
        <p:nvPicPr>
          <p:cNvPr id="22" name="圖片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79415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圖片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6176" y="5301208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群組 32"/>
          <p:cNvGrpSpPr/>
          <p:nvPr/>
        </p:nvGrpSpPr>
        <p:grpSpPr>
          <a:xfrm>
            <a:off x="2123728" y="2676476"/>
            <a:ext cx="2520280" cy="1328588"/>
            <a:chOff x="2123728" y="2676476"/>
            <a:chExt cx="2520280" cy="1328588"/>
          </a:xfrm>
        </p:grpSpPr>
        <p:cxnSp>
          <p:nvCxnSpPr>
            <p:cNvPr id="24" name="直線單箭頭接點 23"/>
            <p:cNvCxnSpPr/>
            <p:nvPr/>
          </p:nvCxnSpPr>
          <p:spPr>
            <a:xfrm>
              <a:off x="2734354" y="3140968"/>
              <a:ext cx="0" cy="8640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2123728" y="2676476"/>
              <a:ext cx="252028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600" dirty="0">
                  <a:solidFill>
                    <a:srgbClr val="FF0000"/>
                  </a:solidFill>
                  <a:latin typeface="+mj-ea"/>
                  <a:ea typeface="+mj-ea"/>
                </a:rPr>
                <a:t>內側肌肉縮短</a:t>
              </a: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2267744" y="4425537"/>
            <a:ext cx="1584176" cy="1275780"/>
            <a:chOff x="2267744" y="4425537"/>
            <a:chExt cx="1584176" cy="1275780"/>
          </a:xfrm>
        </p:grpSpPr>
        <p:cxnSp>
          <p:nvCxnSpPr>
            <p:cNvPr id="34" name="直線單箭頭接點 33"/>
            <p:cNvCxnSpPr/>
            <p:nvPr/>
          </p:nvCxnSpPr>
          <p:spPr>
            <a:xfrm flipV="1">
              <a:off x="2734354" y="4425537"/>
              <a:ext cx="0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 35"/>
            <p:cNvSpPr/>
            <p:nvPr/>
          </p:nvSpPr>
          <p:spPr>
            <a:xfrm>
              <a:off x="2267744" y="4808765"/>
              <a:ext cx="1584176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600" dirty="0">
                  <a:solidFill>
                    <a:srgbClr val="FF0000"/>
                  </a:solidFill>
                  <a:latin typeface="+mj-ea"/>
                  <a:ea typeface="+mj-ea"/>
                </a:rPr>
                <a:t>外側肌肉伸長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6169354" y="3068960"/>
            <a:ext cx="2520280" cy="1008112"/>
            <a:chOff x="6169354" y="3068960"/>
            <a:chExt cx="2520280" cy="1008112"/>
          </a:xfrm>
        </p:grpSpPr>
        <p:cxnSp>
          <p:nvCxnSpPr>
            <p:cNvPr id="27" name="直線單箭頭接點 26"/>
            <p:cNvCxnSpPr/>
            <p:nvPr/>
          </p:nvCxnSpPr>
          <p:spPr>
            <a:xfrm>
              <a:off x="6588224" y="3573016"/>
              <a:ext cx="0" cy="5040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/>
            <p:cNvSpPr/>
            <p:nvPr/>
          </p:nvSpPr>
          <p:spPr>
            <a:xfrm>
              <a:off x="6169354" y="3068960"/>
              <a:ext cx="252028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600" dirty="0">
                  <a:solidFill>
                    <a:srgbClr val="FF0000"/>
                  </a:solidFill>
                  <a:latin typeface="+mj-ea"/>
                  <a:ea typeface="+mj-ea"/>
                </a:rPr>
                <a:t>內側肌肉伸長</a:t>
              </a: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6228184" y="4365104"/>
            <a:ext cx="2232248" cy="924491"/>
            <a:chOff x="6228184" y="4365104"/>
            <a:chExt cx="2232248" cy="924491"/>
          </a:xfrm>
        </p:grpSpPr>
        <p:cxnSp>
          <p:nvCxnSpPr>
            <p:cNvPr id="29" name="直線單箭頭接點 28"/>
            <p:cNvCxnSpPr/>
            <p:nvPr/>
          </p:nvCxnSpPr>
          <p:spPr>
            <a:xfrm flipV="1">
              <a:off x="6588224" y="4365104"/>
              <a:ext cx="0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/>
            <p:cNvSpPr/>
            <p:nvPr/>
          </p:nvSpPr>
          <p:spPr>
            <a:xfrm>
              <a:off x="6228184" y="4797152"/>
              <a:ext cx="2232248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600" dirty="0">
                  <a:solidFill>
                    <a:srgbClr val="FF0000"/>
                  </a:solidFill>
                  <a:latin typeface="+mj-ea"/>
                  <a:ea typeface="+mj-ea"/>
                </a:rPr>
                <a:t>外側肌肉縮短</a:t>
              </a:r>
            </a:p>
          </p:txBody>
        </p:sp>
      </p:grpSp>
      <p:sp>
        <p:nvSpPr>
          <p:cNvPr id="25" name="矩形 24"/>
          <p:cNvSpPr/>
          <p:nvPr/>
        </p:nvSpPr>
        <p:spPr>
          <a:xfrm>
            <a:off x="251520" y="1196752"/>
            <a:ext cx="86008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手臂彎曲時，內側肌肉縮短、外側肌肉伸長。手臂伸直，外側肌肉縮短、內側肌肉伸長。</a:t>
            </a:r>
          </a:p>
        </p:txBody>
      </p:sp>
      <p:pic>
        <p:nvPicPr>
          <p:cNvPr id="26" name="Picture 8">
            <a:hlinkClick r:id="rId6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47" y="6237312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06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0" y="-27384"/>
            <a:ext cx="9147696" cy="6885384"/>
          </a:xfrm>
          <a:prstGeom prst="rect">
            <a:avLst/>
          </a:prstGeom>
          <a:blipFill>
            <a:blip r:embed="rId3" cstate="print"/>
            <a:srcRect/>
            <a:stretch>
              <a:fillRect t="-81720" b="-2724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矩形 17"/>
          <p:cNvSpPr/>
          <p:nvPr/>
        </p:nvSpPr>
        <p:spPr>
          <a:xfrm>
            <a:off x="5292080" y="2568922"/>
            <a:ext cx="3608150" cy="129266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在蟻巢內，體型特別大的是蟻后，負責產卵及控制巢室。  </a:t>
            </a:r>
          </a:p>
        </p:txBody>
      </p:sp>
      <p:pic>
        <p:nvPicPr>
          <p:cNvPr id="19" name="圖片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14347" y="2563929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P41</a:t>
            </a:r>
          </a:p>
        </p:txBody>
      </p:sp>
      <p:pic>
        <p:nvPicPr>
          <p:cNvPr id="17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回首頁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51520" y="3692640"/>
            <a:ext cx="8784976" cy="2328648"/>
            <a:chOff x="251520" y="3692640"/>
            <a:chExt cx="8784976" cy="2328648"/>
          </a:xfrm>
        </p:grpSpPr>
        <p:grpSp>
          <p:nvGrpSpPr>
            <p:cNvPr id="22" name="群組 21"/>
            <p:cNvGrpSpPr/>
            <p:nvPr/>
          </p:nvGrpSpPr>
          <p:grpSpPr>
            <a:xfrm>
              <a:off x="251520" y="3767720"/>
              <a:ext cx="8646295" cy="2253568"/>
              <a:chOff x="323528" y="502894"/>
              <a:chExt cx="8646295" cy="2253568"/>
            </a:xfrm>
          </p:grpSpPr>
          <p:sp>
            <p:nvSpPr>
              <p:cNvPr id="23" name="object 46"/>
              <p:cNvSpPr/>
              <p:nvPr/>
            </p:nvSpPr>
            <p:spPr>
              <a:xfrm>
                <a:off x="323528" y="916031"/>
                <a:ext cx="8646295" cy="1840431"/>
              </a:xfrm>
              <a:custGeom>
                <a:avLst/>
                <a:gdLst/>
                <a:ahLst/>
                <a:cxnLst/>
                <a:rect l="l" t="t" r="r" b="b"/>
                <a:pathLst>
                  <a:path w="5538596" h="783005">
                    <a:moveTo>
                      <a:pt x="71996" y="0"/>
                    </a:moveTo>
                    <a:lnTo>
                      <a:pt x="30438" y="1117"/>
                    </a:lnTo>
                    <a:lnTo>
                      <a:pt x="1146" y="30178"/>
                    </a:lnTo>
                    <a:lnTo>
                      <a:pt x="0" y="71534"/>
                    </a:lnTo>
                    <a:lnTo>
                      <a:pt x="0" y="711009"/>
                    </a:lnTo>
                    <a:lnTo>
                      <a:pt x="139" y="734729"/>
                    </a:lnTo>
                    <a:lnTo>
                      <a:pt x="8941" y="773948"/>
                    </a:lnTo>
                    <a:lnTo>
                      <a:pt x="47922" y="782858"/>
                    </a:lnTo>
                    <a:lnTo>
                      <a:pt x="5466600" y="783005"/>
                    </a:lnTo>
                    <a:lnTo>
                      <a:pt x="5490320" y="782866"/>
                    </a:lnTo>
                    <a:lnTo>
                      <a:pt x="5529539" y="774063"/>
                    </a:lnTo>
                    <a:lnTo>
                      <a:pt x="5538449" y="735083"/>
                    </a:lnTo>
                    <a:lnTo>
                      <a:pt x="5538596" y="71996"/>
                    </a:lnTo>
                    <a:lnTo>
                      <a:pt x="5538457" y="48276"/>
                    </a:lnTo>
                    <a:lnTo>
                      <a:pt x="5529655" y="9057"/>
                    </a:lnTo>
                    <a:lnTo>
                      <a:pt x="5490674" y="147"/>
                    </a:lnTo>
                    <a:lnTo>
                      <a:pt x="71996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56C5D0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48" b="100000" l="1299" r="100000">
                            <a14:foregroundMark x1="10823" y1="30435" x2="14719" y2="20290"/>
                            <a14:foregroundMark x1="5195" y1="46377" x2="16450" y2="88406"/>
                            <a14:foregroundMark x1="34199" y1="39130" x2="34199" y2="39130"/>
                            <a14:foregroundMark x1="40260" y1="31884" x2="40260" y2="31884"/>
                            <a14:foregroundMark x1="45455" y1="40580" x2="45022" y2="40580"/>
                            <a14:foregroundMark x1="57143" y1="21739" x2="57143" y2="21739"/>
                            <a14:foregroundMark x1="54978" y1="33333" x2="54978" y2="33333"/>
                            <a14:foregroundMark x1="51082" y1="50725" x2="51082" y2="50725"/>
                            <a14:foregroundMark x1="56710" y1="50725" x2="56710" y2="50725"/>
                            <a14:foregroundMark x1="59740" y1="36232" x2="59740" y2="36232"/>
                            <a14:foregroundMark x1="80519" y1="21739" x2="80519" y2="21739"/>
                            <a14:foregroundMark x1="76623" y1="31884" x2="76623" y2="31884"/>
                            <a14:foregroundMark x1="96970" y1="24638" x2="96970" y2="246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502894"/>
                <a:ext cx="1887126" cy="5636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5" name="Rectangle 3"/>
            <p:cNvSpPr txBox="1">
              <a:spLocks noChangeArrowheads="1"/>
            </p:cNvSpPr>
            <p:nvPr/>
          </p:nvSpPr>
          <p:spPr bwMode="auto">
            <a:xfrm>
              <a:off x="323528" y="4234796"/>
              <a:ext cx="8712968" cy="1692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新細明體"/>
                </a:rPr>
                <a:t>一群螞蟻住在一起，共同生活，一起經營巢室，有蟻后、工蟻、兵蟻、雄蟻，牠們各有任務，分工合作。像螞蟻這種住在一起並互相合作的行為被稱為「</a:t>
              </a:r>
              <a:r>
                <a:rPr lang="zh-TW" altLang="en-US" sz="2600" dirty="0">
                  <a:solidFill>
                    <a:srgbClr val="C6168D"/>
                  </a:solidFill>
                  <a:latin typeface="新細明體"/>
                </a:rPr>
                <a:t>社會行為</a:t>
              </a:r>
              <a:r>
                <a:rPr lang="zh-TW" altLang="en-US" sz="2600" dirty="0">
                  <a:latin typeface="新細明體"/>
                </a:rPr>
                <a:t>」。除了螞蟻外，蜜蜂、臺灣獼猴等動物也具有社會行為。 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2339738" y="3692640"/>
              <a:ext cx="221353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800" dirty="0">
                  <a:latin typeface="新細明體"/>
                  <a:ea typeface="+mn-ea"/>
                </a:rPr>
                <a:t>社會行為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2078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 txBox="1">
            <a:spLocks noChangeArrowheads="1"/>
          </p:cNvSpPr>
          <p:nvPr/>
        </p:nvSpPr>
        <p:spPr bwMode="auto">
          <a:xfrm>
            <a:off x="1809750" y="239713"/>
            <a:ext cx="326630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eaLnBrk="1" hangingPunct="1"/>
            <a:r>
              <a:rPr lang="zh-TW" altLang="en-US" sz="3200" dirty="0"/>
              <a:t>動物的生殖方式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P42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1" y="162352"/>
            <a:ext cx="1322030" cy="62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0933" y="836712"/>
            <a:ext cx="4433423" cy="647700"/>
          </a:xfrm>
          <a:noFill/>
        </p:spPr>
        <p:txBody>
          <a:bodyPr/>
          <a:lstStyle/>
          <a:p>
            <a:pPr eaLnBrk="1" hangingPunct="1"/>
            <a:r>
              <a:rPr lang="en-US" altLang="zh-TW" dirty="0">
                <a:latin typeface="+mj-ea"/>
              </a:rPr>
              <a:t>2-1 </a:t>
            </a:r>
            <a:r>
              <a:rPr lang="zh-TW" altLang="en-US" dirty="0">
                <a:latin typeface="+mj-ea"/>
              </a:rPr>
              <a:t>動物的求偶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6074" y="1484784"/>
            <a:ext cx="858996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>
              <a:spcBef>
                <a:spcPts val="0"/>
              </a:spcBef>
              <a:buFontTx/>
              <a:buNone/>
            </a:pPr>
            <a:r>
              <a:rPr lang="zh-TW" altLang="en-US">
                <a:solidFill>
                  <a:schemeClr val="bg1"/>
                </a:solidFill>
                <a:latin typeface="+mj-ea"/>
                <a:ea typeface="+mj-ea"/>
              </a:rPr>
              <a:t>　　一閃一閃亮晶晶，滿天都是小星星。這些一閃一閃的星星大部分和太陽一樣，是會發光的恆星。它們看起來都一樣嗎？ </a:t>
            </a:r>
            <a:endParaRPr lang="en-US" altLang="zh-TW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1520" y="1484784"/>
            <a:ext cx="86114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eaLnBrk="1">
              <a:spcBef>
                <a:spcPts val="0"/>
              </a:spcBef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　　看過自然界動物的求偶行為嗎？</a:t>
            </a:r>
            <a:endParaRPr lang="en-US" altLang="zh-TW" sz="3000" dirty="0">
              <a:latin typeface="標楷體" pitchFamily="65" charset="-120"/>
              <a:ea typeface="標楷體" pitchFamily="65" charset="-120"/>
            </a:endParaRPr>
          </a:p>
          <a:p>
            <a:pPr marR="12700" eaLnBrk="1">
              <a:spcBef>
                <a:spcPts val="0"/>
              </a:spcBef>
            </a:pPr>
            <a:endParaRPr lang="en-US" altLang="zh-TW" sz="3000" dirty="0">
              <a:latin typeface="標楷體" pitchFamily="65" charset="-120"/>
              <a:ea typeface="標楷體" pitchFamily="65" charset="-120"/>
            </a:endParaRPr>
          </a:p>
          <a:p>
            <a:pPr marR="12700" eaLnBrk="1">
              <a:spcBef>
                <a:spcPts val="0"/>
              </a:spcBef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牠們有哪些求偶的妙方呢？   </a:t>
            </a:r>
          </a:p>
        </p:txBody>
      </p:sp>
      <p:sp>
        <p:nvSpPr>
          <p:cNvPr id="12" name="矩形 11"/>
          <p:cNvSpPr/>
          <p:nvPr/>
        </p:nvSpPr>
        <p:spPr>
          <a:xfrm>
            <a:off x="251520" y="1938898"/>
            <a:ext cx="4300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我看過孔雀開屏求偶。</a:t>
            </a:r>
          </a:p>
        </p:txBody>
      </p:sp>
      <p:sp>
        <p:nvSpPr>
          <p:cNvPr id="13" name="矩形 12"/>
          <p:cNvSpPr/>
          <p:nvPr/>
        </p:nvSpPr>
        <p:spPr>
          <a:xfrm>
            <a:off x="251521" y="2852936"/>
            <a:ext cx="76328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用聲音求偶、用打鬥爭配偶、用跳舞求偶。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56821" y="4149080"/>
            <a:ext cx="85899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Q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：</a:t>
            </a:r>
            <a:r>
              <a:rPr lang="zh-TW" altLang="en-US" dirty="0"/>
              <a:t>你還知道哪些動物的求偶方式嗎？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56821" y="4653136"/>
            <a:ext cx="85899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A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：青鸞的色彩並不像其他雉科鳥類鮮豔，因此跳求偶舞時，會大聲啼叫吸引雌鳥，並在雌鳥面前張開翅膀，展示雙翼上的「眼睛」，跳著舞步追求雌鳥。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" y="3595081"/>
            <a:ext cx="1351607" cy="58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回首頁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4340966" y="6381328"/>
            <a:ext cx="1383162" cy="276999"/>
            <a:chOff x="1331640" y="2561540"/>
            <a:chExt cx="1383162" cy="276999"/>
          </a:xfrm>
        </p:grpSpPr>
        <p:pic>
          <p:nvPicPr>
            <p:cNvPr id="21" name="Picture 25">
              <a:hlinkClick r:id="rId9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6">
              <a:hlinkClick r:id="rId9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972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動物的求偶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5961094" y="6381328"/>
            <a:ext cx="915162" cy="276999"/>
            <a:chOff x="1331640" y="2561540"/>
            <a:chExt cx="915162" cy="276999"/>
          </a:xfrm>
        </p:grpSpPr>
        <p:pic>
          <p:nvPicPr>
            <p:cNvPr id="24" name="Picture 25">
              <a:hlinkClick r:id="rId11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26">
              <a:hlinkClick r:id="rId11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504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帝雉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775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P42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56984" cy="435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>
            <a:off x="1331640" y="2924944"/>
            <a:ext cx="1731077" cy="181588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800" dirty="0">
                <a:latin typeface="+mj-ea"/>
                <a:ea typeface="+mj-ea"/>
              </a:rPr>
              <a:t>蛙類為什麼會鼓起鳴囊嘓嘓叫呢？  </a:t>
            </a:r>
          </a:p>
        </p:txBody>
      </p:sp>
      <p:sp>
        <p:nvSpPr>
          <p:cNvPr id="20" name="矩形 19"/>
          <p:cNvSpPr/>
          <p:nvPr/>
        </p:nvSpPr>
        <p:spPr>
          <a:xfrm>
            <a:off x="4283968" y="2924944"/>
            <a:ext cx="1731077" cy="138499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800" dirty="0">
                <a:latin typeface="+mj-ea"/>
                <a:ea typeface="+mj-ea"/>
              </a:rPr>
              <a:t>孔雀為什麼會開屏呢？  </a:t>
            </a:r>
          </a:p>
        </p:txBody>
      </p:sp>
      <p:sp>
        <p:nvSpPr>
          <p:cNvPr id="21" name="矩形 20"/>
          <p:cNvSpPr/>
          <p:nvPr/>
        </p:nvSpPr>
        <p:spPr>
          <a:xfrm>
            <a:off x="7233411" y="2924944"/>
            <a:ext cx="1731077" cy="181588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800" dirty="0">
                <a:latin typeface="+mj-ea"/>
                <a:ea typeface="+mj-ea"/>
              </a:rPr>
              <a:t>螢火蟲腹部會發光和求偶有關嗎？  </a:t>
            </a:r>
          </a:p>
        </p:txBody>
      </p:sp>
      <p:sp>
        <p:nvSpPr>
          <p:cNvPr id="22" name="矩形 21"/>
          <p:cNvSpPr/>
          <p:nvPr/>
        </p:nvSpPr>
        <p:spPr>
          <a:xfrm>
            <a:off x="320643" y="4852317"/>
            <a:ext cx="2742074" cy="18158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雄蛙會利用鳴叫聲吸引雌蛙注意，求偶、進而繁衍下一代。  </a:t>
            </a:r>
          </a:p>
        </p:txBody>
      </p:sp>
      <p:sp>
        <p:nvSpPr>
          <p:cNvPr id="23" name="矩形 22"/>
          <p:cNvSpPr/>
          <p:nvPr/>
        </p:nvSpPr>
        <p:spPr>
          <a:xfrm>
            <a:off x="3491880" y="4869160"/>
            <a:ext cx="2376264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跳開屏舞來求偶。  </a:t>
            </a:r>
          </a:p>
        </p:txBody>
      </p:sp>
      <p:sp>
        <p:nvSpPr>
          <p:cNvPr id="27" name="矩形 26"/>
          <p:cNvSpPr/>
          <p:nvPr/>
        </p:nvSpPr>
        <p:spPr>
          <a:xfrm>
            <a:off x="6222414" y="4869160"/>
            <a:ext cx="2742074" cy="1384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有關，腹部發光主要是為了求偶。</a:t>
            </a:r>
          </a:p>
        </p:txBody>
      </p:sp>
      <p:pic>
        <p:nvPicPr>
          <p:cNvPr id="10" name="Picture 8">
            <a:hlinkClick r:id="rId4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43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>
            <a:hlinkClick r:id="rId6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5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" y="-27384"/>
            <a:ext cx="9144992" cy="437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object 7"/>
          <p:cNvSpPr txBox="1"/>
          <p:nvPr/>
        </p:nvSpPr>
        <p:spPr>
          <a:xfrm>
            <a:off x="251520" y="4005064"/>
            <a:ext cx="864096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查查看，其他動物也有這些類似的求偶行為嗎？</a:t>
            </a:r>
            <a:endParaRPr lang="en-US" altLang="zh-TW" dirty="0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P42</a:t>
            </a:r>
          </a:p>
        </p:txBody>
      </p:sp>
      <p:pic>
        <p:nvPicPr>
          <p:cNvPr id="28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回首頁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群組 22"/>
          <p:cNvGrpSpPr/>
          <p:nvPr/>
        </p:nvGrpSpPr>
        <p:grpSpPr>
          <a:xfrm>
            <a:off x="4139952" y="2492896"/>
            <a:ext cx="4608512" cy="1445708"/>
            <a:chOff x="4139952" y="2564904"/>
            <a:chExt cx="4608512" cy="1445708"/>
          </a:xfrm>
        </p:grpSpPr>
        <p:sp>
          <p:nvSpPr>
            <p:cNvPr id="24" name="object 26"/>
            <p:cNvSpPr/>
            <p:nvPr/>
          </p:nvSpPr>
          <p:spPr>
            <a:xfrm>
              <a:off x="7648779" y="2564904"/>
              <a:ext cx="1099685" cy="142476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27"/>
            <p:cNvSpPr/>
            <p:nvPr/>
          </p:nvSpPr>
          <p:spPr>
            <a:xfrm>
              <a:off x="4139952" y="3053070"/>
              <a:ext cx="3404043" cy="957542"/>
            </a:xfrm>
            <a:custGeom>
              <a:avLst/>
              <a:gdLst/>
              <a:ahLst/>
              <a:cxnLst/>
              <a:rect l="l" t="t" r="r" b="b"/>
              <a:pathLst>
                <a:path w="1749145" h="575995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2" y="504461"/>
                  </a:lnTo>
                  <a:lnTo>
                    <a:pt x="1117" y="545557"/>
                  </a:lnTo>
                  <a:lnTo>
                    <a:pt x="30178" y="574849"/>
                  </a:lnTo>
                  <a:lnTo>
                    <a:pt x="1504797" y="575995"/>
                  </a:lnTo>
                  <a:lnTo>
                    <a:pt x="1528517" y="575856"/>
                  </a:lnTo>
                  <a:lnTo>
                    <a:pt x="1567736" y="567053"/>
                  </a:lnTo>
                  <a:lnTo>
                    <a:pt x="1576646" y="528073"/>
                  </a:lnTo>
                  <a:lnTo>
                    <a:pt x="1576793" y="333832"/>
                  </a:lnTo>
                  <a:lnTo>
                    <a:pt x="1749145" y="291147"/>
                  </a:lnTo>
                  <a:lnTo>
                    <a:pt x="1576793" y="243230"/>
                  </a:lnTo>
                  <a:lnTo>
                    <a:pt x="1576791" y="71534"/>
                  </a:lnTo>
                  <a:lnTo>
                    <a:pt x="1576654" y="48276"/>
                  </a:lnTo>
                  <a:lnTo>
                    <a:pt x="1567852" y="9057"/>
                  </a:lnTo>
                  <a:lnTo>
                    <a:pt x="1528871" y="147"/>
                  </a:lnTo>
                  <a:lnTo>
                    <a:pt x="71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28"/>
            <p:cNvSpPr/>
            <p:nvPr/>
          </p:nvSpPr>
          <p:spPr>
            <a:xfrm>
              <a:off x="4139952" y="3053070"/>
              <a:ext cx="3404043" cy="957542"/>
            </a:xfrm>
            <a:custGeom>
              <a:avLst/>
              <a:gdLst/>
              <a:ahLst/>
              <a:cxnLst/>
              <a:rect l="l" t="t" r="r" b="b"/>
              <a:pathLst>
                <a:path w="1749145" h="575995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503999"/>
                  </a:lnTo>
                  <a:lnTo>
                    <a:pt x="139" y="527719"/>
                  </a:lnTo>
                  <a:lnTo>
                    <a:pt x="8941" y="566938"/>
                  </a:lnTo>
                  <a:lnTo>
                    <a:pt x="47922" y="575848"/>
                  </a:lnTo>
                  <a:lnTo>
                    <a:pt x="1504797" y="575995"/>
                  </a:lnTo>
                  <a:lnTo>
                    <a:pt x="1528517" y="575856"/>
                  </a:lnTo>
                  <a:lnTo>
                    <a:pt x="1567736" y="567053"/>
                  </a:lnTo>
                  <a:lnTo>
                    <a:pt x="1576646" y="528073"/>
                  </a:lnTo>
                  <a:lnTo>
                    <a:pt x="1576793" y="333832"/>
                  </a:lnTo>
                  <a:lnTo>
                    <a:pt x="1749145" y="291147"/>
                  </a:lnTo>
                  <a:lnTo>
                    <a:pt x="1576793" y="243230"/>
                  </a:lnTo>
                  <a:lnTo>
                    <a:pt x="1576793" y="71996"/>
                  </a:lnTo>
                  <a:lnTo>
                    <a:pt x="1576654" y="48276"/>
                  </a:lnTo>
                  <a:lnTo>
                    <a:pt x="1567852" y="9057"/>
                  </a:lnTo>
                  <a:lnTo>
                    <a:pt x="1528871" y="147"/>
                  </a:lnTo>
                  <a:lnTo>
                    <a:pt x="1505259" y="0"/>
                  </a:lnTo>
                  <a:lnTo>
                    <a:pt x="71996" y="0"/>
                  </a:lnTo>
                  <a:close/>
                </a:path>
              </a:pathLst>
            </a:custGeom>
            <a:ln w="7200">
              <a:solidFill>
                <a:srgbClr val="58595B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矩形 31"/>
            <p:cNvSpPr/>
            <p:nvPr/>
          </p:nvSpPr>
          <p:spPr>
            <a:xfrm>
              <a:off x="4209075" y="3102059"/>
              <a:ext cx="3171237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書上說丹頂鶴會利用跳舞來吸引異性。 </a:t>
              </a:r>
            </a:p>
          </p:txBody>
        </p:sp>
      </p:grpSp>
      <p:sp>
        <p:nvSpPr>
          <p:cNvPr id="33" name="矩形 32"/>
          <p:cNvSpPr/>
          <p:nvPr/>
        </p:nvSpPr>
        <p:spPr>
          <a:xfrm>
            <a:off x="251520" y="4852317"/>
            <a:ext cx="8784976" cy="138499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1.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用聲音求偶的動物，除了蛙類外，還有鳥、蟬等。</a:t>
            </a:r>
            <a:endParaRPr lang="en-US" altLang="zh-TW" sz="2800" dirty="0">
              <a:solidFill>
                <a:srgbClr val="FF0000"/>
              </a:solidFill>
              <a:latin typeface="+mj-ea"/>
              <a:ea typeface="+mj-ea"/>
            </a:endParaRPr>
          </a:p>
          <a:p>
            <a:pPr eaLnBrk="1">
              <a:spcBef>
                <a:spcPts val="0"/>
              </a:spcBef>
            </a:pP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2.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用打鬥爭配偶的動物，除招潮蟹外，還有牛、鹿等。</a:t>
            </a:r>
            <a:endParaRPr lang="en-US" altLang="zh-TW" sz="2800" dirty="0">
              <a:solidFill>
                <a:srgbClr val="FF0000"/>
              </a:solidFill>
              <a:latin typeface="+mj-ea"/>
              <a:ea typeface="+mj-ea"/>
            </a:endParaRPr>
          </a:p>
          <a:p>
            <a:pPr eaLnBrk="1">
              <a:spcBef>
                <a:spcPts val="0"/>
              </a:spcBef>
            </a:pP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3.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用跳舞求偶的動物，除孔雀外，還有鴕鳥、天鵝等。</a:t>
            </a:r>
          </a:p>
        </p:txBody>
      </p:sp>
      <p:pic>
        <p:nvPicPr>
          <p:cNvPr id="15" name="Picture 8">
            <a:hlinkClick r:id="rId11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>
            <a:hlinkClick r:id="rId13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43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4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94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" y="-27384"/>
            <a:ext cx="9144992" cy="437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object 7"/>
          <p:cNvSpPr txBox="1"/>
          <p:nvPr/>
        </p:nvSpPr>
        <p:spPr>
          <a:xfrm>
            <a:off x="251520" y="4005064"/>
            <a:ext cx="864096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不同的動物有不同的求偶方式。動物</a:t>
            </a:r>
            <a:r>
              <a:rPr lang="zh-TW" altLang="en-US" dirty="0">
                <a:solidFill>
                  <a:srgbClr val="C6168D"/>
                </a:solidFill>
              </a:rPr>
              <a:t>求偶</a:t>
            </a:r>
            <a:r>
              <a:rPr lang="zh-TW" altLang="en-US" dirty="0"/>
              <a:t>是為了</a:t>
            </a:r>
            <a:r>
              <a:rPr lang="zh-TW" altLang="en-US" dirty="0">
                <a:solidFill>
                  <a:srgbClr val="C6168D"/>
                </a:solidFill>
              </a:rPr>
              <a:t>雌雄交配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C6168D"/>
                </a:solidFill>
              </a:rPr>
              <a:t>繁殖</a:t>
            </a:r>
            <a:r>
              <a:rPr lang="zh-TW" altLang="en-US" dirty="0"/>
              <a:t>下一代。  </a:t>
            </a:r>
            <a:endParaRPr lang="en-US" altLang="zh-TW" dirty="0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P42</a:t>
            </a:r>
          </a:p>
        </p:txBody>
      </p:sp>
      <p:pic>
        <p:nvPicPr>
          <p:cNvPr id="28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回首頁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4139952" y="2487348"/>
            <a:ext cx="4608512" cy="1445708"/>
            <a:chOff x="4139952" y="2564904"/>
            <a:chExt cx="4608512" cy="1445708"/>
          </a:xfrm>
        </p:grpSpPr>
        <p:sp>
          <p:nvSpPr>
            <p:cNvPr id="20" name="object 26"/>
            <p:cNvSpPr/>
            <p:nvPr/>
          </p:nvSpPr>
          <p:spPr>
            <a:xfrm>
              <a:off x="7648779" y="2564904"/>
              <a:ext cx="1099685" cy="142476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27"/>
            <p:cNvSpPr/>
            <p:nvPr/>
          </p:nvSpPr>
          <p:spPr>
            <a:xfrm>
              <a:off x="4139952" y="3053070"/>
              <a:ext cx="3404043" cy="957542"/>
            </a:xfrm>
            <a:custGeom>
              <a:avLst/>
              <a:gdLst/>
              <a:ahLst/>
              <a:cxnLst/>
              <a:rect l="l" t="t" r="r" b="b"/>
              <a:pathLst>
                <a:path w="1749145" h="575995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2" y="504461"/>
                  </a:lnTo>
                  <a:lnTo>
                    <a:pt x="1117" y="545557"/>
                  </a:lnTo>
                  <a:lnTo>
                    <a:pt x="30178" y="574849"/>
                  </a:lnTo>
                  <a:lnTo>
                    <a:pt x="1504797" y="575995"/>
                  </a:lnTo>
                  <a:lnTo>
                    <a:pt x="1528517" y="575856"/>
                  </a:lnTo>
                  <a:lnTo>
                    <a:pt x="1567736" y="567053"/>
                  </a:lnTo>
                  <a:lnTo>
                    <a:pt x="1576646" y="528073"/>
                  </a:lnTo>
                  <a:lnTo>
                    <a:pt x="1576793" y="333832"/>
                  </a:lnTo>
                  <a:lnTo>
                    <a:pt x="1749145" y="291147"/>
                  </a:lnTo>
                  <a:lnTo>
                    <a:pt x="1576793" y="243230"/>
                  </a:lnTo>
                  <a:lnTo>
                    <a:pt x="1576791" y="71534"/>
                  </a:lnTo>
                  <a:lnTo>
                    <a:pt x="1576654" y="48276"/>
                  </a:lnTo>
                  <a:lnTo>
                    <a:pt x="1567852" y="9057"/>
                  </a:lnTo>
                  <a:lnTo>
                    <a:pt x="1528871" y="147"/>
                  </a:lnTo>
                  <a:lnTo>
                    <a:pt x="71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28"/>
            <p:cNvSpPr/>
            <p:nvPr/>
          </p:nvSpPr>
          <p:spPr>
            <a:xfrm>
              <a:off x="4139952" y="3053070"/>
              <a:ext cx="3404043" cy="957542"/>
            </a:xfrm>
            <a:custGeom>
              <a:avLst/>
              <a:gdLst/>
              <a:ahLst/>
              <a:cxnLst/>
              <a:rect l="l" t="t" r="r" b="b"/>
              <a:pathLst>
                <a:path w="1749145" h="575995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503999"/>
                  </a:lnTo>
                  <a:lnTo>
                    <a:pt x="139" y="527719"/>
                  </a:lnTo>
                  <a:lnTo>
                    <a:pt x="8941" y="566938"/>
                  </a:lnTo>
                  <a:lnTo>
                    <a:pt x="47922" y="575848"/>
                  </a:lnTo>
                  <a:lnTo>
                    <a:pt x="1504797" y="575995"/>
                  </a:lnTo>
                  <a:lnTo>
                    <a:pt x="1528517" y="575856"/>
                  </a:lnTo>
                  <a:lnTo>
                    <a:pt x="1567736" y="567053"/>
                  </a:lnTo>
                  <a:lnTo>
                    <a:pt x="1576646" y="528073"/>
                  </a:lnTo>
                  <a:lnTo>
                    <a:pt x="1576793" y="333832"/>
                  </a:lnTo>
                  <a:lnTo>
                    <a:pt x="1749145" y="291147"/>
                  </a:lnTo>
                  <a:lnTo>
                    <a:pt x="1576793" y="243230"/>
                  </a:lnTo>
                  <a:lnTo>
                    <a:pt x="1576793" y="71996"/>
                  </a:lnTo>
                  <a:lnTo>
                    <a:pt x="1576654" y="48276"/>
                  </a:lnTo>
                  <a:lnTo>
                    <a:pt x="1567852" y="9057"/>
                  </a:lnTo>
                  <a:lnTo>
                    <a:pt x="1528871" y="147"/>
                  </a:lnTo>
                  <a:lnTo>
                    <a:pt x="1505259" y="0"/>
                  </a:lnTo>
                  <a:lnTo>
                    <a:pt x="71996" y="0"/>
                  </a:lnTo>
                  <a:close/>
                </a:path>
              </a:pathLst>
            </a:custGeom>
            <a:ln w="7200">
              <a:solidFill>
                <a:srgbClr val="58595B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矩形 12"/>
            <p:cNvSpPr/>
            <p:nvPr/>
          </p:nvSpPr>
          <p:spPr>
            <a:xfrm>
              <a:off x="4209075" y="3102059"/>
              <a:ext cx="3171237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書上說丹頂鶴會利用跳舞來吸引異性。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9199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00933" y="260648"/>
            <a:ext cx="3190947" cy="647700"/>
          </a:xfrm>
          <a:noFill/>
        </p:spPr>
        <p:txBody>
          <a:bodyPr/>
          <a:lstStyle/>
          <a:p>
            <a:pPr eaLnBrk="1" hangingPunct="1"/>
            <a:r>
              <a:rPr lang="en-US" altLang="zh-TW" dirty="0">
                <a:latin typeface="+mj-ea"/>
              </a:rPr>
              <a:t>2-2 </a:t>
            </a:r>
            <a:r>
              <a:rPr lang="zh-TW" altLang="en-US" dirty="0">
                <a:latin typeface="+mj-ea"/>
              </a:rPr>
              <a:t>動物的生殖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074" y="1061773"/>
            <a:ext cx="8614156" cy="1477328"/>
          </a:xfrm>
          <a:noFill/>
        </p:spPr>
        <p:txBody>
          <a:bodyPr wrap="square">
            <a:spAutoFit/>
          </a:bodyPr>
          <a:lstStyle/>
          <a:p>
            <a:pPr marL="0" indent="0" eaLnBrk="1">
              <a:spcBef>
                <a:spcPts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　　小雞是怎麼孵出來的？</a:t>
            </a:r>
            <a:endParaRPr lang="en-US" altLang="zh-TW" dirty="0">
              <a:latin typeface="+mj-ea"/>
              <a:ea typeface="+mj-ea"/>
            </a:endParaRPr>
          </a:p>
          <a:p>
            <a:pPr marL="0" indent="0" eaLnBrk="1">
              <a:spcBef>
                <a:spcPts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　　公雞和母雞交配之後，母雞生蛋，雞蛋經過孵化，才會發育為小雞。 </a:t>
            </a:r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P43</a:t>
            </a:r>
          </a:p>
        </p:txBody>
      </p:sp>
      <p:sp>
        <p:nvSpPr>
          <p:cNvPr id="5" name="矩形 4"/>
          <p:cNvSpPr/>
          <p:nvPr/>
        </p:nvSpPr>
        <p:spPr>
          <a:xfrm>
            <a:off x="4860032" y="1035485"/>
            <a:ext cx="4139952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從雞蛋裡孵化出來的。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6105110" y="6381328"/>
            <a:ext cx="915162" cy="276999"/>
            <a:chOff x="1331640" y="2561540"/>
            <a:chExt cx="915162" cy="276999"/>
          </a:xfrm>
        </p:grpSpPr>
        <p:pic>
          <p:nvPicPr>
            <p:cNvPr id="7" name="Picture 25">
              <a:hlinkClick r:id="rId3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26">
              <a:hlinkClick r:id="rId3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504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卵生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35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/>
          <p:nvPr/>
        </p:nvSpPr>
        <p:spPr>
          <a:xfrm>
            <a:off x="755576" y="111203"/>
            <a:ext cx="7564715" cy="6702173"/>
          </a:xfrm>
          <a:prstGeom prst="rect">
            <a:avLst/>
          </a:prstGeom>
          <a:blipFill>
            <a:blip r:embed="rId3" cstate="print"/>
            <a:srcRect/>
            <a:stretch>
              <a:fillRect t="-18755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39"/>
          <p:cNvSpPr/>
          <p:nvPr/>
        </p:nvSpPr>
        <p:spPr>
          <a:xfrm>
            <a:off x="4003596" y="4437112"/>
            <a:ext cx="1504508" cy="504056"/>
          </a:xfrm>
          <a:custGeom>
            <a:avLst/>
            <a:gdLst/>
            <a:ahLst/>
            <a:cxnLst/>
            <a:rect l="l" t="t" r="r" b="b"/>
            <a:pathLst>
              <a:path w="814361" h="233995">
                <a:moveTo>
                  <a:pt x="101529" y="0"/>
                </a:moveTo>
                <a:lnTo>
                  <a:pt x="56612" y="561"/>
                </a:lnTo>
                <a:lnTo>
                  <a:pt x="17587" y="8769"/>
                </a:lnTo>
                <a:lnTo>
                  <a:pt x="798" y="51145"/>
                </a:lnTo>
                <a:lnTo>
                  <a:pt x="0" y="157027"/>
                </a:lnTo>
                <a:lnTo>
                  <a:pt x="491" y="177315"/>
                </a:lnTo>
                <a:lnTo>
                  <a:pt x="8699" y="216339"/>
                </a:lnTo>
                <a:lnTo>
                  <a:pt x="51075" y="233128"/>
                </a:lnTo>
                <a:lnTo>
                  <a:pt x="93310" y="233995"/>
                </a:lnTo>
                <a:lnTo>
                  <a:pt x="737461" y="233927"/>
                </a:lnTo>
                <a:lnTo>
                  <a:pt x="786984" y="229507"/>
                </a:lnTo>
                <a:lnTo>
                  <a:pt x="811878" y="198076"/>
                </a:lnTo>
                <a:lnTo>
                  <a:pt x="814318" y="157027"/>
                </a:lnTo>
                <a:lnTo>
                  <a:pt x="814361" y="76970"/>
                </a:lnTo>
                <a:lnTo>
                  <a:pt x="813870" y="56682"/>
                </a:lnTo>
                <a:lnTo>
                  <a:pt x="805661" y="17657"/>
                </a:lnTo>
                <a:lnTo>
                  <a:pt x="763286" y="868"/>
                </a:lnTo>
                <a:lnTo>
                  <a:pt x="101529" y="0"/>
                </a:lnTo>
                <a:close/>
              </a:path>
            </a:pathLst>
          </a:custGeom>
          <a:solidFill>
            <a:srgbClr val="DAC3DF"/>
          </a:solidFill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蛋的構造</a:t>
            </a:r>
            <a:endParaRPr sz="2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27584" y="404664"/>
            <a:ext cx="1656184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母雞生蛋</a:t>
            </a:r>
          </a:p>
        </p:txBody>
      </p:sp>
      <p:sp>
        <p:nvSpPr>
          <p:cNvPr id="31" name="矩形 30"/>
          <p:cNvSpPr/>
          <p:nvPr/>
        </p:nvSpPr>
        <p:spPr>
          <a:xfrm>
            <a:off x="971600" y="4797152"/>
            <a:ext cx="1151620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第</a:t>
            </a:r>
            <a:r>
              <a:rPr lang="en-US" altLang="zh-TW" sz="2600" dirty="0">
                <a:latin typeface="+mj-ea"/>
                <a:ea typeface="+mj-ea"/>
              </a:rPr>
              <a:t>3</a:t>
            </a:r>
            <a:r>
              <a:rPr lang="zh-TW" altLang="en-US" sz="2600" dirty="0">
                <a:latin typeface="+mj-ea"/>
                <a:ea typeface="+mj-ea"/>
              </a:rPr>
              <a:t>天</a:t>
            </a:r>
          </a:p>
        </p:txBody>
      </p:sp>
      <p:sp>
        <p:nvSpPr>
          <p:cNvPr id="32" name="矩形 31"/>
          <p:cNvSpPr/>
          <p:nvPr/>
        </p:nvSpPr>
        <p:spPr>
          <a:xfrm>
            <a:off x="1907704" y="5877272"/>
            <a:ext cx="1151620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第</a:t>
            </a:r>
            <a:r>
              <a:rPr lang="en-US" altLang="zh-TW" sz="2600" dirty="0">
                <a:latin typeface="+mj-ea"/>
                <a:ea typeface="+mj-ea"/>
              </a:rPr>
              <a:t>8</a:t>
            </a:r>
            <a:r>
              <a:rPr lang="zh-TW" altLang="en-US" sz="2600" dirty="0">
                <a:latin typeface="+mj-ea"/>
                <a:ea typeface="+mj-ea"/>
              </a:rPr>
              <a:t>天</a:t>
            </a:r>
          </a:p>
        </p:txBody>
      </p:sp>
      <p:sp>
        <p:nvSpPr>
          <p:cNvPr id="33" name="矩形 32"/>
          <p:cNvSpPr/>
          <p:nvPr/>
        </p:nvSpPr>
        <p:spPr>
          <a:xfrm>
            <a:off x="6382593" y="5733256"/>
            <a:ext cx="1392981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第</a:t>
            </a:r>
            <a:r>
              <a:rPr lang="en-US" altLang="zh-TW" sz="2600" dirty="0">
                <a:latin typeface="+mj-ea"/>
                <a:ea typeface="+mj-ea"/>
              </a:rPr>
              <a:t>10</a:t>
            </a:r>
            <a:r>
              <a:rPr lang="zh-TW" altLang="en-US" sz="2600" dirty="0">
                <a:latin typeface="+mj-ea"/>
                <a:ea typeface="+mj-ea"/>
              </a:rPr>
              <a:t>天</a:t>
            </a:r>
          </a:p>
        </p:txBody>
      </p:sp>
      <p:sp>
        <p:nvSpPr>
          <p:cNvPr id="36" name="矩形 35"/>
          <p:cNvSpPr/>
          <p:nvPr/>
        </p:nvSpPr>
        <p:spPr>
          <a:xfrm>
            <a:off x="7643515" y="3944669"/>
            <a:ext cx="1392981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第</a:t>
            </a:r>
            <a:r>
              <a:rPr lang="en-US" altLang="zh-TW" sz="2600" dirty="0">
                <a:latin typeface="+mj-ea"/>
                <a:ea typeface="+mj-ea"/>
              </a:rPr>
              <a:t>15</a:t>
            </a:r>
            <a:r>
              <a:rPr lang="zh-TW" altLang="en-US" sz="2600" dirty="0">
                <a:latin typeface="+mj-ea"/>
                <a:ea typeface="+mj-ea"/>
              </a:rPr>
              <a:t>天</a:t>
            </a:r>
          </a:p>
        </p:txBody>
      </p:sp>
      <p:sp>
        <p:nvSpPr>
          <p:cNvPr id="37" name="矩形 36"/>
          <p:cNvSpPr/>
          <p:nvPr/>
        </p:nvSpPr>
        <p:spPr>
          <a:xfrm>
            <a:off x="7623800" y="1700808"/>
            <a:ext cx="1392981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第</a:t>
            </a:r>
            <a:r>
              <a:rPr lang="en-US" altLang="zh-TW" sz="2600" dirty="0">
                <a:latin typeface="+mj-ea"/>
                <a:ea typeface="+mj-ea"/>
              </a:rPr>
              <a:t>21</a:t>
            </a:r>
            <a:r>
              <a:rPr lang="zh-TW" altLang="en-US" sz="2600" dirty="0">
                <a:latin typeface="+mj-ea"/>
                <a:ea typeface="+mj-ea"/>
              </a:rPr>
              <a:t>天</a:t>
            </a:r>
          </a:p>
        </p:txBody>
      </p:sp>
      <p:sp>
        <p:nvSpPr>
          <p:cNvPr id="38" name="矩形 37"/>
          <p:cNvSpPr/>
          <p:nvPr/>
        </p:nvSpPr>
        <p:spPr>
          <a:xfrm>
            <a:off x="4283968" y="2153176"/>
            <a:ext cx="936104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胚盤</a:t>
            </a:r>
          </a:p>
        </p:txBody>
      </p:sp>
      <p:sp>
        <p:nvSpPr>
          <p:cNvPr id="39" name="矩形 38"/>
          <p:cNvSpPr/>
          <p:nvPr/>
        </p:nvSpPr>
        <p:spPr>
          <a:xfrm>
            <a:off x="2771800" y="2531477"/>
            <a:ext cx="936104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蛋白</a:t>
            </a:r>
          </a:p>
        </p:txBody>
      </p:sp>
      <p:sp>
        <p:nvSpPr>
          <p:cNvPr id="40" name="矩形 39"/>
          <p:cNvSpPr/>
          <p:nvPr/>
        </p:nvSpPr>
        <p:spPr>
          <a:xfrm>
            <a:off x="2771800" y="3216067"/>
            <a:ext cx="936104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氣室</a:t>
            </a:r>
          </a:p>
        </p:txBody>
      </p:sp>
      <p:sp>
        <p:nvSpPr>
          <p:cNvPr id="41" name="矩形 40"/>
          <p:cNvSpPr/>
          <p:nvPr/>
        </p:nvSpPr>
        <p:spPr>
          <a:xfrm>
            <a:off x="2771800" y="3861048"/>
            <a:ext cx="936104" cy="4924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600" dirty="0">
                <a:latin typeface="+mj-ea"/>
                <a:ea typeface="+mj-ea"/>
              </a:rPr>
              <a:t>蛋黃</a:t>
            </a:r>
          </a:p>
        </p:txBody>
      </p:sp>
      <p:pic>
        <p:nvPicPr>
          <p:cNvPr id="18" name="圖片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39552" y="476672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線單箭頭接點 2"/>
          <p:cNvCxnSpPr/>
          <p:nvPr/>
        </p:nvCxnSpPr>
        <p:spPr>
          <a:xfrm>
            <a:off x="4695696" y="2606432"/>
            <a:ext cx="0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>
            <a:off x="3496960" y="3496713"/>
            <a:ext cx="36004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3527884" y="2806328"/>
            <a:ext cx="684076" cy="2880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V="1">
            <a:off x="3491880" y="3645024"/>
            <a:ext cx="1008112" cy="5040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回首頁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P43</a:t>
            </a:r>
          </a:p>
        </p:txBody>
      </p:sp>
    </p:spTree>
    <p:extLst>
      <p:ext uri="{BB962C8B-B14F-4D97-AF65-F5344CB8AC3E}">
        <p14:creationId xmlns:p14="http://schemas.microsoft.com/office/powerpoint/2010/main" val="126224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32" grpId="0"/>
      <p:bldP spid="33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/>
          <p:cNvGrpSpPr/>
          <p:nvPr/>
        </p:nvGrpSpPr>
        <p:grpSpPr>
          <a:xfrm>
            <a:off x="251520" y="346629"/>
            <a:ext cx="8646295" cy="2146267"/>
            <a:chOff x="323528" y="513795"/>
            <a:chExt cx="8646295" cy="2146267"/>
          </a:xfrm>
        </p:grpSpPr>
        <p:sp>
          <p:nvSpPr>
            <p:cNvPr id="29" name="object 46"/>
            <p:cNvSpPr/>
            <p:nvPr/>
          </p:nvSpPr>
          <p:spPr>
            <a:xfrm>
              <a:off x="323528" y="916031"/>
              <a:ext cx="8646295" cy="1744031"/>
            </a:xfrm>
            <a:custGeom>
              <a:avLst/>
              <a:gdLst/>
              <a:ahLst/>
              <a:cxnLst/>
              <a:rect l="l" t="t" r="r" b="b"/>
              <a:pathLst>
                <a:path w="5538596" h="783005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711009"/>
                  </a:lnTo>
                  <a:lnTo>
                    <a:pt x="139" y="734729"/>
                  </a:lnTo>
                  <a:lnTo>
                    <a:pt x="8941" y="773948"/>
                  </a:lnTo>
                  <a:lnTo>
                    <a:pt x="47922" y="782858"/>
                  </a:lnTo>
                  <a:lnTo>
                    <a:pt x="5466600" y="783005"/>
                  </a:lnTo>
                  <a:lnTo>
                    <a:pt x="5490320" y="782866"/>
                  </a:lnTo>
                  <a:lnTo>
                    <a:pt x="5529539" y="774063"/>
                  </a:lnTo>
                  <a:lnTo>
                    <a:pt x="5538449" y="735083"/>
                  </a:lnTo>
                  <a:lnTo>
                    <a:pt x="5538596" y="71996"/>
                  </a:lnTo>
                  <a:lnTo>
                    <a:pt x="5538457" y="48276"/>
                  </a:lnTo>
                  <a:lnTo>
                    <a:pt x="5529655" y="9057"/>
                  </a:lnTo>
                  <a:lnTo>
                    <a:pt x="5490674" y="147"/>
                  </a:lnTo>
                  <a:lnTo>
                    <a:pt x="71996" y="0"/>
                  </a:lnTo>
                  <a:close/>
                </a:path>
              </a:pathLst>
            </a:custGeom>
            <a:ln w="19050">
              <a:solidFill>
                <a:srgbClr val="56C5D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12" y="513795"/>
              <a:ext cx="1887126" cy="563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251520" y="848402"/>
            <a:ext cx="864871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>
              <a:spcBef>
                <a:spcPts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雌雄個體交配後，母體將卵生出體外，胚胎發育所需的養分由卵供應，卵在母體外發育成小動物，這種生殖方式稱為「</a:t>
            </a:r>
            <a:r>
              <a:rPr lang="zh-TW" altLang="en-US" dirty="0">
                <a:solidFill>
                  <a:srgbClr val="C6168D"/>
                </a:solidFill>
                <a:latin typeface="+mj-ea"/>
                <a:ea typeface="+mj-ea"/>
              </a:rPr>
              <a:t>卵生</a:t>
            </a:r>
            <a:r>
              <a:rPr lang="zh-TW" altLang="en-US" dirty="0">
                <a:latin typeface="+mj-ea"/>
                <a:ea typeface="+mj-ea"/>
              </a:rPr>
              <a:t>」。 </a:t>
            </a:r>
          </a:p>
        </p:txBody>
      </p:sp>
      <p:sp>
        <p:nvSpPr>
          <p:cNvPr id="32" name="矩形 31"/>
          <p:cNvSpPr/>
          <p:nvPr/>
        </p:nvSpPr>
        <p:spPr>
          <a:xfrm>
            <a:off x="2339738" y="260648"/>
            <a:ext cx="1106767" cy="52322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800" dirty="0">
                <a:latin typeface="新細明體"/>
                <a:ea typeface="+mn-ea"/>
              </a:rPr>
              <a:t>卵生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P43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47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>
            <a:hlinkClick r:id="rId6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851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168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8" b="3628"/>
          <a:stretch/>
        </p:blipFill>
        <p:spPr bwMode="auto">
          <a:xfrm>
            <a:off x="10095" y="0"/>
            <a:ext cx="9133905" cy="689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object 7"/>
          <p:cNvSpPr txBox="1"/>
          <p:nvPr/>
        </p:nvSpPr>
        <p:spPr>
          <a:xfrm>
            <a:off x="251520" y="3429000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有些動物不會生蛋，小寶寶又在哪裡發育長大的？   </a:t>
            </a:r>
            <a:endParaRPr lang="en-US" altLang="zh-TW" dirty="0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P44</a:t>
            </a:r>
          </a:p>
        </p:txBody>
      </p:sp>
      <p:pic>
        <p:nvPicPr>
          <p:cNvPr id="28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回首頁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51519" y="4365104"/>
            <a:ext cx="45873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3900" eaLnBrk="1"/>
            <a:r>
              <a:rPr lang="zh-TW" altLang="en-US" sz="3000" spc="25" dirty="0">
                <a:solidFill>
                  <a:srgbClr val="FF0000"/>
                </a:solidFill>
                <a:latin typeface="標楷體"/>
                <a:ea typeface="標楷體"/>
              </a:rPr>
              <a:t>小寶寶在媽媽的母體（子宮）內發育、長大。</a:t>
            </a:r>
            <a:endParaRPr lang="zh-TW" altLang="en-US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4427984" y="6381328"/>
            <a:ext cx="915162" cy="276999"/>
            <a:chOff x="1331640" y="2561540"/>
            <a:chExt cx="915162" cy="276999"/>
          </a:xfrm>
        </p:grpSpPr>
        <p:pic>
          <p:nvPicPr>
            <p:cNvPr id="11" name="Picture 25">
              <a:hlinkClick r:id="rId10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26">
              <a:hlinkClick r:id="rId10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504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胎生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3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6" b="98885" l="3178" r="98305">
                        <a14:foregroundMark x1="15466" y1="5892" x2="73093" y2="28503"/>
                        <a14:foregroundMark x1="81992" y1="37102" x2="81992" y2="37102"/>
                        <a14:foregroundMark x1="81568" y1="33280" x2="84110" y2="3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73400" y="1287997"/>
            <a:ext cx="3247760" cy="216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object 7"/>
          <p:cNvSpPr txBox="1"/>
          <p:nvPr/>
        </p:nvSpPr>
        <p:spPr>
          <a:xfrm>
            <a:off x="251520" y="325105"/>
            <a:ext cx="864096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還有哪些動物的寶寶也在母體中發育成熟後才出生？   </a:t>
            </a:r>
            <a:endParaRPr lang="en-US" altLang="zh-TW" dirty="0"/>
          </a:p>
        </p:txBody>
      </p:sp>
      <p:sp>
        <p:nvSpPr>
          <p:cNvPr id="15" name="矩形 14"/>
          <p:cNvSpPr/>
          <p:nvPr/>
        </p:nvSpPr>
        <p:spPr>
          <a:xfrm>
            <a:off x="5881264" y="3316115"/>
            <a:ext cx="2795192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母狗產下小狗   </a:t>
            </a:r>
          </a:p>
        </p:txBody>
      </p:sp>
      <p:pic>
        <p:nvPicPr>
          <p:cNvPr id="16" name="圖片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320" y="3431368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P44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6" b="98885" l="3178" r="98305">
                        <a14:foregroundMark x1="15466" y1="5892" x2="73093" y2="28503"/>
                        <a14:foregroundMark x1="81992" y1="37102" x2="81992" y2="37102"/>
                        <a14:foregroundMark x1="81568" y1="33280" x2="84110" y2="3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822"/>
          <a:stretch/>
        </p:blipFill>
        <p:spPr bwMode="auto">
          <a:xfrm>
            <a:off x="5121872" y="1268760"/>
            <a:ext cx="3247760" cy="203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1422068" y="3326633"/>
            <a:ext cx="2795192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母狗懷孕情形</a:t>
            </a:r>
          </a:p>
        </p:txBody>
      </p:sp>
      <p:pic>
        <p:nvPicPr>
          <p:cNvPr id="21" name="圖片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24" y="3441886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1488356" y="824012"/>
            <a:ext cx="4464496" cy="57692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marL="12700" marR="12700"/>
            <a:r>
              <a:rPr lang="zh-TW" altLang="en-US" sz="3000" spc="25" dirty="0">
                <a:solidFill>
                  <a:srgbClr val="FF0000"/>
                </a:solidFill>
                <a:latin typeface="+mj-ea"/>
                <a:ea typeface="+mj-ea"/>
                <a:cs typeface="新細明體"/>
              </a:rPr>
              <a:t>狗、貓、鼠、牛、豬等。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251520" y="3947029"/>
            <a:ext cx="8646295" cy="2146267"/>
            <a:chOff x="323528" y="513795"/>
            <a:chExt cx="8646295" cy="2146267"/>
          </a:xfrm>
        </p:grpSpPr>
        <p:sp>
          <p:nvSpPr>
            <p:cNvPr id="12" name="object 46"/>
            <p:cNvSpPr/>
            <p:nvPr/>
          </p:nvSpPr>
          <p:spPr>
            <a:xfrm>
              <a:off x="323528" y="916031"/>
              <a:ext cx="8646295" cy="1744031"/>
            </a:xfrm>
            <a:custGeom>
              <a:avLst/>
              <a:gdLst/>
              <a:ahLst/>
              <a:cxnLst/>
              <a:rect l="l" t="t" r="r" b="b"/>
              <a:pathLst>
                <a:path w="5538596" h="783005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711009"/>
                  </a:lnTo>
                  <a:lnTo>
                    <a:pt x="139" y="734729"/>
                  </a:lnTo>
                  <a:lnTo>
                    <a:pt x="8941" y="773948"/>
                  </a:lnTo>
                  <a:lnTo>
                    <a:pt x="47922" y="782858"/>
                  </a:lnTo>
                  <a:lnTo>
                    <a:pt x="5466600" y="783005"/>
                  </a:lnTo>
                  <a:lnTo>
                    <a:pt x="5490320" y="782866"/>
                  </a:lnTo>
                  <a:lnTo>
                    <a:pt x="5529539" y="774063"/>
                  </a:lnTo>
                  <a:lnTo>
                    <a:pt x="5538449" y="735083"/>
                  </a:lnTo>
                  <a:lnTo>
                    <a:pt x="5538596" y="71996"/>
                  </a:lnTo>
                  <a:lnTo>
                    <a:pt x="5538457" y="48276"/>
                  </a:lnTo>
                  <a:lnTo>
                    <a:pt x="5529655" y="9057"/>
                  </a:lnTo>
                  <a:lnTo>
                    <a:pt x="5490674" y="147"/>
                  </a:lnTo>
                  <a:lnTo>
                    <a:pt x="71996" y="0"/>
                  </a:lnTo>
                  <a:close/>
                </a:path>
              </a:pathLst>
            </a:custGeom>
            <a:ln w="19050">
              <a:solidFill>
                <a:srgbClr val="56C5D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12" y="513795"/>
              <a:ext cx="1887126" cy="563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51520" y="4448802"/>
            <a:ext cx="864871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>
              <a:spcBef>
                <a:spcPts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雌雄個體交配後，卵在母體內發育成完整的個體，胚胎發育所需的養分由母體供應，再由母體產下，稱為「</a:t>
            </a:r>
            <a:r>
              <a:rPr lang="zh-TW" altLang="en-US" dirty="0">
                <a:solidFill>
                  <a:srgbClr val="C6168D"/>
                </a:solidFill>
                <a:latin typeface="+mj-ea"/>
                <a:ea typeface="+mj-ea"/>
              </a:rPr>
              <a:t>胎生</a:t>
            </a:r>
            <a:r>
              <a:rPr lang="zh-TW" altLang="en-US" dirty="0">
                <a:latin typeface="+mj-ea"/>
                <a:ea typeface="+mj-ea"/>
              </a:rPr>
              <a:t>」。 </a:t>
            </a:r>
          </a:p>
        </p:txBody>
      </p:sp>
      <p:sp>
        <p:nvSpPr>
          <p:cNvPr id="18" name="矩形 17"/>
          <p:cNvSpPr/>
          <p:nvPr/>
        </p:nvSpPr>
        <p:spPr>
          <a:xfrm>
            <a:off x="2339738" y="3861048"/>
            <a:ext cx="1106767" cy="52322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800" dirty="0">
                <a:latin typeface="新細明體"/>
                <a:ea typeface="+mn-ea"/>
              </a:rPr>
              <a:t>胎生</a:t>
            </a:r>
          </a:p>
        </p:txBody>
      </p:sp>
    </p:spTree>
    <p:extLst>
      <p:ext uri="{BB962C8B-B14F-4D97-AF65-F5344CB8AC3E}">
        <p14:creationId xmlns:p14="http://schemas.microsoft.com/office/powerpoint/2010/main" val="47454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2" grpId="0"/>
      <p:bldP spid="1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P30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56821" y="1002794"/>
            <a:ext cx="85899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Q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：</a:t>
            </a:r>
            <a:r>
              <a:rPr lang="zh-TW" altLang="en-US" dirty="0"/>
              <a:t>為什麼手臂能做出彎曲和伸直的動作呢？ 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256821" y="1591632"/>
            <a:ext cx="858996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990600" indent="-990600" eaLnBrk="1">
              <a:spcBef>
                <a:spcPts val="0"/>
              </a:spcBef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A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：⑴手臂有肌肉，能拉動骨骼使手臂做出彎曲和伸直的動作。</a:t>
            </a:r>
            <a:endParaRPr lang="en-US" altLang="zh-TW" dirty="0">
              <a:solidFill>
                <a:srgbClr val="FF0000"/>
              </a:solidFill>
              <a:latin typeface="+mj-ea"/>
              <a:ea typeface="+mj-ea"/>
              <a:cs typeface="Times New Roman" pitchFamily="18" charset="0"/>
            </a:endParaRPr>
          </a:p>
          <a:p>
            <a:pPr marL="990600" indent="-457200" eaLnBrk="1">
              <a:spcBef>
                <a:spcPts val="0"/>
              </a:spcBef>
            </a:pP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⑵手臂上有關節，可以使手臂彎曲。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" y="332656"/>
            <a:ext cx="1351607" cy="58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12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P44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56821" y="1002794"/>
            <a:ext cx="85899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Q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：</a:t>
            </a:r>
            <a:r>
              <a:rPr lang="zh-TW" altLang="en-US" dirty="0"/>
              <a:t>大家看母狗懷孕、生產過程圖，說說看，你發現了什麼？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256821" y="1959224"/>
            <a:ext cx="858996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990600" indent="-990600" eaLnBrk="1">
              <a:spcBef>
                <a:spcPts val="0"/>
              </a:spcBef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A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：</a:t>
            </a:r>
            <a:r>
              <a:rPr lang="zh-TW" altLang="en-US" dirty="0">
                <a:solidFill>
                  <a:srgbClr val="FF0000"/>
                </a:solidFill>
                <a:latin typeface="新細明體"/>
                <a:ea typeface="新細明體"/>
                <a:cs typeface="Times New Roman" pitchFamily="18" charset="0"/>
              </a:rPr>
              <a:t>⑴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母狗一次可以生好幾隻小狗。</a:t>
            </a:r>
            <a:endParaRPr lang="en-US" altLang="zh-TW" dirty="0">
              <a:solidFill>
                <a:srgbClr val="FF0000"/>
              </a:solidFill>
              <a:latin typeface="+mj-ea"/>
              <a:ea typeface="+mj-ea"/>
              <a:cs typeface="Times New Roman" pitchFamily="18" charset="0"/>
            </a:endParaRPr>
          </a:p>
          <a:p>
            <a:pPr marL="990600" indent="-419100" eaLnBrk="1">
              <a:spcBef>
                <a:spcPts val="0"/>
              </a:spcBef>
            </a:pPr>
            <a:r>
              <a:rPr lang="zh-TW" altLang="en-US" dirty="0">
                <a:solidFill>
                  <a:srgbClr val="FF0000"/>
                </a:solidFill>
                <a:latin typeface="新細明體"/>
                <a:ea typeface="新細明體"/>
                <a:cs typeface="Times New Roman" pitchFamily="18" charset="0"/>
              </a:rPr>
              <a:t>⑵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母狗懷孕，小狗在母狗肚子裡長成完整個體才生出來。</a:t>
            </a:r>
            <a:endParaRPr lang="en-US" altLang="zh-TW" dirty="0">
              <a:solidFill>
                <a:srgbClr val="FF0000"/>
              </a:solidFill>
              <a:latin typeface="新細明體"/>
              <a:ea typeface="新細明體"/>
              <a:cs typeface="Times New Roman" pitchFamily="18" charset="0"/>
            </a:endParaRPr>
          </a:p>
          <a:p>
            <a:pPr marL="990600" indent="-419100" eaLnBrk="1">
              <a:spcBef>
                <a:spcPts val="0"/>
              </a:spcBef>
            </a:pPr>
            <a:r>
              <a:rPr lang="zh-TW" altLang="en-US" dirty="0">
                <a:solidFill>
                  <a:srgbClr val="FF0000"/>
                </a:solidFill>
                <a:latin typeface="新細明體"/>
                <a:ea typeface="新細明體"/>
                <a:cs typeface="Times New Roman" pitchFamily="18" charset="0"/>
              </a:rPr>
              <a:t>⑶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每隻母體內發育中的小狗，在母狗身體內有一條管子，吸取母狗體內的養分成長。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" y="332656"/>
            <a:ext cx="1351607" cy="58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7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P44</a:t>
            </a:r>
          </a:p>
        </p:txBody>
      </p:sp>
      <p:sp>
        <p:nvSpPr>
          <p:cNvPr id="13" name="object 7"/>
          <p:cNvSpPr txBox="1"/>
          <p:nvPr/>
        </p:nvSpPr>
        <p:spPr>
          <a:xfrm>
            <a:off x="251520" y="325105"/>
            <a:ext cx="864096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生活中常見的動物，哪些是「卵生動物」？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哪些是「胎生動物」？</a:t>
            </a:r>
            <a:endParaRPr lang="en-US" altLang="zh-TW" dirty="0"/>
          </a:p>
        </p:txBody>
      </p:sp>
      <p:sp>
        <p:nvSpPr>
          <p:cNvPr id="14" name="矩形 13"/>
          <p:cNvSpPr/>
          <p:nvPr/>
        </p:nvSpPr>
        <p:spPr>
          <a:xfrm>
            <a:off x="251520" y="764704"/>
            <a:ext cx="7488832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卵生：大多是魚類、鳥類、爬蟲類、昆蟲。</a:t>
            </a:r>
          </a:p>
        </p:txBody>
      </p:sp>
      <p:sp>
        <p:nvSpPr>
          <p:cNvPr id="15" name="矩形 14"/>
          <p:cNvSpPr/>
          <p:nvPr/>
        </p:nvSpPr>
        <p:spPr>
          <a:xfrm>
            <a:off x="251520" y="1196752"/>
            <a:ext cx="864096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3822700"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胎生：人、貓、狗、牛</a:t>
            </a: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胎生動物大多是哺乳類動物。</a:t>
            </a:r>
          </a:p>
        </p:txBody>
      </p:sp>
    </p:spTree>
    <p:extLst>
      <p:ext uri="{BB962C8B-B14F-4D97-AF65-F5344CB8AC3E}">
        <p14:creationId xmlns:p14="http://schemas.microsoft.com/office/powerpoint/2010/main" val="187967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7"/>
          <p:cNvSpPr txBox="1"/>
          <p:nvPr/>
        </p:nvSpPr>
        <p:spPr>
          <a:xfrm>
            <a:off x="251520" y="325105"/>
            <a:ext cx="8640960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比較看看，卵生和胎生有哪些不同的地方？ </a:t>
            </a:r>
            <a:endParaRPr lang="en-US" altLang="zh-TW" dirty="0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P45</a:t>
            </a:r>
          </a:p>
        </p:txBody>
      </p:sp>
      <p:sp>
        <p:nvSpPr>
          <p:cNvPr id="5" name="矩形 4"/>
          <p:cNvSpPr/>
          <p:nvPr/>
        </p:nvSpPr>
        <p:spPr>
          <a:xfrm>
            <a:off x="251520" y="764704"/>
            <a:ext cx="864096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主要是胚胎的養分來源不同，以及從母體生出的樣子也不同。</a:t>
            </a:r>
          </a:p>
        </p:txBody>
      </p:sp>
    </p:spTree>
    <p:extLst>
      <p:ext uri="{BB962C8B-B14F-4D97-AF65-F5344CB8AC3E}">
        <p14:creationId xmlns:p14="http://schemas.microsoft.com/office/powerpoint/2010/main" val="245147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320340" y="400109"/>
            <a:ext cx="8644148" cy="2897664"/>
            <a:chOff x="320340" y="400109"/>
            <a:chExt cx="8644148" cy="2897664"/>
          </a:xfrm>
        </p:grpSpPr>
        <p:sp>
          <p:nvSpPr>
            <p:cNvPr id="22" name="object 3"/>
            <p:cNvSpPr/>
            <p:nvPr/>
          </p:nvSpPr>
          <p:spPr>
            <a:xfrm rot="16200000">
              <a:off x="694568" y="877298"/>
              <a:ext cx="2897662" cy="1943285"/>
            </a:xfrm>
            <a:custGeom>
              <a:avLst/>
              <a:gdLst/>
              <a:ahLst/>
              <a:cxnLst/>
              <a:rect l="l" t="t" r="r" b="b"/>
              <a:pathLst>
                <a:path w="2789999" h="1440002">
                  <a:moveTo>
                    <a:pt x="0" y="1440002"/>
                  </a:moveTo>
                  <a:lnTo>
                    <a:pt x="2789999" y="1440002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1440002"/>
                  </a:lnTo>
                  <a:close/>
                </a:path>
              </a:pathLst>
            </a:custGeom>
            <a:solidFill>
              <a:srgbClr val="E8F5F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6"/>
            <p:cNvSpPr/>
            <p:nvPr/>
          </p:nvSpPr>
          <p:spPr>
            <a:xfrm rot="16200000">
              <a:off x="3574484" y="-10128"/>
              <a:ext cx="2897662" cy="3718137"/>
            </a:xfrm>
            <a:custGeom>
              <a:avLst/>
              <a:gdLst/>
              <a:ahLst/>
              <a:cxnLst/>
              <a:rect l="l" t="t" r="r" b="b"/>
              <a:pathLst>
                <a:path w="2789999" h="2115007">
                  <a:moveTo>
                    <a:pt x="0" y="2115007"/>
                  </a:moveTo>
                  <a:lnTo>
                    <a:pt x="2789999" y="2115007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2115007"/>
                  </a:lnTo>
                  <a:close/>
                </a:path>
              </a:pathLst>
            </a:custGeom>
            <a:solidFill>
              <a:srgbClr val="E8F5F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3" name="object 9"/>
            <p:cNvSpPr/>
            <p:nvPr/>
          </p:nvSpPr>
          <p:spPr>
            <a:xfrm rot="16200000">
              <a:off x="6464160" y="869449"/>
              <a:ext cx="2897662" cy="1958981"/>
            </a:xfrm>
            <a:custGeom>
              <a:avLst/>
              <a:gdLst/>
              <a:ahLst/>
              <a:cxnLst/>
              <a:rect l="l" t="t" r="r" b="b"/>
              <a:pathLst>
                <a:path w="2789999" h="1529994">
                  <a:moveTo>
                    <a:pt x="0" y="1529994"/>
                  </a:moveTo>
                  <a:lnTo>
                    <a:pt x="2789999" y="1529994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1529994"/>
                  </a:lnTo>
                  <a:close/>
                </a:path>
              </a:pathLst>
            </a:custGeom>
            <a:solidFill>
              <a:srgbClr val="E8F5F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6" name="object 12"/>
            <p:cNvSpPr/>
            <p:nvPr/>
          </p:nvSpPr>
          <p:spPr>
            <a:xfrm rot="16200000">
              <a:off x="-724973" y="1445424"/>
              <a:ext cx="2897662" cy="807036"/>
            </a:xfrm>
            <a:custGeom>
              <a:avLst/>
              <a:gdLst/>
              <a:ahLst/>
              <a:cxnLst/>
              <a:rect l="l" t="t" r="r" b="b"/>
              <a:pathLst>
                <a:path w="2789999" h="314998">
                  <a:moveTo>
                    <a:pt x="0" y="314998"/>
                  </a:moveTo>
                  <a:lnTo>
                    <a:pt x="2789999" y="314998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314998"/>
                  </a:lnTo>
                  <a:close/>
                </a:path>
              </a:pathLst>
            </a:custGeom>
            <a:solidFill>
              <a:srgbClr val="CAE8E2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2400"/>
            </a:p>
          </p:txBody>
        </p:sp>
        <p:sp>
          <p:nvSpPr>
            <p:cNvPr id="40" name="object 52"/>
            <p:cNvSpPr/>
            <p:nvPr/>
          </p:nvSpPr>
          <p:spPr>
            <a:xfrm rot="16200000">
              <a:off x="2943897" y="1451390"/>
              <a:ext cx="615924" cy="273272"/>
            </a:xfrm>
            <a:custGeom>
              <a:avLst/>
              <a:gdLst/>
              <a:ahLst/>
              <a:cxnLst/>
              <a:rect l="l" t="t" r="r" b="b"/>
              <a:pathLst>
                <a:path w="593039" h="175387">
                  <a:moveTo>
                    <a:pt x="593039" y="0"/>
                  </a:moveTo>
                  <a:lnTo>
                    <a:pt x="0" y="0"/>
                  </a:lnTo>
                  <a:lnTo>
                    <a:pt x="293306" y="175387"/>
                  </a:lnTo>
                  <a:lnTo>
                    <a:pt x="593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1" name="object 53"/>
            <p:cNvSpPr/>
            <p:nvPr/>
          </p:nvSpPr>
          <p:spPr>
            <a:xfrm rot="16200000">
              <a:off x="2860337" y="1439976"/>
              <a:ext cx="607574" cy="294484"/>
            </a:xfrm>
            <a:custGeom>
              <a:avLst/>
              <a:gdLst/>
              <a:ahLst/>
              <a:cxnLst/>
              <a:rect l="l" t="t" r="r" b="b"/>
              <a:pathLst>
                <a:path w="585000" h="189001">
                  <a:moveTo>
                    <a:pt x="585000" y="0"/>
                  </a:moveTo>
                  <a:lnTo>
                    <a:pt x="0" y="0"/>
                  </a:lnTo>
                  <a:lnTo>
                    <a:pt x="289318" y="189001"/>
                  </a:lnTo>
                  <a:lnTo>
                    <a:pt x="585000" y="0"/>
                  </a:lnTo>
                  <a:close/>
                </a:path>
              </a:pathLst>
            </a:custGeom>
            <a:solidFill>
              <a:srgbClr val="E8F5F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2" name="object 54"/>
            <p:cNvSpPr/>
            <p:nvPr/>
          </p:nvSpPr>
          <p:spPr>
            <a:xfrm rot="16200000">
              <a:off x="963239" y="1451389"/>
              <a:ext cx="615924" cy="273270"/>
            </a:xfrm>
            <a:custGeom>
              <a:avLst/>
              <a:gdLst/>
              <a:ahLst/>
              <a:cxnLst/>
              <a:rect l="l" t="t" r="r" b="b"/>
              <a:pathLst>
                <a:path w="593039" h="175386">
                  <a:moveTo>
                    <a:pt x="593039" y="0"/>
                  </a:moveTo>
                  <a:lnTo>
                    <a:pt x="0" y="0"/>
                  </a:lnTo>
                  <a:lnTo>
                    <a:pt x="293306" y="175387"/>
                  </a:lnTo>
                  <a:lnTo>
                    <a:pt x="593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3" name="object 55"/>
            <p:cNvSpPr/>
            <p:nvPr/>
          </p:nvSpPr>
          <p:spPr>
            <a:xfrm rot="16200000">
              <a:off x="879680" y="1439976"/>
              <a:ext cx="607574" cy="294484"/>
            </a:xfrm>
            <a:custGeom>
              <a:avLst/>
              <a:gdLst/>
              <a:ahLst/>
              <a:cxnLst/>
              <a:rect l="l" t="t" r="r" b="b"/>
              <a:pathLst>
                <a:path w="585000" h="189001">
                  <a:moveTo>
                    <a:pt x="585000" y="0"/>
                  </a:moveTo>
                  <a:lnTo>
                    <a:pt x="0" y="0"/>
                  </a:lnTo>
                  <a:lnTo>
                    <a:pt x="289318" y="189001"/>
                  </a:lnTo>
                  <a:lnTo>
                    <a:pt x="585000" y="0"/>
                  </a:lnTo>
                  <a:close/>
                </a:path>
              </a:pathLst>
            </a:custGeom>
            <a:solidFill>
              <a:srgbClr val="CAE8E2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2400"/>
            </a:p>
          </p:txBody>
        </p:sp>
        <p:sp>
          <p:nvSpPr>
            <p:cNvPr id="44" name="object 58"/>
            <p:cNvSpPr/>
            <p:nvPr/>
          </p:nvSpPr>
          <p:spPr>
            <a:xfrm rot="16200000">
              <a:off x="6761155" y="1451390"/>
              <a:ext cx="615924" cy="273272"/>
            </a:xfrm>
            <a:custGeom>
              <a:avLst/>
              <a:gdLst/>
              <a:ahLst/>
              <a:cxnLst/>
              <a:rect l="l" t="t" r="r" b="b"/>
              <a:pathLst>
                <a:path w="593039" h="175387">
                  <a:moveTo>
                    <a:pt x="593039" y="0"/>
                  </a:moveTo>
                  <a:lnTo>
                    <a:pt x="0" y="0"/>
                  </a:lnTo>
                  <a:lnTo>
                    <a:pt x="293306" y="175387"/>
                  </a:lnTo>
                  <a:lnTo>
                    <a:pt x="593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5" name="object 59"/>
            <p:cNvSpPr/>
            <p:nvPr/>
          </p:nvSpPr>
          <p:spPr>
            <a:xfrm rot="16200000">
              <a:off x="6677594" y="1439976"/>
              <a:ext cx="607574" cy="294484"/>
            </a:xfrm>
            <a:custGeom>
              <a:avLst/>
              <a:gdLst/>
              <a:ahLst/>
              <a:cxnLst/>
              <a:rect l="l" t="t" r="r" b="b"/>
              <a:pathLst>
                <a:path w="585000" h="189001">
                  <a:moveTo>
                    <a:pt x="585000" y="0"/>
                  </a:moveTo>
                  <a:lnTo>
                    <a:pt x="0" y="0"/>
                  </a:lnTo>
                  <a:lnTo>
                    <a:pt x="289318" y="189001"/>
                  </a:lnTo>
                  <a:lnTo>
                    <a:pt x="585000" y="0"/>
                  </a:lnTo>
                  <a:close/>
                </a:path>
              </a:pathLst>
            </a:custGeom>
            <a:solidFill>
              <a:srgbClr val="E8F5F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7" name="object 15"/>
            <p:cNvSpPr/>
            <p:nvPr/>
          </p:nvSpPr>
          <p:spPr>
            <a:xfrm>
              <a:off x="1111725" y="764704"/>
              <a:ext cx="2008540" cy="17612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8" name="object 34"/>
            <p:cNvSpPr/>
            <p:nvPr/>
          </p:nvSpPr>
          <p:spPr>
            <a:xfrm>
              <a:off x="6982335" y="1399874"/>
              <a:ext cx="1982153" cy="11340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0" name="矩形 49"/>
            <p:cNvSpPr/>
            <p:nvPr/>
          </p:nvSpPr>
          <p:spPr>
            <a:xfrm>
              <a:off x="455969" y="846741"/>
              <a:ext cx="563162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胎</a:t>
              </a:r>
              <a:endParaRPr lang="en-US" altLang="zh-TW" sz="2400" dirty="0">
                <a:latin typeface="+mj-ea"/>
                <a:ea typeface="+mj-ea"/>
              </a:endParaRPr>
            </a:p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生</a:t>
              </a:r>
              <a:endParaRPr lang="en-US" altLang="zh-TW" sz="2400" dirty="0">
                <a:latin typeface="+mj-ea"/>
                <a:ea typeface="+mj-ea"/>
              </a:endParaRPr>
            </a:p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動</a:t>
              </a:r>
              <a:endParaRPr lang="en-US" altLang="zh-TW" sz="2400" dirty="0">
                <a:latin typeface="+mj-ea"/>
                <a:ea typeface="+mj-ea"/>
              </a:endParaRPr>
            </a:p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物</a:t>
              </a:r>
            </a:p>
          </p:txBody>
        </p:sp>
        <p:sp>
          <p:nvSpPr>
            <p:cNvPr id="59" name="object 62"/>
            <p:cNvSpPr/>
            <p:nvPr/>
          </p:nvSpPr>
          <p:spPr>
            <a:xfrm>
              <a:off x="1259632" y="500402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246051" h="246393">
                  <a:moveTo>
                    <a:pt x="128280" y="0"/>
                  </a:moveTo>
                  <a:lnTo>
                    <a:pt x="84159" y="7121"/>
                  </a:lnTo>
                  <a:lnTo>
                    <a:pt x="47160" y="26949"/>
                  </a:lnTo>
                  <a:lnTo>
                    <a:pt x="19477" y="56987"/>
                  </a:lnTo>
                  <a:lnTo>
                    <a:pt x="3304" y="94738"/>
                  </a:lnTo>
                  <a:lnTo>
                    <a:pt x="0" y="122958"/>
                  </a:lnTo>
                  <a:lnTo>
                    <a:pt x="861" y="137642"/>
                  </a:lnTo>
                  <a:lnTo>
                    <a:pt x="12995" y="178224"/>
                  </a:lnTo>
                  <a:lnTo>
                    <a:pt x="37399" y="211553"/>
                  </a:lnTo>
                  <a:lnTo>
                    <a:pt x="71430" y="234998"/>
                  </a:lnTo>
                  <a:lnTo>
                    <a:pt x="112441" y="245925"/>
                  </a:lnTo>
                  <a:lnTo>
                    <a:pt x="123253" y="246393"/>
                  </a:lnTo>
                  <a:lnTo>
                    <a:pt x="137910" y="245531"/>
                  </a:lnTo>
                  <a:lnTo>
                    <a:pt x="178438" y="233379"/>
                  </a:lnTo>
                  <a:lnTo>
                    <a:pt x="211737" y="208942"/>
                  </a:lnTo>
                  <a:lnTo>
                    <a:pt x="235158" y="174870"/>
                  </a:lnTo>
                  <a:lnTo>
                    <a:pt x="246051" y="133812"/>
                  </a:lnTo>
                  <a:lnTo>
                    <a:pt x="245350" y="117712"/>
                  </a:lnTo>
                  <a:lnTo>
                    <a:pt x="234397" y="74167"/>
                  </a:lnTo>
                  <a:lnTo>
                    <a:pt x="211985" y="39103"/>
                  </a:lnTo>
                  <a:lnTo>
                    <a:pt x="180455" y="14252"/>
                  </a:lnTo>
                  <a:lnTo>
                    <a:pt x="142150" y="1347"/>
                  </a:lnTo>
                  <a:lnTo>
                    <a:pt x="128280" y="0"/>
                  </a:lnTo>
                  <a:close/>
                </a:path>
              </a:pathLst>
            </a:custGeom>
            <a:solidFill>
              <a:srgbClr val="BDE3D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0" name="object 63"/>
            <p:cNvSpPr txBox="1"/>
            <p:nvPr/>
          </p:nvSpPr>
          <p:spPr>
            <a:xfrm>
              <a:off x="1259632" y="476672"/>
              <a:ext cx="49450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eaLnBrk="1">
                <a:spcBef>
                  <a:spcPts val="0"/>
                </a:spcBef>
                <a:defRPr sz="2600">
                  <a:latin typeface="+mj-ea"/>
                  <a:ea typeface="+mj-ea"/>
                </a:defRPr>
              </a:lvl1pPr>
            </a:lstStyle>
            <a:p>
              <a:r>
                <a:rPr sz="2400" dirty="0"/>
                <a:t>狗</a:t>
              </a:r>
            </a:p>
          </p:txBody>
        </p:sp>
        <p:sp>
          <p:nvSpPr>
            <p:cNvPr id="65" name="object 63"/>
            <p:cNvSpPr txBox="1"/>
            <p:nvPr/>
          </p:nvSpPr>
          <p:spPr>
            <a:xfrm>
              <a:off x="6964250" y="412203"/>
              <a:ext cx="143971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eaLnBrk="1">
                <a:spcBef>
                  <a:spcPts val="0"/>
                </a:spcBef>
                <a:defRPr sz="2600">
                  <a:latin typeface="+mj-ea"/>
                  <a:ea typeface="+mj-ea"/>
                </a:defRPr>
              </a:lvl1pPr>
            </a:lstStyle>
            <a:p>
              <a:r>
                <a:rPr lang="zh-TW" altLang="en-US" sz="2400" dirty="0"/>
                <a:t>小動物</a:t>
              </a:r>
              <a:endParaRPr sz="2400" dirty="0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245" y="1052736"/>
              <a:ext cx="2445971" cy="1868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object 63"/>
            <p:cNvSpPr txBox="1"/>
            <p:nvPr/>
          </p:nvSpPr>
          <p:spPr>
            <a:xfrm>
              <a:off x="3219835" y="400111"/>
              <a:ext cx="3662559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eaLnBrk="1">
                <a:spcBef>
                  <a:spcPts val="0"/>
                </a:spcBef>
                <a:defRPr sz="2600">
                  <a:latin typeface="+mj-ea"/>
                  <a:ea typeface="+mj-ea"/>
                </a:defRPr>
              </a:lvl1pPr>
            </a:lstStyle>
            <a:p>
              <a:r>
                <a:rPr lang="zh-TW" altLang="en-US" sz="2400" dirty="0"/>
                <a:t>母體血液中的養分可滲入臍帶的血液中輸送到胎兒體內 </a:t>
              </a:r>
              <a:endParaRPr sz="2400" dirty="0"/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320340" y="3297773"/>
            <a:ext cx="8716156" cy="2897662"/>
            <a:chOff x="320340" y="3297773"/>
            <a:chExt cx="8716156" cy="2897662"/>
          </a:xfrm>
        </p:grpSpPr>
        <p:sp>
          <p:nvSpPr>
            <p:cNvPr id="19" name="object 2"/>
            <p:cNvSpPr/>
            <p:nvPr/>
          </p:nvSpPr>
          <p:spPr>
            <a:xfrm rot="16200000">
              <a:off x="694568" y="3774961"/>
              <a:ext cx="2897662" cy="1943285"/>
            </a:xfrm>
            <a:custGeom>
              <a:avLst/>
              <a:gdLst/>
              <a:ahLst/>
              <a:cxnLst/>
              <a:rect l="l" t="t" r="r" b="b"/>
              <a:pathLst>
                <a:path w="2789999" h="1440002">
                  <a:moveTo>
                    <a:pt x="0" y="1440002"/>
                  </a:moveTo>
                  <a:lnTo>
                    <a:pt x="2789999" y="1440002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1440002"/>
                  </a:lnTo>
                  <a:close/>
                </a:path>
              </a:pathLst>
            </a:custGeom>
            <a:solidFill>
              <a:srgbClr val="FEECE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5"/>
            <p:cNvSpPr/>
            <p:nvPr/>
          </p:nvSpPr>
          <p:spPr>
            <a:xfrm rot="16200000">
              <a:off x="3574485" y="2887536"/>
              <a:ext cx="2897662" cy="3718136"/>
            </a:xfrm>
            <a:custGeom>
              <a:avLst/>
              <a:gdLst/>
              <a:ahLst/>
              <a:cxnLst/>
              <a:rect l="l" t="t" r="r" b="b"/>
              <a:pathLst>
                <a:path w="2789999" h="2115007">
                  <a:moveTo>
                    <a:pt x="0" y="2115007"/>
                  </a:moveTo>
                  <a:lnTo>
                    <a:pt x="2789999" y="2115007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2115007"/>
                  </a:lnTo>
                  <a:close/>
                </a:path>
              </a:pathLst>
            </a:custGeom>
            <a:solidFill>
              <a:srgbClr val="FEECE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object 8"/>
            <p:cNvSpPr/>
            <p:nvPr/>
          </p:nvSpPr>
          <p:spPr>
            <a:xfrm rot="16200000">
              <a:off x="6464157" y="3767112"/>
              <a:ext cx="2897662" cy="1958983"/>
            </a:xfrm>
            <a:custGeom>
              <a:avLst/>
              <a:gdLst/>
              <a:ahLst/>
              <a:cxnLst/>
              <a:rect l="l" t="t" r="r" b="b"/>
              <a:pathLst>
                <a:path w="2789999" h="1529994">
                  <a:moveTo>
                    <a:pt x="0" y="1529994"/>
                  </a:moveTo>
                  <a:lnTo>
                    <a:pt x="2789999" y="1529994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1529994"/>
                  </a:lnTo>
                  <a:close/>
                </a:path>
              </a:pathLst>
            </a:custGeom>
            <a:solidFill>
              <a:srgbClr val="FEECE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5" name="object 11"/>
            <p:cNvSpPr/>
            <p:nvPr/>
          </p:nvSpPr>
          <p:spPr>
            <a:xfrm rot="16200000">
              <a:off x="-724973" y="4343086"/>
              <a:ext cx="2897662" cy="807036"/>
            </a:xfrm>
            <a:custGeom>
              <a:avLst/>
              <a:gdLst/>
              <a:ahLst/>
              <a:cxnLst/>
              <a:rect l="l" t="t" r="r" b="b"/>
              <a:pathLst>
                <a:path w="2789999" h="314998">
                  <a:moveTo>
                    <a:pt x="0" y="314998"/>
                  </a:moveTo>
                  <a:lnTo>
                    <a:pt x="2789999" y="314998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314998"/>
                  </a:lnTo>
                  <a:close/>
                </a:path>
              </a:pathLst>
            </a:custGeom>
            <a:solidFill>
              <a:srgbClr val="FBCBC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2400"/>
            </a:p>
          </p:txBody>
        </p:sp>
        <p:sp>
          <p:nvSpPr>
            <p:cNvPr id="38" name="object 50"/>
            <p:cNvSpPr/>
            <p:nvPr/>
          </p:nvSpPr>
          <p:spPr>
            <a:xfrm rot="16200000">
              <a:off x="963239" y="4863153"/>
              <a:ext cx="615924" cy="273270"/>
            </a:xfrm>
            <a:custGeom>
              <a:avLst/>
              <a:gdLst/>
              <a:ahLst/>
              <a:cxnLst/>
              <a:rect l="l" t="t" r="r" b="b"/>
              <a:pathLst>
                <a:path w="593039" h="175386">
                  <a:moveTo>
                    <a:pt x="593039" y="0"/>
                  </a:moveTo>
                  <a:lnTo>
                    <a:pt x="0" y="0"/>
                  </a:lnTo>
                  <a:lnTo>
                    <a:pt x="293293" y="175387"/>
                  </a:lnTo>
                  <a:lnTo>
                    <a:pt x="593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2400"/>
            </a:p>
          </p:txBody>
        </p:sp>
        <p:sp>
          <p:nvSpPr>
            <p:cNvPr id="39" name="object 51"/>
            <p:cNvSpPr/>
            <p:nvPr/>
          </p:nvSpPr>
          <p:spPr>
            <a:xfrm rot="16200000">
              <a:off x="879680" y="4851739"/>
              <a:ext cx="607574" cy="294484"/>
            </a:xfrm>
            <a:custGeom>
              <a:avLst/>
              <a:gdLst/>
              <a:ahLst/>
              <a:cxnLst/>
              <a:rect l="l" t="t" r="r" b="b"/>
              <a:pathLst>
                <a:path w="585000" h="189001">
                  <a:moveTo>
                    <a:pt x="585000" y="0"/>
                  </a:moveTo>
                  <a:lnTo>
                    <a:pt x="0" y="0"/>
                  </a:lnTo>
                  <a:lnTo>
                    <a:pt x="289318" y="189001"/>
                  </a:lnTo>
                  <a:lnTo>
                    <a:pt x="585000" y="0"/>
                  </a:lnTo>
                  <a:close/>
                </a:path>
              </a:pathLst>
            </a:custGeom>
            <a:solidFill>
              <a:srgbClr val="FBCBC4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2400"/>
            </a:p>
          </p:txBody>
        </p:sp>
        <p:sp>
          <p:nvSpPr>
            <p:cNvPr id="46" name="object 14"/>
            <p:cNvSpPr/>
            <p:nvPr/>
          </p:nvSpPr>
          <p:spPr>
            <a:xfrm>
              <a:off x="1171757" y="4221088"/>
              <a:ext cx="1867992" cy="182740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sz="2400"/>
            </a:p>
          </p:txBody>
        </p:sp>
        <p:sp>
          <p:nvSpPr>
            <p:cNvPr id="49" name="object 35"/>
            <p:cNvSpPr/>
            <p:nvPr/>
          </p:nvSpPr>
          <p:spPr>
            <a:xfrm>
              <a:off x="7056429" y="4293096"/>
              <a:ext cx="1980067" cy="14406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2" name="object 50"/>
            <p:cNvSpPr/>
            <p:nvPr/>
          </p:nvSpPr>
          <p:spPr>
            <a:xfrm rot="16200000">
              <a:off x="3001487" y="4858550"/>
              <a:ext cx="551352" cy="280359"/>
            </a:xfrm>
            <a:custGeom>
              <a:avLst/>
              <a:gdLst/>
              <a:ahLst/>
              <a:cxnLst/>
              <a:rect l="l" t="t" r="r" b="b"/>
              <a:pathLst>
                <a:path w="593039" h="175386">
                  <a:moveTo>
                    <a:pt x="593039" y="0"/>
                  </a:moveTo>
                  <a:lnTo>
                    <a:pt x="0" y="0"/>
                  </a:lnTo>
                  <a:lnTo>
                    <a:pt x="293293" y="175387"/>
                  </a:lnTo>
                  <a:lnTo>
                    <a:pt x="593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2400"/>
            </a:p>
          </p:txBody>
        </p:sp>
        <p:sp>
          <p:nvSpPr>
            <p:cNvPr id="53" name="object 51"/>
            <p:cNvSpPr/>
            <p:nvPr/>
          </p:nvSpPr>
          <p:spPr>
            <a:xfrm rot="16200000">
              <a:off x="2998824" y="4887106"/>
              <a:ext cx="442022" cy="214380"/>
            </a:xfrm>
            <a:custGeom>
              <a:avLst/>
              <a:gdLst/>
              <a:ahLst/>
              <a:cxnLst/>
              <a:rect l="l" t="t" r="r" b="b"/>
              <a:pathLst>
                <a:path w="585000" h="189001">
                  <a:moveTo>
                    <a:pt x="585000" y="0"/>
                  </a:moveTo>
                  <a:lnTo>
                    <a:pt x="0" y="0"/>
                  </a:lnTo>
                  <a:lnTo>
                    <a:pt x="289318" y="189001"/>
                  </a:lnTo>
                  <a:lnTo>
                    <a:pt x="585000" y="0"/>
                  </a:lnTo>
                  <a:close/>
                </a:path>
              </a:pathLst>
            </a:custGeom>
            <a:solidFill>
              <a:srgbClr val="FEECE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2400"/>
            </a:p>
          </p:txBody>
        </p:sp>
        <p:sp>
          <p:nvSpPr>
            <p:cNvPr id="54" name="object 50"/>
            <p:cNvSpPr/>
            <p:nvPr/>
          </p:nvSpPr>
          <p:spPr>
            <a:xfrm rot="16200000">
              <a:off x="6774140" y="4858550"/>
              <a:ext cx="551352" cy="280359"/>
            </a:xfrm>
            <a:custGeom>
              <a:avLst/>
              <a:gdLst/>
              <a:ahLst/>
              <a:cxnLst/>
              <a:rect l="l" t="t" r="r" b="b"/>
              <a:pathLst>
                <a:path w="593039" h="175386">
                  <a:moveTo>
                    <a:pt x="593039" y="0"/>
                  </a:moveTo>
                  <a:lnTo>
                    <a:pt x="0" y="0"/>
                  </a:lnTo>
                  <a:lnTo>
                    <a:pt x="293293" y="175387"/>
                  </a:lnTo>
                  <a:lnTo>
                    <a:pt x="593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2400"/>
            </a:p>
          </p:txBody>
        </p:sp>
        <p:sp>
          <p:nvSpPr>
            <p:cNvPr id="55" name="object 51"/>
            <p:cNvSpPr/>
            <p:nvPr/>
          </p:nvSpPr>
          <p:spPr>
            <a:xfrm rot="16200000">
              <a:off x="6759902" y="4887106"/>
              <a:ext cx="442022" cy="214380"/>
            </a:xfrm>
            <a:custGeom>
              <a:avLst/>
              <a:gdLst/>
              <a:ahLst/>
              <a:cxnLst/>
              <a:rect l="l" t="t" r="r" b="b"/>
              <a:pathLst>
                <a:path w="585000" h="189001">
                  <a:moveTo>
                    <a:pt x="585000" y="0"/>
                  </a:moveTo>
                  <a:lnTo>
                    <a:pt x="0" y="0"/>
                  </a:lnTo>
                  <a:lnTo>
                    <a:pt x="289318" y="189001"/>
                  </a:lnTo>
                  <a:lnTo>
                    <a:pt x="585000" y="0"/>
                  </a:lnTo>
                  <a:close/>
                </a:path>
              </a:pathLst>
            </a:custGeom>
            <a:solidFill>
              <a:srgbClr val="FEECE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2400"/>
            </a:p>
          </p:txBody>
        </p:sp>
        <p:sp>
          <p:nvSpPr>
            <p:cNvPr id="56" name="矩形 55"/>
            <p:cNvSpPr/>
            <p:nvPr/>
          </p:nvSpPr>
          <p:spPr>
            <a:xfrm>
              <a:off x="455969" y="4015093"/>
              <a:ext cx="563162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卵生</a:t>
              </a:r>
              <a:endParaRPr lang="en-US" altLang="zh-TW" sz="2400" dirty="0">
                <a:latin typeface="+mj-ea"/>
                <a:ea typeface="+mj-ea"/>
              </a:endParaRPr>
            </a:p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動</a:t>
              </a:r>
              <a:endParaRPr lang="en-US" altLang="zh-TW" sz="2400" dirty="0">
                <a:latin typeface="+mj-ea"/>
                <a:ea typeface="+mj-ea"/>
              </a:endParaRPr>
            </a:p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物</a:t>
              </a:r>
            </a:p>
          </p:txBody>
        </p:sp>
        <p:sp>
          <p:nvSpPr>
            <p:cNvPr id="57" name="object 60"/>
            <p:cNvSpPr/>
            <p:nvPr/>
          </p:nvSpPr>
          <p:spPr>
            <a:xfrm>
              <a:off x="1277546" y="3859948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246051" h="246393">
                  <a:moveTo>
                    <a:pt x="128280" y="0"/>
                  </a:moveTo>
                  <a:lnTo>
                    <a:pt x="84159" y="7121"/>
                  </a:lnTo>
                  <a:lnTo>
                    <a:pt x="47160" y="26949"/>
                  </a:lnTo>
                  <a:lnTo>
                    <a:pt x="19477" y="56987"/>
                  </a:lnTo>
                  <a:lnTo>
                    <a:pt x="3304" y="94738"/>
                  </a:lnTo>
                  <a:lnTo>
                    <a:pt x="0" y="122958"/>
                  </a:lnTo>
                  <a:lnTo>
                    <a:pt x="861" y="137642"/>
                  </a:lnTo>
                  <a:lnTo>
                    <a:pt x="12995" y="178224"/>
                  </a:lnTo>
                  <a:lnTo>
                    <a:pt x="37399" y="211553"/>
                  </a:lnTo>
                  <a:lnTo>
                    <a:pt x="71430" y="234998"/>
                  </a:lnTo>
                  <a:lnTo>
                    <a:pt x="112441" y="245925"/>
                  </a:lnTo>
                  <a:lnTo>
                    <a:pt x="123253" y="246393"/>
                  </a:lnTo>
                  <a:lnTo>
                    <a:pt x="137910" y="245531"/>
                  </a:lnTo>
                  <a:lnTo>
                    <a:pt x="178438" y="233379"/>
                  </a:lnTo>
                  <a:lnTo>
                    <a:pt x="211737" y="208942"/>
                  </a:lnTo>
                  <a:lnTo>
                    <a:pt x="235158" y="174870"/>
                  </a:lnTo>
                  <a:lnTo>
                    <a:pt x="246051" y="133812"/>
                  </a:lnTo>
                  <a:lnTo>
                    <a:pt x="245350" y="117712"/>
                  </a:lnTo>
                  <a:lnTo>
                    <a:pt x="234397" y="74167"/>
                  </a:lnTo>
                  <a:lnTo>
                    <a:pt x="211985" y="39103"/>
                  </a:lnTo>
                  <a:lnTo>
                    <a:pt x="180455" y="14252"/>
                  </a:lnTo>
                  <a:lnTo>
                    <a:pt x="142150" y="1347"/>
                  </a:lnTo>
                  <a:lnTo>
                    <a:pt x="128280" y="0"/>
                  </a:lnTo>
                  <a:close/>
                </a:path>
              </a:pathLst>
            </a:custGeom>
            <a:solidFill>
              <a:srgbClr val="FABFB7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2400"/>
            </a:p>
          </p:txBody>
        </p:sp>
        <p:sp>
          <p:nvSpPr>
            <p:cNvPr id="58" name="object 61"/>
            <p:cNvSpPr txBox="1"/>
            <p:nvPr/>
          </p:nvSpPr>
          <p:spPr>
            <a:xfrm>
              <a:off x="1331640" y="3861048"/>
              <a:ext cx="49450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eaLnBrk="1">
                <a:spcBef>
                  <a:spcPts val="0"/>
                </a:spcBef>
                <a:defRPr sz="2600">
                  <a:latin typeface="+mj-ea"/>
                  <a:ea typeface="+mj-ea"/>
                </a:defRPr>
              </a:lvl1pPr>
            </a:lstStyle>
            <a:p>
              <a:r>
                <a:rPr sz="2400" dirty="0"/>
                <a:t>雞</a:t>
              </a:r>
            </a:p>
          </p:txBody>
        </p:sp>
        <p:sp>
          <p:nvSpPr>
            <p:cNvPr id="66" name="object 63"/>
            <p:cNvSpPr txBox="1"/>
            <p:nvPr/>
          </p:nvSpPr>
          <p:spPr>
            <a:xfrm>
              <a:off x="3203848" y="3678123"/>
              <a:ext cx="3669875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eaLnBrk="1">
                <a:spcBef>
                  <a:spcPts val="0"/>
                </a:spcBef>
                <a:defRPr sz="2600">
                  <a:latin typeface="+mj-ea"/>
                  <a:ea typeface="+mj-ea"/>
                </a:defRPr>
              </a:lvl1pPr>
            </a:lstStyle>
            <a:p>
              <a:r>
                <a:rPr lang="zh-TW" altLang="en-US" sz="2400" dirty="0"/>
                <a:t>受精卵吸收蛋黃和蛋白的養分 </a:t>
              </a:r>
              <a:endParaRPr sz="2400" dirty="0"/>
            </a:p>
          </p:txBody>
        </p:sp>
        <p:sp>
          <p:nvSpPr>
            <p:cNvPr id="67" name="object 63"/>
            <p:cNvSpPr txBox="1"/>
            <p:nvPr/>
          </p:nvSpPr>
          <p:spPr>
            <a:xfrm>
              <a:off x="6948264" y="3787910"/>
              <a:ext cx="59160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eaLnBrk="1">
                <a:spcBef>
                  <a:spcPts val="0"/>
                </a:spcBef>
                <a:defRPr sz="2600">
                  <a:latin typeface="+mj-ea"/>
                  <a:ea typeface="+mj-ea"/>
                </a:defRPr>
              </a:lvl1pPr>
            </a:lstStyle>
            <a:p>
              <a:r>
                <a:rPr lang="zh-TW" altLang="en-US" sz="2400" dirty="0"/>
                <a:t>卵</a:t>
              </a:r>
              <a:endParaRPr sz="2400" dirty="0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4221088"/>
              <a:ext cx="2304256" cy="1812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P45</a:t>
            </a:r>
          </a:p>
        </p:txBody>
      </p:sp>
      <p:sp>
        <p:nvSpPr>
          <p:cNvPr id="23" name="object 4"/>
          <p:cNvSpPr/>
          <p:nvPr/>
        </p:nvSpPr>
        <p:spPr>
          <a:xfrm rot="16200000">
            <a:off x="1778208" y="2369472"/>
            <a:ext cx="730413" cy="1943285"/>
          </a:xfrm>
          <a:custGeom>
            <a:avLst/>
            <a:gdLst/>
            <a:ahLst/>
            <a:cxnLst/>
            <a:rect l="l" t="t" r="r" b="b"/>
            <a:pathLst>
              <a:path w="899998" h="1440002">
                <a:moveTo>
                  <a:pt x="54000" y="0"/>
                </a:moveTo>
                <a:lnTo>
                  <a:pt x="6794" y="6705"/>
                </a:lnTo>
                <a:lnTo>
                  <a:pt x="0" y="53644"/>
                </a:lnTo>
                <a:lnTo>
                  <a:pt x="3" y="1386357"/>
                </a:lnTo>
                <a:lnTo>
                  <a:pt x="6705" y="1433207"/>
                </a:lnTo>
                <a:lnTo>
                  <a:pt x="53644" y="1440002"/>
                </a:lnTo>
                <a:lnTo>
                  <a:pt x="845997" y="1440002"/>
                </a:lnTo>
                <a:lnTo>
                  <a:pt x="893203" y="1433296"/>
                </a:lnTo>
                <a:lnTo>
                  <a:pt x="899998" y="1386357"/>
                </a:lnTo>
                <a:lnTo>
                  <a:pt x="899994" y="53644"/>
                </a:lnTo>
                <a:lnTo>
                  <a:pt x="893292" y="6794"/>
                </a:lnTo>
                <a:lnTo>
                  <a:pt x="846353" y="0"/>
                </a:lnTo>
                <a:lnTo>
                  <a:pt x="54000" y="0"/>
                </a:lnTo>
                <a:close/>
              </a:path>
            </a:pathLst>
          </a:custGeom>
          <a:solidFill>
            <a:srgbClr val="E18C96"/>
          </a:solidFill>
        </p:spPr>
        <p:txBody>
          <a:bodyPr wrap="square" lIns="0" tIns="0" rIns="0" bIns="0" rtlCol="0">
            <a:noAutofit/>
          </a:bodyPr>
          <a:lstStyle/>
          <a:p>
            <a:endParaRPr sz="2400" b="1">
              <a:latin typeface="+mj-ea"/>
              <a:ea typeface="+mj-ea"/>
            </a:endParaRPr>
          </a:p>
        </p:txBody>
      </p:sp>
      <p:sp>
        <p:nvSpPr>
          <p:cNvPr id="31" name="object 7"/>
          <p:cNvSpPr/>
          <p:nvPr/>
        </p:nvSpPr>
        <p:spPr>
          <a:xfrm rot="16200000">
            <a:off x="4658119" y="1482043"/>
            <a:ext cx="730413" cy="3718136"/>
          </a:xfrm>
          <a:custGeom>
            <a:avLst/>
            <a:gdLst/>
            <a:ahLst/>
            <a:cxnLst/>
            <a:rect l="l" t="t" r="r" b="b"/>
            <a:pathLst>
              <a:path w="899998" h="2115007">
                <a:moveTo>
                  <a:pt x="54000" y="0"/>
                </a:moveTo>
                <a:lnTo>
                  <a:pt x="6794" y="6705"/>
                </a:lnTo>
                <a:lnTo>
                  <a:pt x="0" y="53644"/>
                </a:lnTo>
                <a:lnTo>
                  <a:pt x="3" y="2061362"/>
                </a:lnTo>
                <a:lnTo>
                  <a:pt x="6705" y="2108212"/>
                </a:lnTo>
                <a:lnTo>
                  <a:pt x="53644" y="2115007"/>
                </a:lnTo>
                <a:lnTo>
                  <a:pt x="845997" y="2115007"/>
                </a:lnTo>
                <a:lnTo>
                  <a:pt x="893203" y="2108301"/>
                </a:lnTo>
                <a:lnTo>
                  <a:pt x="899998" y="2061362"/>
                </a:lnTo>
                <a:lnTo>
                  <a:pt x="899994" y="53644"/>
                </a:lnTo>
                <a:lnTo>
                  <a:pt x="893292" y="6794"/>
                </a:lnTo>
                <a:lnTo>
                  <a:pt x="846353" y="0"/>
                </a:lnTo>
                <a:lnTo>
                  <a:pt x="54000" y="0"/>
                </a:lnTo>
                <a:close/>
              </a:path>
            </a:pathLst>
          </a:custGeom>
          <a:solidFill>
            <a:srgbClr val="E18C96"/>
          </a:solidFill>
        </p:spPr>
        <p:txBody>
          <a:bodyPr wrap="square" lIns="0" tIns="0" rIns="0" bIns="0" rtlCol="0">
            <a:noAutofit/>
          </a:bodyPr>
          <a:lstStyle/>
          <a:p>
            <a:endParaRPr sz="2400" b="1">
              <a:latin typeface="+mj-ea"/>
              <a:ea typeface="+mj-ea"/>
            </a:endParaRPr>
          </a:p>
        </p:txBody>
      </p:sp>
      <p:sp>
        <p:nvSpPr>
          <p:cNvPr id="34" name="object 10"/>
          <p:cNvSpPr/>
          <p:nvPr/>
        </p:nvSpPr>
        <p:spPr>
          <a:xfrm rot="16200000">
            <a:off x="7547786" y="2361625"/>
            <a:ext cx="730412" cy="1958981"/>
          </a:xfrm>
          <a:custGeom>
            <a:avLst/>
            <a:gdLst/>
            <a:ahLst/>
            <a:cxnLst/>
            <a:rect l="l" t="t" r="r" b="b"/>
            <a:pathLst>
              <a:path w="899998" h="1529994">
                <a:moveTo>
                  <a:pt x="54000" y="0"/>
                </a:moveTo>
                <a:lnTo>
                  <a:pt x="6794" y="6705"/>
                </a:lnTo>
                <a:lnTo>
                  <a:pt x="0" y="53644"/>
                </a:lnTo>
                <a:lnTo>
                  <a:pt x="3" y="1476349"/>
                </a:lnTo>
                <a:lnTo>
                  <a:pt x="6705" y="1523199"/>
                </a:lnTo>
                <a:lnTo>
                  <a:pt x="53644" y="1529994"/>
                </a:lnTo>
                <a:lnTo>
                  <a:pt x="845997" y="1529994"/>
                </a:lnTo>
                <a:lnTo>
                  <a:pt x="893203" y="1523288"/>
                </a:lnTo>
                <a:lnTo>
                  <a:pt x="899998" y="1476349"/>
                </a:lnTo>
                <a:lnTo>
                  <a:pt x="899994" y="53644"/>
                </a:lnTo>
                <a:lnTo>
                  <a:pt x="893292" y="6794"/>
                </a:lnTo>
                <a:lnTo>
                  <a:pt x="846353" y="0"/>
                </a:lnTo>
                <a:lnTo>
                  <a:pt x="54000" y="0"/>
                </a:lnTo>
                <a:close/>
              </a:path>
            </a:pathLst>
          </a:custGeom>
          <a:solidFill>
            <a:srgbClr val="E18C96"/>
          </a:solidFill>
        </p:spPr>
        <p:txBody>
          <a:bodyPr wrap="square" lIns="0" tIns="0" rIns="0" bIns="0" rtlCol="0">
            <a:noAutofit/>
          </a:bodyPr>
          <a:lstStyle/>
          <a:p>
            <a:endParaRPr sz="2400" b="1">
              <a:latin typeface="+mj-ea"/>
              <a:ea typeface="+mj-ea"/>
            </a:endParaRPr>
          </a:p>
        </p:txBody>
      </p:sp>
      <p:sp>
        <p:nvSpPr>
          <p:cNvPr id="37" name="object 13"/>
          <p:cNvSpPr/>
          <p:nvPr/>
        </p:nvSpPr>
        <p:spPr>
          <a:xfrm rot="16200000">
            <a:off x="358650" y="2937599"/>
            <a:ext cx="730413" cy="807036"/>
          </a:xfrm>
          <a:custGeom>
            <a:avLst/>
            <a:gdLst/>
            <a:ahLst/>
            <a:cxnLst/>
            <a:rect l="l" t="t" r="r" b="b"/>
            <a:pathLst>
              <a:path w="899998" h="314998">
                <a:moveTo>
                  <a:pt x="54000" y="0"/>
                </a:moveTo>
                <a:lnTo>
                  <a:pt x="6794" y="6705"/>
                </a:lnTo>
                <a:lnTo>
                  <a:pt x="0" y="53644"/>
                </a:lnTo>
                <a:lnTo>
                  <a:pt x="3" y="261353"/>
                </a:lnTo>
                <a:lnTo>
                  <a:pt x="6705" y="308203"/>
                </a:lnTo>
                <a:lnTo>
                  <a:pt x="53644" y="314998"/>
                </a:lnTo>
                <a:lnTo>
                  <a:pt x="845997" y="314998"/>
                </a:lnTo>
                <a:lnTo>
                  <a:pt x="893203" y="308292"/>
                </a:lnTo>
                <a:lnTo>
                  <a:pt x="899998" y="261353"/>
                </a:lnTo>
                <a:lnTo>
                  <a:pt x="899994" y="53644"/>
                </a:lnTo>
                <a:lnTo>
                  <a:pt x="893292" y="6794"/>
                </a:lnTo>
                <a:lnTo>
                  <a:pt x="846353" y="0"/>
                </a:lnTo>
                <a:lnTo>
                  <a:pt x="54000" y="0"/>
                </a:lnTo>
                <a:close/>
              </a:path>
            </a:pathLst>
          </a:custGeom>
          <a:solidFill>
            <a:srgbClr val="E18C96"/>
          </a:solidFill>
        </p:spPr>
        <p:txBody>
          <a:bodyPr wrap="square" lIns="0" tIns="0" rIns="0" bIns="0" rtlCol="0">
            <a:noAutofit/>
          </a:bodyPr>
          <a:lstStyle/>
          <a:p>
            <a:endParaRPr sz="2400" b="1">
              <a:latin typeface="+mj-ea"/>
              <a:ea typeface="+mj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11953" y="2924944"/>
            <a:ext cx="855712" cy="83099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400" b="1" dirty="0">
                <a:solidFill>
                  <a:schemeClr val="bg1"/>
                </a:solidFill>
                <a:latin typeface="+mj-ea"/>
                <a:ea typeface="+mj-ea"/>
              </a:rPr>
              <a:t>生殖方式</a:t>
            </a:r>
          </a:p>
        </p:txBody>
      </p:sp>
      <p:sp>
        <p:nvSpPr>
          <p:cNvPr id="61" name="矩形 60"/>
          <p:cNvSpPr/>
          <p:nvPr/>
        </p:nvSpPr>
        <p:spPr>
          <a:xfrm>
            <a:off x="1400457" y="3111351"/>
            <a:ext cx="1587367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400" b="1" dirty="0">
                <a:solidFill>
                  <a:schemeClr val="bg1"/>
                </a:solidFill>
                <a:latin typeface="+mj-ea"/>
                <a:ea typeface="+mj-ea"/>
              </a:rPr>
              <a:t>代表動物</a:t>
            </a:r>
          </a:p>
        </p:txBody>
      </p:sp>
      <p:sp>
        <p:nvSpPr>
          <p:cNvPr id="62" name="矩形 61"/>
          <p:cNvSpPr/>
          <p:nvPr/>
        </p:nvSpPr>
        <p:spPr>
          <a:xfrm>
            <a:off x="3779912" y="3111351"/>
            <a:ext cx="2661995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400" b="1" dirty="0">
                <a:solidFill>
                  <a:schemeClr val="bg1"/>
                </a:solidFill>
                <a:latin typeface="+mj-ea"/>
                <a:ea typeface="+mj-ea"/>
              </a:rPr>
              <a:t>胚胎的養分來源</a:t>
            </a:r>
          </a:p>
        </p:txBody>
      </p:sp>
      <p:sp>
        <p:nvSpPr>
          <p:cNvPr id="63" name="矩形 62"/>
          <p:cNvSpPr/>
          <p:nvPr/>
        </p:nvSpPr>
        <p:spPr>
          <a:xfrm>
            <a:off x="7242122" y="2911743"/>
            <a:ext cx="1587367" cy="83099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400" b="1" dirty="0">
                <a:solidFill>
                  <a:schemeClr val="bg1"/>
                </a:solidFill>
                <a:latin typeface="+mj-ea"/>
                <a:ea typeface="+mj-ea"/>
              </a:rPr>
              <a:t>從母體產出的方式</a:t>
            </a:r>
          </a:p>
        </p:txBody>
      </p:sp>
    </p:spTree>
    <p:extLst>
      <p:ext uri="{BB962C8B-B14F-4D97-AF65-F5344CB8AC3E}">
        <p14:creationId xmlns:p14="http://schemas.microsoft.com/office/powerpoint/2010/main" val="303204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P45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251520" y="317387"/>
            <a:ext cx="8630352" cy="4381613"/>
            <a:chOff x="251520" y="317387"/>
            <a:chExt cx="8630352" cy="4381613"/>
          </a:xfrm>
        </p:grpSpPr>
        <p:sp>
          <p:nvSpPr>
            <p:cNvPr id="17" name="object 6"/>
            <p:cNvSpPr/>
            <p:nvPr/>
          </p:nvSpPr>
          <p:spPr>
            <a:xfrm>
              <a:off x="251520" y="764704"/>
              <a:ext cx="8630352" cy="3934296"/>
            </a:xfrm>
            <a:custGeom>
              <a:avLst/>
              <a:gdLst/>
              <a:ahLst/>
              <a:cxnLst/>
              <a:rect l="l" t="t" r="r" b="b"/>
              <a:pathLst>
                <a:path w="5318988" h="495007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422998"/>
                  </a:lnTo>
                  <a:lnTo>
                    <a:pt x="139" y="446721"/>
                  </a:lnTo>
                  <a:lnTo>
                    <a:pt x="8939" y="485946"/>
                  </a:lnTo>
                  <a:lnTo>
                    <a:pt x="47909" y="494860"/>
                  </a:lnTo>
                  <a:lnTo>
                    <a:pt x="5246992" y="495007"/>
                  </a:lnTo>
                  <a:lnTo>
                    <a:pt x="5270710" y="494868"/>
                  </a:lnTo>
                  <a:lnTo>
                    <a:pt x="5309928" y="486066"/>
                  </a:lnTo>
                  <a:lnTo>
                    <a:pt x="5318841" y="447089"/>
                  </a:lnTo>
                  <a:lnTo>
                    <a:pt x="5318988" y="71996"/>
                  </a:lnTo>
                  <a:lnTo>
                    <a:pt x="5318848" y="48276"/>
                  </a:lnTo>
                  <a:lnTo>
                    <a:pt x="5310046" y="9057"/>
                  </a:lnTo>
                  <a:lnTo>
                    <a:pt x="5271066" y="147"/>
                  </a:lnTo>
                  <a:lnTo>
                    <a:pt x="71996" y="0"/>
                  </a:lnTo>
                  <a:close/>
                </a:path>
              </a:pathLst>
            </a:custGeom>
            <a:ln w="19050">
              <a:solidFill>
                <a:srgbClr val="74C276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17387"/>
              <a:ext cx="1224136" cy="51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object 60"/>
          <p:cNvSpPr txBox="1"/>
          <p:nvPr/>
        </p:nvSpPr>
        <p:spPr>
          <a:xfrm>
            <a:off x="611560" y="891135"/>
            <a:ext cx="8288670" cy="332398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說說看，卵生動物和胎生動物從母體產出的方式，兩者有什麼不同。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胎生動物子代的養分來自母體，並且大多數的胎生動物可在身上找到肚臍。你的肚臍在身體的什麼部位呢？  </a:t>
            </a:r>
            <a:endParaRPr lang="en-US" altLang="zh-TW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68"/>
          <a:stretch/>
        </p:blipFill>
        <p:spPr bwMode="auto">
          <a:xfrm>
            <a:off x="351301" y="1059162"/>
            <a:ext cx="332267" cy="35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94"/>
          <a:stretch/>
        </p:blipFill>
        <p:spPr bwMode="auto">
          <a:xfrm>
            <a:off x="351300" y="2852936"/>
            <a:ext cx="332267" cy="35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611560" y="1765265"/>
            <a:ext cx="8270312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卵生動物從母體產出的是「卵」。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胎生動物從母體產出的是「完整的動物形體」。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11560" y="4069521"/>
            <a:ext cx="8270312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在肚子上有一個臍帶脫落的痕跡，就是肚臍。</a:t>
            </a:r>
          </a:p>
        </p:txBody>
      </p:sp>
    </p:spTree>
    <p:extLst>
      <p:ext uri="{BB962C8B-B14F-4D97-AF65-F5344CB8AC3E}">
        <p14:creationId xmlns:p14="http://schemas.microsoft.com/office/powerpoint/2010/main" val="289653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00933" y="260648"/>
            <a:ext cx="3190947" cy="647700"/>
          </a:xfrm>
          <a:noFill/>
        </p:spPr>
        <p:txBody>
          <a:bodyPr/>
          <a:lstStyle/>
          <a:p>
            <a:pPr eaLnBrk="1" hangingPunct="1"/>
            <a:r>
              <a:rPr lang="en-US" altLang="zh-TW" dirty="0">
                <a:latin typeface="+mj-ea"/>
              </a:rPr>
              <a:t>2-3 </a:t>
            </a:r>
            <a:r>
              <a:rPr lang="zh-TW" altLang="en-US" dirty="0">
                <a:latin typeface="+mj-ea"/>
              </a:rPr>
              <a:t>親子與子代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074" y="1061773"/>
            <a:ext cx="8614156" cy="1015663"/>
          </a:xfrm>
          <a:noFill/>
        </p:spPr>
        <p:txBody>
          <a:bodyPr wrap="square">
            <a:spAutoFit/>
          </a:bodyPr>
          <a:lstStyle/>
          <a:p>
            <a:pPr marL="0" indent="0" eaLnBrk="1">
              <a:spcBef>
                <a:spcPts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　　有些動物會照顧自己的寶寶，你看過哪些動物照顧小寶寶的例子？  </a:t>
            </a:r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P46</a:t>
            </a:r>
          </a:p>
        </p:txBody>
      </p:sp>
      <p:sp>
        <p:nvSpPr>
          <p:cNvPr id="6" name="矩形 5"/>
          <p:cNvSpPr/>
          <p:nvPr/>
        </p:nvSpPr>
        <p:spPr>
          <a:xfrm>
            <a:off x="251520" y="1981289"/>
            <a:ext cx="8640960" cy="193899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55600" indent="-355600" eaLnBrk="1">
              <a:spcBef>
                <a:spcPts val="0"/>
              </a:spcBef>
            </a:pP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1.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有些動物具有育幼行為，例如：人類、鳥類、哺乳類等。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355600" indent="-355600" eaLnBrk="1">
              <a:spcBef>
                <a:spcPts val="0"/>
              </a:spcBef>
            </a:pP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2.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有些動物沒有育幼行為，例如：大多數的魚類等。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5781110" y="6381328"/>
            <a:ext cx="1239162" cy="276999"/>
            <a:chOff x="1331640" y="2561540"/>
            <a:chExt cx="1239162" cy="276999"/>
          </a:xfrm>
        </p:grpSpPr>
        <p:pic>
          <p:nvPicPr>
            <p:cNvPr id="8" name="Picture 25">
              <a:hlinkClick r:id="rId3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26">
              <a:hlinkClick r:id="rId3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828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動物育幼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235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P46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56821" y="1002794"/>
            <a:ext cx="59713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Q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：</a:t>
            </a:r>
            <a:r>
              <a:rPr lang="zh-TW" altLang="en-US" dirty="0"/>
              <a:t>卵生動物也會有育幼行為嗎？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256821" y="1484784"/>
            <a:ext cx="8589963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A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：多數卵生動物沒有育幼行為，但還是有例外：魚類中的雄性海馬有育嬰袋，可以讓雌性海馬將卵產於其中，直至小海馬孵化；慈鯛科，例如：吳郭魚，則是會把小魚含在口中，避免被其他的魚種吃掉。昆蟲中的雌性負子蟲會將卵（約</a:t>
            </a: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100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多顆）產於雄性負子蟲背上，直到幼蟲孵化後才脫落。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" y="332656"/>
            <a:ext cx="1351607" cy="58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541807" y="3573609"/>
            <a:ext cx="4120070" cy="2614455"/>
            <a:chOff x="541807" y="3573609"/>
            <a:chExt cx="4120070" cy="2614455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07" y="3573609"/>
              <a:ext cx="4096412" cy="2592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object 14"/>
            <p:cNvSpPr/>
            <p:nvPr/>
          </p:nvSpPr>
          <p:spPr>
            <a:xfrm>
              <a:off x="554736" y="5659624"/>
              <a:ext cx="4074825" cy="528440"/>
            </a:xfrm>
            <a:custGeom>
              <a:avLst/>
              <a:gdLst/>
              <a:ahLst/>
              <a:cxnLst/>
              <a:rect l="l" t="t" r="r" b="b"/>
              <a:pathLst>
                <a:path w="2742298" h="292493">
                  <a:moveTo>
                    <a:pt x="0" y="292493"/>
                  </a:moveTo>
                  <a:lnTo>
                    <a:pt x="2742298" y="292493"/>
                  </a:lnTo>
                  <a:lnTo>
                    <a:pt x="2742298" y="0"/>
                  </a:lnTo>
                  <a:lnTo>
                    <a:pt x="0" y="0"/>
                  </a:lnTo>
                  <a:lnTo>
                    <a:pt x="0" y="292493"/>
                  </a:lnTo>
                  <a:close/>
                </a:path>
              </a:pathLst>
            </a:custGeom>
            <a:solidFill>
              <a:srgbClr val="D2ECE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矩形 17"/>
            <p:cNvSpPr/>
            <p:nvPr/>
          </p:nvSpPr>
          <p:spPr>
            <a:xfrm>
              <a:off x="945565" y="5661248"/>
              <a:ext cx="3716312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600" dirty="0">
                  <a:latin typeface="+mj-ea"/>
                  <a:ea typeface="+mj-ea"/>
                </a:rPr>
                <a:t>母獅會帶著小獅子打獵</a:t>
              </a:r>
            </a:p>
          </p:txBody>
        </p:sp>
        <p:pic>
          <p:nvPicPr>
            <p:cNvPr id="19" name="圖片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7381" y1="33333" x2="60714" y2="80769"/>
                          <a14:foregroundMark x1="66667" y1="23077" x2="51190" y2="83333"/>
                          <a14:foregroundMark x1="45238" y1="21795" x2="45238" y2="21795"/>
                          <a14:foregroundMark x1="89286" y1="42308" x2="89286" y2="42308"/>
                          <a14:foregroundMark x1="66667" y1="57692" x2="66667" y2="57692"/>
                          <a14:foregroundMark x1="53571" y1="83333" x2="53571" y2="83333"/>
                          <a14:foregroundMark x1="25000" y1="61538" x2="40476" y2="76923"/>
                          <a14:foregroundMark x1="20238" y1="47436" x2="20238" y2="47436"/>
                          <a14:foregroundMark x1="20238" y1="47436" x2="20238" y2="47436"/>
                          <a14:foregroundMark x1="71429" y1="38462" x2="71429" y2="38462"/>
                          <a14:foregroundMark x1="71429" y1="35897" x2="71429" y2="35897"/>
                          <a14:foregroundMark x1="71429" y1="35897" x2="71429" y2="3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18" y="5729828"/>
              <a:ext cx="378211" cy="35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群組 6"/>
          <p:cNvGrpSpPr/>
          <p:nvPr/>
        </p:nvGrpSpPr>
        <p:grpSpPr>
          <a:xfrm>
            <a:off x="4657158" y="3585036"/>
            <a:ext cx="4114985" cy="2604653"/>
            <a:chOff x="4657158" y="3585036"/>
            <a:chExt cx="4114985" cy="2604653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158" y="3585036"/>
              <a:ext cx="4114985" cy="2568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bject 10"/>
            <p:cNvSpPr/>
            <p:nvPr/>
          </p:nvSpPr>
          <p:spPr>
            <a:xfrm>
              <a:off x="4661877" y="5661249"/>
              <a:ext cx="4110266" cy="528440"/>
            </a:xfrm>
            <a:custGeom>
              <a:avLst/>
              <a:gdLst/>
              <a:ahLst/>
              <a:cxnLst/>
              <a:rect l="l" t="t" r="r" b="b"/>
              <a:pathLst>
                <a:path w="2742298" h="292493">
                  <a:moveTo>
                    <a:pt x="0" y="292493"/>
                  </a:moveTo>
                  <a:lnTo>
                    <a:pt x="2742298" y="292493"/>
                  </a:lnTo>
                  <a:lnTo>
                    <a:pt x="2742298" y="0"/>
                  </a:lnTo>
                  <a:lnTo>
                    <a:pt x="0" y="0"/>
                  </a:lnTo>
                  <a:lnTo>
                    <a:pt x="0" y="292493"/>
                  </a:lnTo>
                  <a:close/>
                </a:path>
              </a:pathLst>
            </a:custGeom>
            <a:solidFill>
              <a:srgbClr val="FFF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矩形 21"/>
            <p:cNvSpPr/>
            <p:nvPr/>
          </p:nvSpPr>
          <p:spPr>
            <a:xfrm>
              <a:off x="5032152" y="5661248"/>
              <a:ext cx="3716312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600" dirty="0">
                  <a:latin typeface="+mj-ea"/>
                  <a:ea typeface="+mj-ea"/>
                </a:rPr>
                <a:t>人類會照顧小寶寶</a:t>
              </a:r>
            </a:p>
          </p:txBody>
        </p:sp>
        <p:pic>
          <p:nvPicPr>
            <p:cNvPr id="23" name="圖片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7381" y1="33333" x2="60714" y2="80769"/>
                          <a14:foregroundMark x1="66667" y1="23077" x2="51190" y2="83333"/>
                          <a14:foregroundMark x1="45238" y1="21795" x2="45238" y2="21795"/>
                          <a14:foregroundMark x1="89286" y1="42308" x2="89286" y2="42308"/>
                          <a14:foregroundMark x1="66667" y1="57692" x2="66667" y2="57692"/>
                          <a14:foregroundMark x1="53571" y1="83333" x2="53571" y2="83333"/>
                          <a14:foregroundMark x1="25000" y1="61538" x2="40476" y2="76923"/>
                          <a14:foregroundMark x1="20238" y1="47436" x2="20238" y2="47436"/>
                          <a14:foregroundMark x1="20238" y1="47436" x2="20238" y2="47436"/>
                          <a14:foregroundMark x1="71429" y1="38462" x2="71429" y2="38462"/>
                          <a14:foregroundMark x1="71429" y1="35897" x2="71429" y2="35897"/>
                          <a14:foregroundMark x1="71429" y1="35897" x2="71429" y2="3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005" y="5741441"/>
              <a:ext cx="378211" cy="35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群組 3"/>
          <p:cNvGrpSpPr/>
          <p:nvPr/>
        </p:nvGrpSpPr>
        <p:grpSpPr>
          <a:xfrm>
            <a:off x="-87312" y="496081"/>
            <a:ext cx="4725533" cy="3088956"/>
            <a:chOff x="-87312" y="496081"/>
            <a:chExt cx="4725533" cy="308895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67" b="100000" l="63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7312" y="496081"/>
              <a:ext cx="4725533" cy="2902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bject 5"/>
            <p:cNvSpPr/>
            <p:nvPr/>
          </p:nvSpPr>
          <p:spPr>
            <a:xfrm>
              <a:off x="541807" y="2922387"/>
              <a:ext cx="4096414" cy="662650"/>
            </a:xfrm>
            <a:custGeom>
              <a:avLst/>
              <a:gdLst/>
              <a:ahLst/>
              <a:cxnLst/>
              <a:rect l="l" t="t" r="r" b="b"/>
              <a:pathLst>
                <a:path w="2742298" h="292493">
                  <a:moveTo>
                    <a:pt x="0" y="292493"/>
                  </a:moveTo>
                  <a:lnTo>
                    <a:pt x="2742298" y="292493"/>
                  </a:lnTo>
                  <a:lnTo>
                    <a:pt x="2742298" y="0"/>
                  </a:lnTo>
                  <a:lnTo>
                    <a:pt x="0" y="0"/>
                  </a:lnTo>
                  <a:lnTo>
                    <a:pt x="0" y="292493"/>
                  </a:lnTo>
                  <a:close/>
                </a:path>
              </a:pathLst>
            </a:custGeom>
            <a:solidFill>
              <a:srgbClr val="FFF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矩形 8"/>
            <p:cNvSpPr/>
            <p:nvPr/>
          </p:nvSpPr>
          <p:spPr>
            <a:xfrm>
              <a:off x="968715" y="2996952"/>
              <a:ext cx="297924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600" dirty="0">
                  <a:latin typeface="+mj-ea"/>
                  <a:ea typeface="+mj-ea"/>
                </a:rPr>
                <a:t>黑枕藍鶲餵食雛鳥</a:t>
              </a:r>
            </a:p>
          </p:txBody>
        </p:sp>
        <p:pic>
          <p:nvPicPr>
            <p:cNvPr id="10" name="圖片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7381" y1="33333" x2="60714" y2="80769"/>
                          <a14:foregroundMark x1="66667" y1="23077" x2="51190" y2="83333"/>
                          <a14:foregroundMark x1="45238" y1="21795" x2="45238" y2="21795"/>
                          <a14:foregroundMark x1="89286" y1="42308" x2="89286" y2="42308"/>
                          <a14:foregroundMark x1="66667" y1="57692" x2="66667" y2="57692"/>
                          <a14:foregroundMark x1="53571" y1="83333" x2="53571" y2="83333"/>
                          <a14:foregroundMark x1="25000" y1="61538" x2="40476" y2="76923"/>
                          <a14:foregroundMark x1="20238" y1="47436" x2="20238" y2="47436"/>
                          <a14:foregroundMark x1="20238" y1="47436" x2="20238" y2="47436"/>
                          <a14:foregroundMark x1="71429" y1="38462" x2="71429" y2="38462"/>
                          <a14:foregroundMark x1="71429" y1="35897" x2="71429" y2="35897"/>
                          <a14:foregroundMark x1="71429" y1="35897" x2="71429" y2="3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3065532"/>
              <a:ext cx="378211" cy="35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P46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4611131" y="44624"/>
            <a:ext cx="4289099" cy="3639309"/>
            <a:chOff x="4611131" y="44624"/>
            <a:chExt cx="4289099" cy="363930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82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131" y="44624"/>
              <a:ext cx="4289099" cy="3111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object 18"/>
            <p:cNvSpPr/>
            <p:nvPr/>
          </p:nvSpPr>
          <p:spPr>
            <a:xfrm>
              <a:off x="4661877" y="2914122"/>
              <a:ext cx="4110267" cy="678994"/>
            </a:xfrm>
            <a:custGeom>
              <a:avLst/>
              <a:gdLst/>
              <a:ahLst/>
              <a:cxnLst/>
              <a:rect l="l" t="t" r="r" b="b"/>
              <a:pathLst>
                <a:path w="2742298" h="472503">
                  <a:moveTo>
                    <a:pt x="0" y="472503"/>
                  </a:moveTo>
                  <a:lnTo>
                    <a:pt x="2742298" y="472503"/>
                  </a:lnTo>
                  <a:lnTo>
                    <a:pt x="2742298" y="0"/>
                  </a:lnTo>
                  <a:lnTo>
                    <a:pt x="0" y="0"/>
                  </a:lnTo>
                  <a:lnTo>
                    <a:pt x="0" y="472503"/>
                  </a:lnTo>
                  <a:close/>
                </a:path>
              </a:pathLst>
            </a:custGeom>
            <a:solidFill>
              <a:srgbClr val="D2ECE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矩形 19"/>
            <p:cNvSpPr/>
            <p:nvPr/>
          </p:nvSpPr>
          <p:spPr>
            <a:xfrm>
              <a:off x="5148064" y="2852936"/>
              <a:ext cx="3577055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雄性皇帝企鵝會把小企鵝放入育兒袋中保暖</a:t>
              </a:r>
            </a:p>
          </p:txBody>
        </p:sp>
        <p:pic>
          <p:nvPicPr>
            <p:cNvPr id="21" name="圖片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7381" y1="33333" x2="60714" y2="80769"/>
                          <a14:foregroundMark x1="66667" y1="23077" x2="51190" y2="83333"/>
                          <a14:foregroundMark x1="45238" y1="21795" x2="45238" y2="21795"/>
                          <a14:foregroundMark x1="89286" y1="42308" x2="89286" y2="42308"/>
                          <a14:foregroundMark x1="66667" y1="57692" x2="66667" y2="57692"/>
                          <a14:foregroundMark x1="53571" y1="83333" x2="53571" y2="83333"/>
                          <a14:foregroundMark x1="25000" y1="61538" x2="40476" y2="76923"/>
                          <a14:foregroundMark x1="20238" y1="47436" x2="20238" y2="47436"/>
                          <a14:foregroundMark x1="20238" y1="47436" x2="20238" y2="47436"/>
                          <a14:foregroundMark x1="71429" y1="38462" x2="71429" y2="38462"/>
                          <a14:foregroundMark x1="71429" y1="35897" x2="71429" y2="35897"/>
                          <a14:foregroundMark x1="71429" y1="35897" x2="71429" y2="3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121" y="3068960"/>
              <a:ext cx="378211" cy="35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8">
            <a:hlinkClick r:id="rId11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47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>
            <a:hlinkClick r:id="rId13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851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>
            <a:hlinkClick r:id="rId14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955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3059832" y="6381328"/>
            <a:ext cx="1239162" cy="276999"/>
            <a:chOff x="1331640" y="2561540"/>
            <a:chExt cx="1239162" cy="276999"/>
          </a:xfrm>
        </p:grpSpPr>
        <p:pic>
          <p:nvPicPr>
            <p:cNvPr id="28" name="Picture 25">
              <a:hlinkClick r:id="rId15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26">
              <a:hlinkClick r:id="rId15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828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南極企鵝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207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k object 16"/>
          <p:cNvSpPr/>
          <p:nvPr/>
        </p:nvSpPr>
        <p:spPr>
          <a:xfrm>
            <a:off x="0" y="2420888"/>
            <a:ext cx="9144000" cy="4464496"/>
          </a:xfrm>
          <a:prstGeom prst="rect">
            <a:avLst/>
          </a:prstGeom>
          <a:blipFill>
            <a:blip r:embed="rId3" cstate="print"/>
            <a:srcRect/>
            <a:stretch>
              <a:fillRect t="-129295" b="-6597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8141449" y="0"/>
            <a:ext cx="9797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P46~47</a:t>
            </a:r>
          </a:p>
        </p:txBody>
      </p:sp>
      <p:pic>
        <p:nvPicPr>
          <p:cNvPr id="40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回首頁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42"/>
          <p:cNvSpPr/>
          <p:nvPr/>
        </p:nvSpPr>
        <p:spPr>
          <a:xfrm>
            <a:off x="2363130" y="4149080"/>
            <a:ext cx="2208870" cy="83099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400" dirty="0">
                <a:latin typeface="+mj-ea"/>
                <a:ea typeface="+mj-ea"/>
              </a:rPr>
              <a:t>母羊用自己的乳汁養育小羊 </a:t>
            </a:r>
          </a:p>
        </p:txBody>
      </p:sp>
      <p:pic>
        <p:nvPicPr>
          <p:cNvPr id="44" name="圖片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046727" y="4234266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49681" y="476672"/>
            <a:ext cx="4424433" cy="3384375"/>
            <a:chOff x="249681" y="476672"/>
            <a:chExt cx="4424433" cy="3384375"/>
          </a:xfrm>
        </p:grpSpPr>
        <p:sp>
          <p:nvSpPr>
            <p:cNvPr id="22" name="object 6"/>
            <p:cNvSpPr/>
            <p:nvPr/>
          </p:nvSpPr>
          <p:spPr>
            <a:xfrm>
              <a:off x="251520" y="476672"/>
              <a:ext cx="4287603" cy="3213441"/>
            </a:xfrm>
            <a:prstGeom prst="rect">
              <a:avLst/>
            </a:prstGeom>
            <a:blipFill>
              <a:blip r:embed="rId10" cstate="print"/>
              <a:srcRect/>
              <a:stretch>
                <a:fillRect t="-19241" b="-1114"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5"/>
            <p:cNvSpPr/>
            <p:nvPr/>
          </p:nvSpPr>
          <p:spPr>
            <a:xfrm>
              <a:off x="251519" y="3341542"/>
              <a:ext cx="4287603" cy="519505"/>
            </a:xfrm>
            <a:custGeom>
              <a:avLst/>
              <a:gdLst/>
              <a:ahLst/>
              <a:cxnLst/>
              <a:rect l="l" t="t" r="r" b="b"/>
              <a:pathLst>
                <a:path w="2742298" h="292493">
                  <a:moveTo>
                    <a:pt x="0" y="292493"/>
                  </a:moveTo>
                  <a:lnTo>
                    <a:pt x="2742298" y="292493"/>
                  </a:lnTo>
                  <a:lnTo>
                    <a:pt x="2742298" y="0"/>
                  </a:lnTo>
                  <a:lnTo>
                    <a:pt x="0" y="0"/>
                  </a:lnTo>
                  <a:lnTo>
                    <a:pt x="0" y="292493"/>
                  </a:lnTo>
                  <a:close/>
                </a:path>
              </a:pathLst>
            </a:custGeom>
            <a:solidFill>
              <a:srgbClr val="FFF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矩形 24"/>
            <p:cNvSpPr/>
            <p:nvPr/>
          </p:nvSpPr>
          <p:spPr>
            <a:xfrm>
              <a:off x="467544" y="3368605"/>
              <a:ext cx="42065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母猴會用自己的乳汁養育小猴</a:t>
              </a:r>
            </a:p>
          </p:txBody>
        </p:sp>
        <p:pic>
          <p:nvPicPr>
            <p:cNvPr id="26" name="圖片 3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7381" y1="33333" x2="60714" y2="80769"/>
                          <a14:foregroundMark x1="66667" y1="23077" x2="51190" y2="83333"/>
                          <a14:foregroundMark x1="45238" y1="21795" x2="45238" y2="21795"/>
                          <a14:foregroundMark x1="89286" y1="42308" x2="89286" y2="42308"/>
                          <a14:foregroundMark x1="66667" y1="57692" x2="66667" y2="57692"/>
                          <a14:foregroundMark x1="53571" y1="83333" x2="53571" y2="83333"/>
                          <a14:foregroundMark x1="25000" y1="61538" x2="40476" y2="76923"/>
                          <a14:foregroundMark x1="20238" y1="47436" x2="20238" y2="47436"/>
                          <a14:foregroundMark x1="20238" y1="47436" x2="20238" y2="47436"/>
                          <a14:foregroundMark x1="71429" y1="38462" x2="71429" y2="38462"/>
                          <a14:foregroundMark x1="71429" y1="35897" x2="71429" y2="35897"/>
                          <a14:foregroundMark x1="71429" y1="35897" x2="71429" y2="3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81" y="3465229"/>
              <a:ext cx="327589" cy="304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群組 2"/>
          <p:cNvGrpSpPr/>
          <p:nvPr/>
        </p:nvGrpSpPr>
        <p:grpSpPr>
          <a:xfrm>
            <a:off x="4572000" y="476672"/>
            <a:ext cx="4320480" cy="3384375"/>
            <a:chOff x="4572000" y="476672"/>
            <a:chExt cx="4320480" cy="3384375"/>
          </a:xfrm>
        </p:grpSpPr>
        <p:sp>
          <p:nvSpPr>
            <p:cNvPr id="23" name="object 7"/>
            <p:cNvSpPr/>
            <p:nvPr/>
          </p:nvSpPr>
          <p:spPr>
            <a:xfrm>
              <a:off x="4572000" y="476672"/>
              <a:ext cx="4320480" cy="3346597"/>
            </a:xfrm>
            <a:prstGeom prst="rect">
              <a:avLst/>
            </a:prstGeom>
            <a:blipFill>
              <a:blip r:embed="rId13" cstate="print"/>
              <a:srcRect/>
              <a:stretch>
                <a:fillRect t="-8799" b="-6765"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18"/>
            <p:cNvSpPr/>
            <p:nvPr/>
          </p:nvSpPr>
          <p:spPr>
            <a:xfrm>
              <a:off x="4572000" y="3344800"/>
              <a:ext cx="4320480" cy="516247"/>
            </a:xfrm>
            <a:custGeom>
              <a:avLst/>
              <a:gdLst/>
              <a:ahLst/>
              <a:cxnLst/>
              <a:rect l="l" t="t" r="r" b="b"/>
              <a:pathLst>
                <a:path w="2742298" h="472503">
                  <a:moveTo>
                    <a:pt x="0" y="472503"/>
                  </a:moveTo>
                  <a:lnTo>
                    <a:pt x="2742298" y="472503"/>
                  </a:lnTo>
                  <a:lnTo>
                    <a:pt x="2742298" y="0"/>
                  </a:lnTo>
                  <a:lnTo>
                    <a:pt x="0" y="0"/>
                  </a:lnTo>
                  <a:lnTo>
                    <a:pt x="0" y="472503"/>
                  </a:lnTo>
                  <a:close/>
                </a:path>
              </a:pathLst>
            </a:custGeom>
            <a:solidFill>
              <a:srgbClr val="D2ECE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矩形 27"/>
            <p:cNvSpPr/>
            <p:nvPr/>
          </p:nvSpPr>
          <p:spPr>
            <a:xfrm>
              <a:off x="5004048" y="3356992"/>
              <a:ext cx="252028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母貓會照顧小貓</a:t>
              </a:r>
            </a:p>
          </p:txBody>
        </p:sp>
        <p:pic>
          <p:nvPicPr>
            <p:cNvPr id="30" name="圖片 3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7381" y1="33333" x2="60714" y2="80769"/>
                          <a14:foregroundMark x1="66667" y1="23077" x2="51190" y2="83333"/>
                          <a14:foregroundMark x1="45238" y1="21795" x2="45238" y2="21795"/>
                          <a14:foregroundMark x1="89286" y1="42308" x2="89286" y2="42308"/>
                          <a14:foregroundMark x1="66667" y1="57692" x2="66667" y2="57692"/>
                          <a14:foregroundMark x1="53571" y1="83333" x2="53571" y2="83333"/>
                          <a14:foregroundMark x1="25000" y1="61538" x2="40476" y2="76923"/>
                          <a14:foregroundMark x1="20238" y1="47436" x2="20238" y2="47436"/>
                          <a14:foregroundMark x1="20238" y1="47436" x2="20238" y2="47436"/>
                          <a14:foregroundMark x1="71429" y1="38462" x2="71429" y2="38462"/>
                          <a14:foregroundMark x1="71429" y1="35897" x2="71429" y2="35897"/>
                          <a14:foregroundMark x1="71429" y1="35897" x2="71429" y2="3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429000"/>
              <a:ext cx="327589" cy="304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550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/>
          <p:nvPr/>
        </p:nvSpPr>
        <p:spPr>
          <a:xfrm>
            <a:off x="-691" y="3175883"/>
            <a:ext cx="9144691" cy="3678917"/>
          </a:xfrm>
          <a:prstGeom prst="rect">
            <a:avLst/>
          </a:prstGeom>
          <a:blipFill>
            <a:blip r:embed="rId3" cstate="print"/>
            <a:srcRect/>
            <a:stretch>
              <a:fillRect t="-173582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0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回首頁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42"/>
          <p:cNvSpPr/>
          <p:nvPr/>
        </p:nvSpPr>
        <p:spPr>
          <a:xfrm>
            <a:off x="4587193" y="5589240"/>
            <a:ext cx="2361071" cy="83099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400" dirty="0">
                <a:latin typeface="+mj-ea"/>
                <a:ea typeface="+mj-ea"/>
              </a:rPr>
              <a:t>小袋鼠躲在母袋鼠的育兒袋中</a:t>
            </a:r>
          </a:p>
        </p:txBody>
      </p:sp>
      <p:pic>
        <p:nvPicPr>
          <p:cNvPr id="44" name="圖片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4198782" y="5602418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P47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-11112" y="101183"/>
            <a:ext cx="5040312" cy="3039785"/>
            <a:chOff x="-36512" y="101183"/>
            <a:chExt cx="5040312" cy="3039785"/>
          </a:xfrm>
        </p:grpSpPr>
        <p:sp>
          <p:nvSpPr>
            <p:cNvPr id="24" name="object 5"/>
            <p:cNvSpPr/>
            <p:nvPr/>
          </p:nvSpPr>
          <p:spPr>
            <a:xfrm>
              <a:off x="-36512" y="2621463"/>
              <a:ext cx="5028087" cy="519505"/>
            </a:xfrm>
            <a:custGeom>
              <a:avLst/>
              <a:gdLst/>
              <a:ahLst/>
              <a:cxnLst/>
              <a:rect l="l" t="t" r="r" b="b"/>
              <a:pathLst>
                <a:path w="2742298" h="292493">
                  <a:moveTo>
                    <a:pt x="0" y="292493"/>
                  </a:moveTo>
                  <a:lnTo>
                    <a:pt x="2742298" y="292493"/>
                  </a:lnTo>
                  <a:lnTo>
                    <a:pt x="2742298" y="0"/>
                  </a:lnTo>
                  <a:lnTo>
                    <a:pt x="0" y="0"/>
                  </a:lnTo>
                  <a:lnTo>
                    <a:pt x="0" y="292493"/>
                  </a:lnTo>
                  <a:close/>
                </a:path>
              </a:pathLst>
            </a:custGeom>
            <a:solidFill>
              <a:srgbClr val="FFF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矩形 24"/>
            <p:cNvSpPr/>
            <p:nvPr/>
          </p:nvSpPr>
          <p:spPr>
            <a:xfrm>
              <a:off x="581454" y="2636912"/>
              <a:ext cx="42065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天鵝媽媽會帶著小天鵝游泳</a:t>
              </a:r>
            </a:p>
          </p:txBody>
        </p:sp>
        <p:pic>
          <p:nvPicPr>
            <p:cNvPr id="26" name="圖片 3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27381" y1="33333" x2="60714" y2="80769"/>
                          <a14:foregroundMark x1="66667" y1="23077" x2="51190" y2="83333"/>
                          <a14:foregroundMark x1="45238" y1="21795" x2="45238" y2="21795"/>
                          <a14:foregroundMark x1="89286" y1="42308" x2="89286" y2="42308"/>
                          <a14:foregroundMark x1="66667" y1="57692" x2="66667" y2="57692"/>
                          <a14:foregroundMark x1="53571" y1="83333" x2="53571" y2="83333"/>
                          <a14:foregroundMark x1="25000" y1="61538" x2="40476" y2="76923"/>
                          <a14:foregroundMark x1="20238" y1="47436" x2="20238" y2="47436"/>
                          <a14:foregroundMark x1="20238" y1="47436" x2="20238" y2="47436"/>
                          <a14:foregroundMark x1="71429" y1="38462" x2="71429" y2="38462"/>
                          <a14:foregroundMark x1="71429" y1="35897" x2="71429" y2="35897"/>
                          <a14:foregroundMark x1="71429" y1="35897" x2="71429" y2="3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73" y="2733536"/>
              <a:ext cx="327589" cy="304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215"/>
            <a:stretch/>
          </p:blipFill>
          <p:spPr bwMode="auto">
            <a:xfrm>
              <a:off x="-24288" y="101183"/>
              <a:ext cx="5028088" cy="2523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object 7"/>
          <p:cNvSpPr txBox="1"/>
          <p:nvPr/>
        </p:nvSpPr>
        <p:spPr>
          <a:xfrm>
            <a:off x="5135364" y="325105"/>
            <a:ext cx="3744416" cy="240065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動物的生命有限，靠著</a:t>
            </a:r>
            <a:r>
              <a:rPr lang="zh-TW" altLang="en-US" dirty="0">
                <a:solidFill>
                  <a:srgbClr val="C6168D"/>
                </a:solidFill>
              </a:rPr>
              <a:t>繁殖</a:t>
            </a:r>
            <a:r>
              <a:rPr lang="zh-TW" altLang="en-US" dirty="0"/>
              <a:t>將生命一代一代的延續下去。你還知道哪些動物的育幼行為？  </a:t>
            </a:r>
            <a:endParaRPr lang="en-US" altLang="zh-TW" dirty="0"/>
          </a:p>
        </p:txBody>
      </p:sp>
      <p:sp>
        <p:nvSpPr>
          <p:cNvPr id="31" name="矩形 30"/>
          <p:cNvSpPr/>
          <p:nvPr/>
        </p:nvSpPr>
        <p:spPr>
          <a:xfrm>
            <a:off x="5148064" y="2636912"/>
            <a:ext cx="3752166" cy="286232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動物的育幼行為有：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355600" indent="-355600" eaLnBrk="1">
              <a:spcBef>
                <a:spcPts val="0"/>
              </a:spcBef>
            </a:pP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1.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母狗會用自己的乳汁餵小狗、保護小狗。</a:t>
            </a:r>
            <a:endParaRPr lang="en-US" altLang="zh-TW" sz="3000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355600" indent="-355600" eaLnBrk="1">
              <a:spcBef>
                <a:spcPts val="0"/>
              </a:spcBef>
            </a:pP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2.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吳郭魚會將小魚含在嘴裡保護牠們。</a:t>
            </a:r>
          </a:p>
        </p:txBody>
      </p:sp>
    </p:spTree>
    <p:extLst>
      <p:ext uri="{BB962C8B-B14F-4D97-AF65-F5344CB8AC3E}">
        <p14:creationId xmlns:p14="http://schemas.microsoft.com/office/powerpoint/2010/main" val="342940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3" grpId="0" animBg="1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7"/>
          <p:cNvSpPr txBox="1"/>
          <p:nvPr/>
        </p:nvSpPr>
        <p:spPr>
          <a:xfrm>
            <a:off x="251521" y="404664"/>
            <a:ext cx="864096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>
                <a:solidFill>
                  <a:schemeClr val="bg1"/>
                </a:solidFill>
              </a:rPr>
              <a:t>　　夜空中這麼多的星星要怎麼分辨呢？仰望星空，你發現了什麼？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P31</a:t>
            </a:r>
          </a:p>
        </p:txBody>
      </p:sp>
      <p:sp>
        <p:nvSpPr>
          <p:cNvPr id="17" name="object 7"/>
          <p:cNvSpPr txBox="1"/>
          <p:nvPr/>
        </p:nvSpPr>
        <p:spPr>
          <a:xfrm>
            <a:off x="5220072" y="325105"/>
            <a:ext cx="36445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做做看，身體各部位的關節，活動方式都一樣嗎？</a:t>
            </a:r>
            <a:endParaRPr lang="en-US" altLang="zh-TW" dirty="0"/>
          </a:p>
        </p:txBody>
      </p:sp>
      <p:sp>
        <p:nvSpPr>
          <p:cNvPr id="19" name="矩形 18"/>
          <p:cNvSpPr/>
          <p:nvPr/>
        </p:nvSpPr>
        <p:spPr>
          <a:xfrm>
            <a:off x="5220072" y="1772816"/>
            <a:ext cx="3672408" cy="201622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身體各部位關節的形狀及連結方式不同，因此運動方式也不同。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-2604" y="404664"/>
            <a:ext cx="5078660" cy="6414534"/>
            <a:chOff x="-2604" y="404664"/>
            <a:chExt cx="4896544" cy="6414534"/>
          </a:xfrm>
        </p:grpSpPr>
        <p:sp>
          <p:nvSpPr>
            <p:cNvPr id="25" name="object 2"/>
            <p:cNvSpPr/>
            <p:nvPr/>
          </p:nvSpPr>
          <p:spPr>
            <a:xfrm>
              <a:off x="-2604" y="404664"/>
              <a:ext cx="4896544" cy="6414534"/>
            </a:xfrm>
            <a:prstGeom prst="rect">
              <a:avLst/>
            </a:prstGeom>
            <a:blipFill>
              <a:blip r:embed="rId3" cstate="print"/>
              <a:srcRect/>
              <a:stretch>
                <a:fillRect l="-6954" t="-12564" r="-6330" b="-16950"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1797596" y="1947718"/>
              <a:ext cx="1344002" cy="3656447"/>
              <a:chOff x="2666526" y="2717633"/>
              <a:chExt cx="1674732" cy="4230363"/>
            </a:xfrm>
          </p:grpSpPr>
          <p:sp>
            <p:nvSpPr>
              <p:cNvPr id="28" name="object 3"/>
              <p:cNvSpPr/>
              <p:nvPr/>
            </p:nvSpPr>
            <p:spPr>
              <a:xfrm>
                <a:off x="3828935" y="6470331"/>
                <a:ext cx="510171" cy="207568"/>
              </a:xfrm>
              <a:custGeom>
                <a:avLst/>
                <a:gdLst/>
                <a:ahLst/>
                <a:cxnLst/>
                <a:rect l="l" t="t" r="r" b="b"/>
                <a:pathLst>
                  <a:path w="510171" h="207568">
                    <a:moveTo>
                      <a:pt x="510171" y="0"/>
                    </a:moveTo>
                    <a:lnTo>
                      <a:pt x="0" y="207568"/>
                    </a:lnTo>
                  </a:path>
                </a:pathLst>
              </a:custGeom>
              <a:ln w="17995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object 4"/>
              <p:cNvSpPr/>
              <p:nvPr/>
            </p:nvSpPr>
            <p:spPr>
              <a:xfrm>
                <a:off x="3757499" y="6628447"/>
                <a:ext cx="107680" cy="78511"/>
              </a:xfrm>
              <a:custGeom>
                <a:avLst/>
                <a:gdLst/>
                <a:ahLst/>
                <a:cxnLst/>
                <a:rect l="l" t="t" r="r" b="b"/>
                <a:pathLst>
                  <a:path w="107680" h="78511">
                    <a:moveTo>
                      <a:pt x="86791" y="0"/>
                    </a:moveTo>
                    <a:lnTo>
                      <a:pt x="0" y="78511"/>
                    </a:lnTo>
                    <a:lnTo>
                      <a:pt x="107680" y="69079"/>
                    </a:lnTo>
                    <a:lnTo>
                      <a:pt x="94390" y="61395"/>
                    </a:lnTo>
                    <a:lnTo>
                      <a:pt x="85236" y="54703"/>
                    </a:lnTo>
                    <a:lnTo>
                      <a:pt x="79797" y="47972"/>
                    </a:lnTo>
                    <a:lnTo>
                      <a:pt x="77653" y="40168"/>
                    </a:lnTo>
                    <a:lnTo>
                      <a:pt x="78384" y="30260"/>
                    </a:lnTo>
                    <a:lnTo>
                      <a:pt x="81570" y="17214"/>
                    </a:lnTo>
                    <a:lnTo>
                      <a:pt x="86791" y="0"/>
                    </a:lnTo>
                    <a:close/>
                  </a:path>
                </a:pathLst>
              </a:custGeom>
              <a:solidFill>
                <a:srgbClr val="ED1C24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object 5"/>
              <p:cNvSpPr/>
              <p:nvPr/>
            </p:nvSpPr>
            <p:spPr>
              <a:xfrm>
                <a:off x="3914081" y="2816290"/>
                <a:ext cx="427177" cy="179755"/>
              </a:xfrm>
              <a:custGeom>
                <a:avLst/>
                <a:gdLst/>
                <a:ahLst/>
                <a:cxnLst/>
                <a:rect l="l" t="t" r="r" b="b"/>
                <a:pathLst>
                  <a:path w="427177" h="179755">
                    <a:moveTo>
                      <a:pt x="427177" y="0"/>
                    </a:moveTo>
                    <a:lnTo>
                      <a:pt x="0" y="179755"/>
                    </a:lnTo>
                  </a:path>
                </a:pathLst>
              </a:custGeom>
              <a:ln w="17995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object 6"/>
              <p:cNvSpPr/>
              <p:nvPr/>
            </p:nvSpPr>
            <p:spPr>
              <a:xfrm>
                <a:off x="3842999" y="2946417"/>
                <a:ext cx="108086" cy="79540"/>
              </a:xfrm>
              <a:custGeom>
                <a:avLst/>
                <a:gdLst/>
                <a:ahLst/>
                <a:cxnLst/>
                <a:rect l="l" t="t" r="r" b="b"/>
                <a:pathLst>
                  <a:path w="108086" h="79540">
                    <a:moveTo>
                      <a:pt x="85852" y="0"/>
                    </a:moveTo>
                    <a:lnTo>
                      <a:pt x="0" y="79540"/>
                    </a:lnTo>
                    <a:lnTo>
                      <a:pt x="108086" y="69115"/>
                    </a:lnTo>
                    <a:lnTo>
                      <a:pt x="94503" y="61503"/>
                    </a:lnTo>
                    <a:lnTo>
                      <a:pt x="85120" y="54875"/>
                    </a:lnTo>
                    <a:lnTo>
                      <a:pt x="79498" y="48188"/>
                    </a:lnTo>
                    <a:lnTo>
                      <a:pt x="77198" y="40399"/>
                    </a:lnTo>
                    <a:lnTo>
                      <a:pt x="77783" y="30466"/>
                    </a:lnTo>
                    <a:lnTo>
                      <a:pt x="80814" y="17347"/>
                    </a:lnTo>
                    <a:lnTo>
                      <a:pt x="85852" y="0"/>
                    </a:lnTo>
                    <a:close/>
                  </a:path>
                </a:pathLst>
              </a:custGeom>
              <a:solidFill>
                <a:srgbClr val="ED1C24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object 7"/>
              <p:cNvSpPr/>
              <p:nvPr/>
            </p:nvSpPr>
            <p:spPr>
              <a:xfrm>
                <a:off x="2720525" y="6025133"/>
                <a:ext cx="296951" cy="86842"/>
              </a:xfrm>
              <a:custGeom>
                <a:avLst/>
                <a:gdLst/>
                <a:ahLst/>
                <a:cxnLst/>
                <a:rect l="l" t="t" r="r" b="b"/>
                <a:pathLst>
                  <a:path w="296951" h="86842">
                    <a:moveTo>
                      <a:pt x="0" y="0"/>
                    </a:moveTo>
                    <a:lnTo>
                      <a:pt x="296951" y="86842"/>
                    </a:lnTo>
                  </a:path>
                </a:pathLst>
              </a:custGeom>
              <a:ln w="17995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object 8"/>
              <p:cNvSpPr/>
              <p:nvPr/>
            </p:nvSpPr>
            <p:spPr>
              <a:xfrm>
                <a:off x="2986862" y="6064339"/>
                <a:ext cx="104637" cy="69278"/>
              </a:xfrm>
              <a:custGeom>
                <a:avLst/>
                <a:gdLst/>
                <a:ahLst/>
                <a:cxnLst/>
                <a:rect l="l" t="t" r="r" b="b"/>
                <a:pathLst>
                  <a:path w="104637" h="69278">
                    <a:moveTo>
                      <a:pt x="10314" y="0"/>
                    </a:moveTo>
                    <a:lnTo>
                      <a:pt x="17056" y="16086"/>
                    </a:lnTo>
                    <a:lnTo>
                      <a:pt x="21528" y="28468"/>
                    </a:lnTo>
                    <a:lnTo>
                      <a:pt x="23449" y="38107"/>
                    </a:lnTo>
                    <a:lnTo>
                      <a:pt x="22538" y="45964"/>
                    </a:lnTo>
                    <a:lnTo>
                      <a:pt x="18514" y="53001"/>
                    </a:lnTo>
                    <a:lnTo>
                      <a:pt x="11094" y="60178"/>
                    </a:lnTo>
                    <a:lnTo>
                      <a:pt x="0" y="68458"/>
                    </a:lnTo>
                    <a:lnTo>
                      <a:pt x="104637" y="69278"/>
                    </a:lnTo>
                    <a:lnTo>
                      <a:pt x="10314" y="0"/>
                    </a:lnTo>
                    <a:close/>
                  </a:path>
                </a:pathLst>
              </a:custGeom>
              <a:solidFill>
                <a:srgbClr val="ED1C24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object 9"/>
              <p:cNvSpPr/>
              <p:nvPr/>
            </p:nvSpPr>
            <p:spPr>
              <a:xfrm>
                <a:off x="2666526" y="2717633"/>
                <a:ext cx="296951" cy="86842"/>
              </a:xfrm>
              <a:custGeom>
                <a:avLst/>
                <a:gdLst/>
                <a:ahLst/>
                <a:cxnLst/>
                <a:rect l="l" t="t" r="r" b="b"/>
                <a:pathLst>
                  <a:path w="296951" h="86842">
                    <a:moveTo>
                      <a:pt x="0" y="0"/>
                    </a:moveTo>
                    <a:lnTo>
                      <a:pt x="296951" y="86842"/>
                    </a:lnTo>
                  </a:path>
                </a:pathLst>
              </a:custGeom>
              <a:ln w="17995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object 10"/>
              <p:cNvSpPr/>
              <p:nvPr/>
            </p:nvSpPr>
            <p:spPr>
              <a:xfrm>
                <a:off x="2932862" y="2756839"/>
                <a:ext cx="104637" cy="69278"/>
              </a:xfrm>
              <a:custGeom>
                <a:avLst/>
                <a:gdLst/>
                <a:ahLst/>
                <a:cxnLst/>
                <a:rect l="l" t="t" r="r" b="b"/>
                <a:pathLst>
                  <a:path w="104637" h="69278">
                    <a:moveTo>
                      <a:pt x="10314" y="0"/>
                    </a:moveTo>
                    <a:lnTo>
                      <a:pt x="17056" y="16086"/>
                    </a:lnTo>
                    <a:lnTo>
                      <a:pt x="21528" y="28468"/>
                    </a:lnTo>
                    <a:lnTo>
                      <a:pt x="23449" y="38107"/>
                    </a:lnTo>
                    <a:lnTo>
                      <a:pt x="22538" y="45964"/>
                    </a:lnTo>
                    <a:lnTo>
                      <a:pt x="18514" y="53001"/>
                    </a:lnTo>
                    <a:lnTo>
                      <a:pt x="11094" y="60178"/>
                    </a:lnTo>
                    <a:lnTo>
                      <a:pt x="0" y="68458"/>
                    </a:lnTo>
                    <a:lnTo>
                      <a:pt x="104637" y="69278"/>
                    </a:lnTo>
                    <a:lnTo>
                      <a:pt x="10314" y="0"/>
                    </a:lnTo>
                    <a:close/>
                  </a:path>
                </a:pathLst>
              </a:custGeom>
              <a:solidFill>
                <a:srgbClr val="ED1C24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object 11"/>
              <p:cNvSpPr/>
              <p:nvPr/>
            </p:nvSpPr>
            <p:spPr>
              <a:xfrm>
                <a:off x="3599889" y="6787462"/>
                <a:ext cx="149946" cy="155874"/>
              </a:xfrm>
              <a:custGeom>
                <a:avLst/>
                <a:gdLst/>
                <a:ahLst/>
                <a:cxnLst/>
                <a:rect l="l" t="t" r="r" b="b"/>
                <a:pathLst>
                  <a:path w="149946" h="155874">
                    <a:moveTo>
                      <a:pt x="0" y="155874"/>
                    </a:moveTo>
                    <a:lnTo>
                      <a:pt x="38687" y="142889"/>
                    </a:lnTo>
                    <a:lnTo>
                      <a:pt x="73291" y="122523"/>
                    </a:lnTo>
                    <a:lnTo>
                      <a:pt x="102866" y="95724"/>
                    </a:lnTo>
                    <a:lnTo>
                      <a:pt x="126465" y="63437"/>
                    </a:lnTo>
                    <a:lnTo>
                      <a:pt x="143142" y="26608"/>
                    </a:lnTo>
                    <a:lnTo>
                      <a:pt x="146999" y="13486"/>
                    </a:lnTo>
                    <a:lnTo>
                      <a:pt x="149946" y="0"/>
                    </a:lnTo>
                  </a:path>
                </a:pathLst>
              </a:custGeom>
              <a:ln w="12598">
                <a:solidFill>
                  <a:srgbClr val="ED1C24"/>
                </a:solidFill>
                <a:prstDash val="dash"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object 12"/>
              <p:cNvSpPr/>
              <p:nvPr/>
            </p:nvSpPr>
            <p:spPr>
              <a:xfrm>
                <a:off x="3592467" y="6559657"/>
                <a:ext cx="155874" cy="149946"/>
              </a:xfrm>
              <a:custGeom>
                <a:avLst/>
                <a:gdLst/>
                <a:ahLst/>
                <a:cxnLst/>
                <a:rect l="l" t="t" r="r" b="b"/>
                <a:pathLst>
                  <a:path w="155874" h="149946">
                    <a:moveTo>
                      <a:pt x="155874" y="149946"/>
                    </a:moveTo>
                    <a:lnTo>
                      <a:pt x="142889" y="111259"/>
                    </a:lnTo>
                    <a:lnTo>
                      <a:pt x="122523" y="76654"/>
                    </a:lnTo>
                    <a:lnTo>
                      <a:pt x="95724" y="47079"/>
                    </a:lnTo>
                    <a:lnTo>
                      <a:pt x="63437" y="23480"/>
                    </a:lnTo>
                    <a:lnTo>
                      <a:pt x="26608" y="6804"/>
                    </a:lnTo>
                    <a:lnTo>
                      <a:pt x="13486" y="2947"/>
                    </a:lnTo>
                    <a:lnTo>
                      <a:pt x="0" y="0"/>
                    </a:lnTo>
                  </a:path>
                </a:pathLst>
              </a:custGeom>
              <a:ln w="12598">
                <a:solidFill>
                  <a:srgbClr val="ED1C24"/>
                </a:solidFill>
                <a:prstDash val="dash"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object 13"/>
              <p:cNvSpPr/>
              <p:nvPr/>
            </p:nvSpPr>
            <p:spPr>
              <a:xfrm>
                <a:off x="3364663" y="6561151"/>
                <a:ext cx="149946" cy="155874"/>
              </a:xfrm>
              <a:custGeom>
                <a:avLst/>
                <a:gdLst/>
                <a:ahLst/>
                <a:cxnLst/>
                <a:rect l="l" t="t" r="r" b="b"/>
                <a:pathLst>
                  <a:path w="149946" h="155874">
                    <a:moveTo>
                      <a:pt x="149946" y="0"/>
                    </a:moveTo>
                    <a:lnTo>
                      <a:pt x="111259" y="12985"/>
                    </a:lnTo>
                    <a:lnTo>
                      <a:pt x="76654" y="33351"/>
                    </a:lnTo>
                    <a:lnTo>
                      <a:pt x="47079" y="60150"/>
                    </a:lnTo>
                    <a:lnTo>
                      <a:pt x="23480" y="92437"/>
                    </a:lnTo>
                    <a:lnTo>
                      <a:pt x="6804" y="129266"/>
                    </a:lnTo>
                    <a:lnTo>
                      <a:pt x="2947" y="142388"/>
                    </a:lnTo>
                    <a:lnTo>
                      <a:pt x="0" y="155874"/>
                    </a:lnTo>
                  </a:path>
                </a:pathLst>
              </a:custGeom>
              <a:ln w="12598">
                <a:solidFill>
                  <a:srgbClr val="ED1C24"/>
                </a:solidFill>
                <a:prstDash val="dash"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object 14"/>
              <p:cNvSpPr/>
              <p:nvPr/>
            </p:nvSpPr>
            <p:spPr>
              <a:xfrm>
                <a:off x="3366157" y="6794884"/>
                <a:ext cx="155874" cy="149946"/>
              </a:xfrm>
              <a:custGeom>
                <a:avLst/>
                <a:gdLst/>
                <a:ahLst/>
                <a:cxnLst/>
                <a:rect l="l" t="t" r="r" b="b"/>
                <a:pathLst>
                  <a:path w="155874" h="149946">
                    <a:moveTo>
                      <a:pt x="0" y="0"/>
                    </a:moveTo>
                    <a:lnTo>
                      <a:pt x="12985" y="38687"/>
                    </a:lnTo>
                    <a:lnTo>
                      <a:pt x="33351" y="73291"/>
                    </a:lnTo>
                    <a:lnTo>
                      <a:pt x="60150" y="102866"/>
                    </a:lnTo>
                    <a:lnTo>
                      <a:pt x="92437" y="126465"/>
                    </a:lnTo>
                    <a:lnTo>
                      <a:pt x="129266" y="143142"/>
                    </a:lnTo>
                    <a:lnTo>
                      <a:pt x="142388" y="146999"/>
                    </a:lnTo>
                    <a:lnTo>
                      <a:pt x="155874" y="149946"/>
                    </a:lnTo>
                  </a:path>
                </a:pathLst>
              </a:custGeom>
              <a:ln w="12598">
                <a:solidFill>
                  <a:srgbClr val="ED1C24"/>
                </a:solidFill>
                <a:prstDash val="dash"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object 15"/>
              <p:cNvSpPr/>
              <p:nvPr/>
            </p:nvSpPr>
            <p:spPr>
              <a:xfrm>
                <a:off x="3752137" y="6733747"/>
                <a:ext cx="863" cy="3699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36995">
                    <a:moveTo>
                      <a:pt x="0" y="36995"/>
                    </a:moveTo>
                    <a:lnTo>
                      <a:pt x="571" y="30911"/>
                    </a:lnTo>
                    <a:lnTo>
                      <a:pt x="863" y="24739"/>
                    </a:lnTo>
                    <a:lnTo>
                      <a:pt x="863" y="18491"/>
                    </a:lnTo>
                    <a:lnTo>
                      <a:pt x="863" y="12255"/>
                    </a:lnTo>
                    <a:lnTo>
                      <a:pt x="571" y="6083"/>
                    </a:lnTo>
                    <a:lnTo>
                      <a:pt x="0" y="0"/>
                    </a:lnTo>
                  </a:path>
                </a:pathLst>
              </a:custGeom>
              <a:ln w="12598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object 16"/>
              <p:cNvSpPr/>
              <p:nvPr/>
            </p:nvSpPr>
            <p:spPr>
              <a:xfrm>
                <a:off x="3538752" y="6556494"/>
                <a:ext cx="36995" cy="863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863">
                    <a:moveTo>
                      <a:pt x="36995" y="863"/>
                    </a:moveTo>
                    <a:lnTo>
                      <a:pt x="30911" y="292"/>
                    </a:lnTo>
                    <a:lnTo>
                      <a:pt x="24739" y="0"/>
                    </a:lnTo>
                    <a:lnTo>
                      <a:pt x="18503" y="0"/>
                    </a:lnTo>
                    <a:lnTo>
                      <a:pt x="12255" y="0"/>
                    </a:lnTo>
                    <a:lnTo>
                      <a:pt x="6083" y="292"/>
                    </a:lnTo>
                    <a:lnTo>
                      <a:pt x="0" y="863"/>
                    </a:lnTo>
                  </a:path>
                </a:pathLst>
              </a:custGeom>
              <a:ln w="12598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object 17"/>
              <p:cNvSpPr/>
              <p:nvPr/>
            </p:nvSpPr>
            <p:spPr>
              <a:xfrm>
                <a:off x="3361498" y="6733747"/>
                <a:ext cx="863" cy="3699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36995">
                    <a:moveTo>
                      <a:pt x="863" y="0"/>
                    </a:moveTo>
                    <a:lnTo>
                      <a:pt x="292" y="6083"/>
                    </a:lnTo>
                    <a:lnTo>
                      <a:pt x="0" y="12255"/>
                    </a:lnTo>
                    <a:lnTo>
                      <a:pt x="0" y="18491"/>
                    </a:lnTo>
                    <a:lnTo>
                      <a:pt x="0" y="24739"/>
                    </a:lnTo>
                    <a:lnTo>
                      <a:pt x="292" y="30911"/>
                    </a:lnTo>
                    <a:lnTo>
                      <a:pt x="863" y="36995"/>
                    </a:lnTo>
                  </a:path>
                </a:pathLst>
              </a:custGeom>
              <a:ln w="12598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object 18"/>
              <p:cNvSpPr/>
              <p:nvPr/>
            </p:nvSpPr>
            <p:spPr>
              <a:xfrm>
                <a:off x="3538752" y="6947133"/>
                <a:ext cx="36995" cy="863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863">
                    <a:moveTo>
                      <a:pt x="0" y="0"/>
                    </a:moveTo>
                    <a:lnTo>
                      <a:pt x="6083" y="571"/>
                    </a:lnTo>
                    <a:lnTo>
                      <a:pt x="12255" y="863"/>
                    </a:lnTo>
                    <a:lnTo>
                      <a:pt x="18503" y="863"/>
                    </a:lnTo>
                    <a:lnTo>
                      <a:pt x="24739" y="863"/>
                    </a:lnTo>
                    <a:lnTo>
                      <a:pt x="30911" y="571"/>
                    </a:lnTo>
                    <a:lnTo>
                      <a:pt x="36995" y="0"/>
                    </a:lnTo>
                  </a:path>
                </a:pathLst>
              </a:custGeom>
              <a:ln w="12598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object 19"/>
              <p:cNvSpPr/>
              <p:nvPr/>
            </p:nvSpPr>
            <p:spPr>
              <a:xfrm>
                <a:off x="3221305" y="2934227"/>
                <a:ext cx="107792" cy="108754"/>
              </a:xfrm>
              <a:custGeom>
                <a:avLst/>
                <a:gdLst/>
                <a:ahLst/>
                <a:cxnLst/>
                <a:rect l="l" t="t" r="r" b="b"/>
                <a:pathLst>
                  <a:path w="107792" h="108754">
                    <a:moveTo>
                      <a:pt x="0" y="108754"/>
                    </a:moveTo>
                    <a:lnTo>
                      <a:pt x="36932" y="92952"/>
                    </a:lnTo>
                    <a:lnTo>
                      <a:pt x="68190" y="68577"/>
                    </a:lnTo>
                    <a:lnTo>
                      <a:pt x="92302" y="37101"/>
                    </a:lnTo>
                    <a:lnTo>
                      <a:pt x="103677" y="12901"/>
                    </a:lnTo>
                    <a:lnTo>
                      <a:pt x="107792" y="0"/>
                    </a:lnTo>
                  </a:path>
                </a:pathLst>
              </a:custGeom>
              <a:ln w="12598">
                <a:solidFill>
                  <a:srgbClr val="ED1C24"/>
                </a:solidFill>
                <a:prstDash val="dash"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object 20"/>
              <p:cNvSpPr/>
              <p:nvPr/>
            </p:nvSpPr>
            <p:spPr>
              <a:xfrm>
                <a:off x="3219982" y="2743647"/>
                <a:ext cx="108754" cy="107792"/>
              </a:xfrm>
              <a:custGeom>
                <a:avLst/>
                <a:gdLst/>
                <a:ahLst/>
                <a:cxnLst/>
                <a:rect l="l" t="t" r="r" b="b"/>
                <a:pathLst>
                  <a:path w="108754" h="107792">
                    <a:moveTo>
                      <a:pt x="108754" y="107792"/>
                    </a:moveTo>
                    <a:lnTo>
                      <a:pt x="92952" y="70860"/>
                    </a:lnTo>
                    <a:lnTo>
                      <a:pt x="68577" y="39601"/>
                    </a:lnTo>
                    <a:lnTo>
                      <a:pt x="37101" y="15490"/>
                    </a:lnTo>
                    <a:lnTo>
                      <a:pt x="12901" y="4114"/>
                    </a:lnTo>
                    <a:lnTo>
                      <a:pt x="0" y="0"/>
                    </a:lnTo>
                  </a:path>
                </a:pathLst>
              </a:custGeom>
              <a:ln w="12598">
                <a:solidFill>
                  <a:srgbClr val="ED1C24"/>
                </a:solidFill>
                <a:prstDash val="dash"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object 21"/>
              <p:cNvSpPr/>
              <p:nvPr/>
            </p:nvSpPr>
            <p:spPr>
              <a:xfrm>
                <a:off x="3029401" y="2744008"/>
                <a:ext cx="107792" cy="108754"/>
              </a:xfrm>
              <a:custGeom>
                <a:avLst/>
                <a:gdLst/>
                <a:ahLst/>
                <a:cxnLst/>
                <a:rect l="l" t="t" r="r" b="b"/>
                <a:pathLst>
                  <a:path w="107792" h="108754">
                    <a:moveTo>
                      <a:pt x="107792" y="0"/>
                    </a:moveTo>
                    <a:lnTo>
                      <a:pt x="70860" y="15802"/>
                    </a:lnTo>
                    <a:lnTo>
                      <a:pt x="39601" y="40177"/>
                    </a:lnTo>
                    <a:lnTo>
                      <a:pt x="15490" y="71652"/>
                    </a:lnTo>
                    <a:lnTo>
                      <a:pt x="4114" y="95853"/>
                    </a:lnTo>
                    <a:lnTo>
                      <a:pt x="0" y="108754"/>
                    </a:lnTo>
                  </a:path>
                </a:pathLst>
              </a:custGeom>
              <a:ln w="12598">
                <a:solidFill>
                  <a:srgbClr val="ED1C24"/>
                </a:solidFill>
                <a:prstDash val="dash"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object 22"/>
              <p:cNvSpPr/>
              <p:nvPr/>
            </p:nvSpPr>
            <p:spPr>
              <a:xfrm>
                <a:off x="3029764" y="2935551"/>
                <a:ext cx="108754" cy="107792"/>
              </a:xfrm>
              <a:custGeom>
                <a:avLst/>
                <a:gdLst/>
                <a:ahLst/>
                <a:cxnLst/>
                <a:rect l="l" t="t" r="r" b="b"/>
                <a:pathLst>
                  <a:path w="108754" h="107792">
                    <a:moveTo>
                      <a:pt x="0" y="0"/>
                    </a:moveTo>
                    <a:lnTo>
                      <a:pt x="15802" y="36932"/>
                    </a:lnTo>
                    <a:lnTo>
                      <a:pt x="40177" y="68190"/>
                    </a:lnTo>
                    <a:lnTo>
                      <a:pt x="71652" y="92302"/>
                    </a:lnTo>
                    <a:lnTo>
                      <a:pt x="95853" y="103677"/>
                    </a:lnTo>
                    <a:lnTo>
                      <a:pt x="108754" y="107792"/>
                    </a:lnTo>
                  </a:path>
                </a:pathLst>
              </a:custGeom>
              <a:ln w="12598">
                <a:solidFill>
                  <a:srgbClr val="ED1C24"/>
                </a:solidFill>
                <a:prstDash val="dash"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object 23"/>
              <p:cNvSpPr/>
              <p:nvPr/>
            </p:nvSpPr>
            <p:spPr>
              <a:xfrm>
                <a:off x="3333425" y="2875145"/>
                <a:ext cx="1079" cy="3670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36702">
                    <a:moveTo>
                      <a:pt x="0" y="36702"/>
                    </a:moveTo>
                    <a:lnTo>
                      <a:pt x="711" y="30683"/>
                    </a:lnTo>
                    <a:lnTo>
                      <a:pt x="1079" y="24561"/>
                    </a:lnTo>
                    <a:lnTo>
                      <a:pt x="1079" y="18351"/>
                    </a:lnTo>
                    <a:lnTo>
                      <a:pt x="1079" y="12141"/>
                    </a:lnTo>
                    <a:lnTo>
                      <a:pt x="711" y="6019"/>
                    </a:lnTo>
                    <a:lnTo>
                      <a:pt x="0" y="0"/>
                    </a:lnTo>
                  </a:path>
                </a:pathLst>
              </a:custGeom>
              <a:ln w="12598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object 24"/>
              <p:cNvSpPr/>
              <p:nvPr/>
            </p:nvSpPr>
            <p:spPr>
              <a:xfrm>
                <a:off x="3160896" y="2738239"/>
                <a:ext cx="36703" cy="1079"/>
              </a:xfrm>
              <a:custGeom>
                <a:avLst/>
                <a:gdLst/>
                <a:ahLst/>
                <a:cxnLst/>
                <a:rect l="l" t="t" r="r" b="b"/>
                <a:pathLst>
                  <a:path w="36703" h="1079">
                    <a:moveTo>
                      <a:pt x="36703" y="1079"/>
                    </a:moveTo>
                    <a:lnTo>
                      <a:pt x="30683" y="368"/>
                    </a:lnTo>
                    <a:lnTo>
                      <a:pt x="24561" y="0"/>
                    </a:lnTo>
                    <a:lnTo>
                      <a:pt x="18351" y="0"/>
                    </a:lnTo>
                    <a:lnTo>
                      <a:pt x="12141" y="0"/>
                    </a:lnTo>
                    <a:lnTo>
                      <a:pt x="6019" y="368"/>
                    </a:lnTo>
                    <a:lnTo>
                      <a:pt x="0" y="1079"/>
                    </a:lnTo>
                  </a:path>
                </a:pathLst>
              </a:custGeom>
              <a:ln w="12598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object 25"/>
              <p:cNvSpPr/>
              <p:nvPr/>
            </p:nvSpPr>
            <p:spPr>
              <a:xfrm>
                <a:off x="3024003" y="2875145"/>
                <a:ext cx="1066" cy="36702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6702">
                    <a:moveTo>
                      <a:pt x="1066" y="0"/>
                    </a:moveTo>
                    <a:lnTo>
                      <a:pt x="355" y="6019"/>
                    </a:lnTo>
                    <a:lnTo>
                      <a:pt x="0" y="12141"/>
                    </a:lnTo>
                    <a:lnTo>
                      <a:pt x="0" y="18351"/>
                    </a:lnTo>
                    <a:lnTo>
                      <a:pt x="0" y="24561"/>
                    </a:lnTo>
                    <a:lnTo>
                      <a:pt x="355" y="30683"/>
                    </a:lnTo>
                    <a:lnTo>
                      <a:pt x="1066" y="36702"/>
                    </a:lnTo>
                  </a:path>
                </a:pathLst>
              </a:custGeom>
              <a:ln w="12598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object 26"/>
              <p:cNvSpPr/>
              <p:nvPr/>
            </p:nvSpPr>
            <p:spPr>
              <a:xfrm>
                <a:off x="3160896" y="3047674"/>
                <a:ext cx="36703" cy="1066"/>
              </a:xfrm>
              <a:custGeom>
                <a:avLst/>
                <a:gdLst/>
                <a:ahLst/>
                <a:cxnLst/>
                <a:rect l="l" t="t" r="r" b="b"/>
                <a:pathLst>
                  <a:path w="36703" h="1066">
                    <a:moveTo>
                      <a:pt x="0" y="0"/>
                    </a:moveTo>
                    <a:lnTo>
                      <a:pt x="6019" y="711"/>
                    </a:lnTo>
                    <a:lnTo>
                      <a:pt x="12141" y="1066"/>
                    </a:lnTo>
                    <a:lnTo>
                      <a:pt x="18351" y="1066"/>
                    </a:lnTo>
                    <a:lnTo>
                      <a:pt x="24561" y="1066"/>
                    </a:lnTo>
                    <a:lnTo>
                      <a:pt x="30683" y="711"/>
                    </a:lnTo>
                    <a:lnTo>
                      <a:pt x="36703" y="0"/>
                    </a:lnTo>
                  </a:path>
                </a:pathLst>
              </a:custGeom>
              <a:ln w="12598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object 27"/>
              <p:cNvSpPr/>
              <p:nvPr/>
            </p:nvSpPr>
            <p:spPr>
              <a:xfrm>
                <a:off x="3359452" y="6218749"/>
                <a:ext cx="185508" cy="195376"/>
              </a:xfrm>
              <a:custGeom>
                <a:avLst/>
                <a:gdLst/>
                <a:ahLst/>
                <a:cxnLst/>
                <a:rect l="l" t="t" r="r" b="b"/>
                <a:pathLst>
                  <a:path w="185508" h="195376">
                    <a:moveTo>
                      <a:pt x="0" y="195376"/>
                    </a:moveTo>
                    <a:lnTo>
                      <a:pt x="42074" y="183378"/>
                    </a:lnTo>
                    <a:lnTo>
                      <a:pt x="80424" y="163968"/>
                    </a:lnTo>
                    <a:lnTo>
                      <a:pt x="114211" y="137984"/>
                    </a:lnTo>
                    <a:lnTo>
                      <a:pt x="142597" y="106263"/>
                    </a:lnTo>
                    <a:lnTo>
                      <a:pt x="164743" y="69643"/>
                    </a:lnTo>
                    <a:lnTo>
                      <a:pt x="179810" y="28962"/>
                    </a:lnTo>
                    <a:lnTo>
                      <a:pt x="183115" y="14644"/>
                    </a:lnTo>
                    <a:lnTo>
                      <a:pt x="185508" y="0"/>
                    </a:lnTo>
                  </a:path>
                </a:pathLst>
              </a:custGeom>
              <a:ln w="12598">
                <a:solidFill>
                  <a:srgbClr val="ED1C24"/>
                </a:solidFill>
                <a:prstDash val="dash"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object 28"/>
              <p:cNvSpPr/>
              <p:nvPr/>
            </p:nvSpPr>
            <p:spPr>
              <a:xfrm>
                <a:off x="3347754" y="5961734"/>
                <a:ext cx="195376" cy="185508"/>
              </a:xfrm>
              <a:custGeom>
                <a:avLst/>
                <a:gdLst/>
                <a:ahLst/>
                <a:cxnLst/>
                <a:rect l="l" t="t" r="r" b="b"/>
                <a:pathLst>
                  <a:path w="195376" h="185508">
                    <a:moveTo>
                      <a:pt x="195376" y="185508"/>
                    </a:moveTo>
                    <a:lnTo>
                      <a:pt x="183378" y="143434"/>
                    </a:lnTo>
                    <a:lnTo>
                      <a:pt x="163968" y="105084"/>
                    </a:lnTo>
                    <a:lnTo>
                      <a:pt x="137984" y="71296"/>
                    </a:lnTo>
                    <a:lnTo>
                      <a:pt x="106263" y="42910"/>
                    </a:lnTo>
                    <a:lnTo>
                      <a:pt x="69643" y="20765"/>
                    </a:lnTo>
                    <a:lnTo>
                      <a:pt x="28962" y="5697"/>
                    </a:lnTo>
                    <a:lnTo>
                      <a:pt x="14644" y="2393"/>
                    </a:lnTo>
                    <a:lnTo>
                      <a:pt x="0" y="0"/>
                    </a:lnTo>
                  </a:path>
                </a:pathLst>
              </a:custGeom>
              <a:ln w="12598">
                <a:solidFill>
                  <a:srgbClr val="ED1C24"/>
                </a:solidFill>
                <a:prstDash val="dash"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object 29"/>
              <p:cNvSpPr/>
              <p:nvPr/>
            </p:nvSpPr>
            <p:spPr>
              <a:xfrm>
                <a:off x="3090739" y="5963562"/>
                <a:ext cx="185508" cy="195376"/>
              </a:xfrm>
              <a:custGeom>
                <a:avLst/>
                <a:gdLst/>
                <a:ahLst/>
                <a:cxnLst/>
                <a:rect l="l" t="t" r="r" b="b"/>
                <a:pathLst>
                  <a:path w="185508" h="195376">
                    <a:moveTo>
                      <a:pt x="185508" y="0"/>
                    </a:moveTo>
                    <a:lnTo>
                      <a:pt x="143434" y="11997"/>
                    </a:lnTo>
                    <a:lnTo>
                      <a:pt x="105084" y="31408"/>
                    </a:lnTo>
                    <a:lnTo>
                      <a:pt x="71296" y="57392"/>
                    </a:lnTo>
                    <a:lnTo>
                      <a:pt x="42910" y="89113"/>
                    </a:lnTo>
                    <a:lnTo>
                      <a:pt x="20765" y="125733"/>
                    </a:lnTo>
                    <a:lnTo>
                      <a:pt x="5697" y="166414"/>
                    </a:lnTo>
                    <a:lnTo>
                      <a:pt x="2393" y="180731"/>
                    </a:lnTo>
                    <a:lnTo>
                      <a:pt x="0" y="195376"/>
                    </a:lnTo>
                  </a:path>
                </a:pathLst>
              </a:custGeom>
              <a:ln w="12598">
                <a:solidFill>
                  <a:srgbClr val="ED1C24"/>
                </a:solidFill>
                <a:prstDash val="dash"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object 30"/>
              <p:cNvSpPr/>
              <p:nvPr/>
            </p:nvSpPr>
            <p:spPr>
              <a:xfrm>
                <a:off x="3092569" y="6230448"/>
                <a:ext cx="195376" cy="185508"/>
              </a:xfrm>
              <a:custGeom>
                <a:avLst/>
                <a:gdLst/>
                <a:ahLst/>
                <a:cxnLst/>
                <a:rect l="l" t="t" r="r" b="b"/>
                <a:pathLst>
                  <a:path w="195376" h="185508">
                    <a:moveTo>
                      <a:pt x="0" y="0"/>
                    </a:moveTo>
                    <a:lnTo>
                      <a:pt x="11997" y="42073"/>
                    </a:lnTo>
                    <a:lnTo>
                      <a:pt x="31408" y="80422"/>
                    </a:lnTo>
                    <a:lnTo>
                      <a:pt x="57392" y="114207"/>
                    </a:lnTo>
                    <a:lnTo>
                      <a:pt x="89113" y="142592"/>
                    </a:lnTo>
                    <a:lnTo>
                      <a:pt x="125733" y="164738"/>
                    </a:lnTo>
                    <a:lnTo>
                      <a:pt x="166414" y="179807"/>
                    </a:lnTo>
                    <a:lnTo>
                      <a:pt x="180731" y="183113"/>
                    </a:lnTo>
                    <a:lnTo>
                      <a:pt x="195376" y="185508"/>
                    </a:lnTo>
                  </a:path>
                </a:pathLst>
              </a:custGeom>
              <a:ln w="12598">
                <a:solidFill>
                  <a:srgbClr val="ED1C24"/>
                </a:solidFill>
                <a:prstDash val="dash"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object 31"/>
              <p:cNvSpPr/>
              <p:nvPr/>
            </p:nvSpPr>
            <p:spPr>
              <a:xfrm>
                <a:off x="3546193" y="6170724"/>
                <a:ext cx="711" cy="3624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36245">
                    <a:moveTo>
                      <a:pt x="0" y="36245"/>
                    </a:moveTo>
                    <a:lnTo>
                      <a:pt x="469" y="30264"/>
                    </a:lnTo>
                    <a:lnTo>
                      <a:pt x="711" y="24218"/>
                    </a:lnTo>
                    <a:lnTo>
                      <a:pt x="711" y="18122"/>
                    </a:lnTo>
                    <a:lnTo>
                      <a:pt x="711" y="12026"/>
                    </a:lnTo>
                    <a:lnTo>
                      <a:pt x="469" y="5968"/>
                    </a:lnTo>
                    <a:lnTo>
                      <a:pt x="0" y="0"/>
                    </a:lnTo>
                  </a:path>
                </a:pathLst>
              </a:custGeom>
              <a:ln w="12598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object 32"/>
              <p:cNvSpPr/>
              <p:nvPr/>
            </p:nvSpPr>
            <p:spPr>
              <a:xfrm>
                <a:off x="3299724" y="5959789"/>
                <a:ext cx="36245" cy="711"/>
              </a:xfrm>
              <a:custGeom>
                <a:avLst/>
                <a:gdLst/>
                <a:ahLst/>
                <a:cxnLst/>
                <a:rect l="l" t="t" r="r" b="b"/>
                <a:pathLst>
                  <a:path w="36245" h="711">
                    <a:moveTo>
                      <a:pt x="36245" y="711"/>
                    </a:moveTo>
                    <a:lnTo>
                      <a:pt x="30276" y="241"/>
                    </a:lnTo>
                    <a:lnTo>
                      <a:pt x="24231" y="0"/>
                    </a:lnTo>
                    <a:lnTo>
                      <a:pt x="18122" y="0"/>
                    </a:lnTo>
                    <a:lnTo>
                      <a:pt x="12026" y="0"/>
                    </a:lnTo>
                    <a:lnTo>
                      <a:pt x="5981" y="241"/>
                    </a:lnTo>
                    <a:lnTo>
                      <a:pt x="0" y="711"/>
                    </a:lnTo>
                  </a:path>
                </a:pathLst>
              </a:custGeom>
              <a:ln w="12598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object 33"/>
              <p:cNvSpPr/>
              <p:nvPr/>
            </p:nvSpPr>
            <p:spPr>
              <a:xfrm>
                <a:off x="3088802" y="6170724"/>
                <a:ext cx="698" cy="36245"/>
              </a:xfrm>
              <a:custGeom>
                <a:avLst/>
                <a:gdLst/>
                <a:ahLst/>
                <a:cxnLst/>
                <a:rect l="l" t="t" r="r" b="b"/>
                <a:pathLst>
                  <a:path w="698" h="36245">
                    <a:moveTo>
                      <a:pt x="698" y="0"/>
                    </a:moveTo>
                    <a:lnTo>
                      <a:pt x="241" y="5968"/>
                    </a:lnTo>
                    <a:lnTo>
                      <a:pt x="0" y="12026"/>
                    </a:lnTo>
                    <a:lnTo>
                      <a:pt x="0" y="18122"/>
                    </a:lnTo>
                    <a:lnTo>
                      <a:pt x="0" y="24218"/>
                    </a:lnTo>
                    <a:lnTo>
                      <a:pt x="241" y="30264"/>
                    </a:lnTo>
                    <a:lnTo>
                      <a:pt x="698" y="36245"/>
                    </a:lnTo>
                  </a:path>
                </a:pathLst>
              </a:custGeom>
              <a:ln w="12598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object 34"/>
              <p:cNvSpPr/>
              <p:nvPr/>
            </p:nvSpPr>
            <p:spPr>
              <a:xfrm>
                <a:off x="3299724" y="6417192"/>
                <a:ext cx="36245" cy="698"/>
              </a:xfrm>
              <a:custGeom>
                <a:avLst/>
                <a:gdLst/>
                <a:ahLst/>
                <a:cxnLst/>
                <a:rect l="l" t="t" r="r" b="b"/>
                <a:pathLst>
                  <a:path w="36245" h="698">
                    <a:moveTo>
                      <a:pt x="0" y="0"/>
                    </a:moveTo>
                    <a:lnTo>
                      <a:pt x="5981" y="457"/>
                    </a:lnTo>
                    <a:lnTo>
                      <a:pt x="12026" y="698"/>
                    </a:lnTo>
                    <a:lnTo>
                      <a:pt x="18122" y="698"/>
                    </a:lnTo>
                    <a:lnTo>
                      <a:pt x="24231" y="698"/>
                    </a:lnTo>
                    <a:lnTo>
                      <a:pt x="30276" y="457"/>
                    </a:lnTo>
                    <a:lnTo>
                      <a:pt x="36245" y="0"/>
                    </a:lnTo>
                  </a:path>
                </a:pathLst>
              </a:custGeom>
              <a:ln w="12598">
                <a:solidFill>
                  <a:srgbClr val="ED1C24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22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-27384"/>
            <a:ext cx="9144000" cy="6885384"/>
          </a:xfrm>
          <a:prstGeom prst="rect">
            <a:avLst/>
          </a:prstGeom>
          <a:blipFill>
            <a:blip r:embed="rId3" cstate="print"/>
            <a:srcRect/>
            <a:stretch>
              <a:fillRect t="1" b="-84860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7"/>
          <p:cNvSpPr txBox="1"/>
          <p:nvPr/>
        </p:nvSpPr>
        <p:spPr>
          <a:xfrm>
            <a:off x="251520" y="325105"/>
            <a:ext cx="864096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多數動物都是由父母雙方的精子和卵子結合，再由受精卵發育為下一代，人類也是這樣。 </a:t>
            </a:r>
            <a:endParaRPr lang="en-US" altLang="zh-TW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P48</a:t>
            </a:r>
          </a:p>
        </p:txBody>
      </p:sp>
      <p:pic>
        <p:nvPicPr>
          <p:cNvPr id="9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回首頁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1187624" y="3200276"/>
            <a:ext cx="6912768" cy="2634605"/>
            <a:chOff x="1187624" y="3200276"/>
            <a:chExt cx="6912768" cy="2634605"/>
          </a:xfrm>
        </p:grpSpPr>
        <p:sp>
          <p:nvSpPr>
            <p:cNvPr id="12" name="矩形 11"/>
            <p:cNvSpPr/>
            <p:nvPr/>
          </p:nvSpPr>
          <p:spPr>
            <a:xfrm>
              <a:off x="1187624" y="3200276"/>
              <a:ext cx="302433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爺爺　　　　　奶奶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5076056" y="3212976"/>
              <a:ext cx="302433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外公　　　　 外婆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2195736" y="4623519"/>
              <a:ext cx="492896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爸爸　　　　　　　　　　　媽媽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139952" y="5373216"/>
              <a:ext cx="93610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>
                <a:spcBef>
                  <a:spcPts val="0"/>
                </a:spcBef>
              </a:pPr>
              <a:r>
                <a:rPr lang="zh-TW" altLang="en-US" sz="2400" dirty="0">
                  <a:latin typeface="+mj-ea"/>
                  <a:ea typeface="+mj-ea"/>
                </a:rPr>
                <a:t>自己</a:t>
              </a: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5796136" y="6381328"/>
            <a:ext cx="1239162" cy="276999"/>
            <a:chOff x="1331640" y="2561540"/>
            <a:chExt cx="1239162" cy="276999"/>
          </a:xfrm>
        </p:grpSpPr>
        <p:pic>
          <p:nvPicPr>
            <p:cNvPr id="17" name="Picture 25">
              <a:hlinkClick r:id="rId10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26">
              <a:hlinkClick r:id="rId10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828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身體特徵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51239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P48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56821" y="1002794"/>
            <a:ext cx="85899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Q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：</a:t>
            </a:r>
            <a:r>
              <a:rPr lang="zh-TW" altLang="en-US" dirty="0"/>
              <a:t>是否有人長得完全和父親或母親一樣？所有特徵都相同？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256821" y="1959224"/>
            <a:ext cx="85899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A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：不會和父親或母親長得一模一樣，只會有部分特徵相同或相似。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" y="332656"/>
            <a:ext cx="1351607" cy="58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67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7"/>
          <p:cNvSpPr txBox="1"/>
          <p:nvPr/>
        </p:nvSpPr>
        <p:spPr>
          <a:xfrm>
            <a:off x="251520" y="325105"/>
            <a:ext cx="864096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有些人長得像父親、母親或祖父</a:t>
            </a:r>
            <a:r>
              <a:rPr lang="en-US" altLang="zh-TW" dirty="0"/>
              <a:t>……</a:t>
            </a:r>
            <a:r>
              <a:rPr lang="zh-TW" altLang="en-US" dirty="0"/>
              <a:t>或是某一些部分或一些特徵和家族中的某人相似，例如：像爸爸一樣是單眼皮，像外婆一樣有耳垂分離</a:t>
            </a:r>
            <a:r>
              <a:rPr lang="en-US" altLang="zh-TW" dirty="0"/>
              <a:t>……</a:t>
            </a:r>
            <a:r>
              <a:rPr lang="zh-TW" altLang="en-US" dirty="0"/>
              <a:t> </a:t>
            </a:r>
            <a:endParaRPr lang="en-US" altLang="zh-TW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P48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251520" y="1938139"/>
            <a:ext cx="8640960" cy="3323876"/>
            <a:chOff x="251520" y="1938139"/>
            <a:chExt cx="7776864" cy="2991488"/>
          </a:xfrm>
        </p:grpSpPr>
        <p:sp>
          <p:nvSpPr>
            <p:cNvPr id="6" name="object 6"/>
            <p:cNvSpPr/>
            <p:nvPr/>
          </p:nvSpPr>
          <p:spPr>
            <a:xfrm>
              <a:off x="251520" y="2826263"/>
              <a:ext cx="7776864" cy="21033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" name="object 7"/>
            <p:cNvSpPr/>
            <p:nvPr/>
          </p:nvSpPr>
          <p:spPr>
            <a:xfrm>
              <a:off x="251520" y="1938139"/>
              <a:ext cx="2592288" cy="476572"/>
            </a:xfrm>
            <a:custGeom>
              <a:avLst/>
              <a:gdLst/>
              <a:ahLst/>
              <a:cxnLst/>
              <a:rect l="l" t="t" r="r" b="b"/>
              <a:pathLst>
                <a:path w="1788471" h="299250">
                  <a:moveTo>
                    <a:pt x="134957" y="0"/>
                  </a:moveTo>
                  <a:lnTo>
                    <a:pt x="87926" y="317"/>
                  </a:lnTo>
                  <a:lnTo>
                    <a:pt x="40088" y="4967"/>
                  </a:lnTo>
                  <a:lnTo>
                    <a:pt x="8682" y="28968"/>
                  </a:lnTo>
                  <a:lnTo>
                    <a:pt x="1064" y="68665"/>
                  </a:lnTo>
                  <a:lnTo>
                    <a:pt x="0" y="109037"/>
                  </a:lnTo>
                  <a:lnTo>
                    <a:pt x="0" y="299250"/>
                  </a:lnTo>
                  <a:lnTo>
                    <a:pt x="1788471" y="299250"/>
                  </a:lnTo>
                  <a:lnTo>
                    <a:pt x="1788471" y="14"/>
                  </a:lnTo>
                  <a:lnTo>
                    <a:pt x="134957" y="0"/>
                  </a:lnTo>
                  <a:close/>
                </a:path>
              </a:pathLst>
            </a:custGeom>
            <a:solidFill>
              <a:srgbClr val="AEE0E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8"/>
            <p:cNvSpPr/>
            <p:nvPr/>
          </p:nvSpPr>
          <p:spPr>
            <a:xfrm>
              <a:off x="5466099" y="1938169"/>
              <a:ext cx="2562285" cy="476524"/>
            </a:xfrm>
            <a:custGeom>
              <a:avLst/>
              <a:gdLst/>
              <a:ahLst/>
              <a:cxnLst/>
              <a:rect l="l" t="t" r="r" b="b"/>
              <a:pathLst>
                <a:path w="1775423" h="299220">
                  <a:moveTo>
                    <a:pt x="0" y="0"/>
                  </a:moveTo>
                  <a:lnTo>
                    <a:pt x="0" y="299220"/>
                  </a:lnTo>
                  <a:lnTo>
                    <a:pt x="1775423" y="299220"/>
                  </a:lnTo>
                  <a:lnTo>
                    <a:pt x="1775423" y="109008"/>
                  </a:lnTo>
                  <a:lnTo>
                    <a:pt x="1774399" y="69205"/>
                  </a:lnTo>
                  <a:lnTo>
                    <a:pt x="1766889" y="29259"/>
                  </a:lnTo>
                  <a:lnTo>
                    <a:pt x="1735735" y="5036"/>
                  </a:lnTo>
                  <a:lnTo>
                    <a:pt x="1688171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C3D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1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337516"/>
              </p:ext>
            </p:extLst>
          </p:nvPr>
        </p:nvGraphicFramePr>
        <p:xfrm>
          <a:off x="251522" y="1938153"/>
          <a:ext cx="8640959" cy="992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0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4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0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1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6548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atin typeface="Gulim"/>
                          <a:cs typeface="Gulim"/>
                        </a:rPr>
                        <a:t>眼睛</a:t>
                      </a:r>
                      <a:endParaRPr sz="3000" dirty="0">
                        <a:latin typeface="Gulim"/>
                        <a:cs typeface="Gulim"/>
                      </a:endParaRPr>
                    </a:p>
                  </a:txBody>
                  <a:tcPr marL="0" marR="0" marT="0" marB="0">
                    <a:lnR w="5397">
                      <a:solidFill>
                        <a:srgbClr val="8C90BD"/>
                      </a:solidFill>
                      <a:prstDash val="solid"/>
                    </a:lnR>
                    <a:lnB w="5398">
                      <a:solidFill>
                        <a:srgbClr val="8C90B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0" algn="ctr">
                        <a:lnSpc>
                          <a:spcPct val="100000"/>
                        </a:lnSpc>
                      </a:pPr>
                      <a:r>
                        <a:rPr sz="3000" dirty="0">
                          <a:solidFill>
                            <a:srgbClr val="231F20"/>
                          </a:solidFill>
                          <a:latin typeface="Gulim"/>
                          <a:cs typeface="Gulim"/>
                        </a:rPr>
                        <a:t>大拇指</a:t>
                      </a:r>
                      <a:endParaRPr sz="3000" dirty="0">
                        <a:latin typeface="Gulim"/>
                        <a:cs typeface="Gulim"/>
                      </a:endParaRPr>
                    </a:p>
                  </a:txBody>
                  <a:tcPr marL="0" marR="0" marT="0" marB="0">
                    <a:lnL w="5397">
                      <a:solidFill>
                        <a:srgbClr val="8C90BD"/>
                      </a:solidFill>
                      <a:prstDash val="solid"/>
                    </a:lnL>
                    <a:lnR w="5397">
                      <a:solidFill>
                        <a:srgbClr val="8C90BD"/>
                      </a:solidFill>
                      <a:prstDash val="solid"/>
                    </a:lnR>
                    <a:lnB w="5398">
                      <a:solidFill>
                        <a:srgbClr val="8C90BD"/>
                      </a:solidFill>
                      <a:prstDash val="solid"/>
                    </a:lnB>
                    <a:solidFill>
                      <a:srgbClr val="FDD1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atin typeface="Gulim"/>
                          <a:cs typeface="Gulim"/>
                        </a:rPr>
                        <a:t>耳垂</a:t>
                      </a:r>
                      <a:endParaRPr sz="3000" dirty="0">
                        <a:latin typeface="Gulim"/>
                        <a:cs typeface="Gulim"/>
                      </a:endParaRPr>
                    </a:p>
                  </a:txBody>
                  <a:tcPr marL="0" marR="0" marT="0" marB="0">
                    <a:lnL w="5397">
                      <a:solidFill>
                        <a:srgbClr val="8C90BD"/>
                      </a:solidFill>
                      <a:prstDash val="solid"/>
                    </a:lnL>
                    <a:lnB w="5398">
                      <a:solidFill>
                        <a:srgbClr val="8C90B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987">
                <a:tc>
                  <a:txBody>
                    <a:bodyPr/>
                    <a:lstStyle/>
                    <a:p>
                      <a:pPr marL="168275" indent="-168275" algn="ctr">
                        <a:lnSpc>
                          <a:spcPct val="100000"/>
                        </a:lnSpc>
                      </a:pPr>
                      <a:r>
                        <a:rPr sz="3000" dirty="0">
                          <a:solidFill>
                            <a:srgbClr val="231F20"/>
                          </a:solidFill>
                          <a:latin typeface="Gulim"/>
                          <a:cs typeface="Gulim"/>
                        </a:rPr>
                        <a:t>雙眼皮</a:t>
                      </a:r>
                      <a:endParaRPr sz="3000" dirty="0">
                        <a:latin typeface="Gulim"/>
                        <a:cs typeface="Gulim"/>
                      </a:endParaRPr>
                    </a:p>
                  </a:txBody>
                  <a:tcPr marL="0" marR="0" marT="0" marB="0">
                    <a:lnR w="5397">
                      <a:solidFill>
                        <a:srgbClr val="8C90BD"/>
                      </a:solidFill>
                      <a:prstDash val="solid"/>
                    </a:lnR>
                    <a:lnT w="5398">
                      <a:solidFill>
                        <a:srgbClr val="8C90BD"/>
                      </a:solidFill>
                      <a:prstDash val="solid"/>
                    </a:lnT>
                    <a:solidFill>
                      <a:srgbClr val="D6EEF0"/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-176213" algn="ctr">
                        <a:lnSpc>
                          <a:spcPct val="100000"/>
                        </a:lnSpc>
                      </a:pPr>
                      <a:r>
                        <a:rPr sz="3000" dirty="0">
                          <a:solidFill>
                            <a:srgbClr val="231F20"/>
                          </a:solidFill>
                          <a:latin typeface="Gulim"/>
                          <a:cs typeface="Gulim"/>
                        </a:rPr>
                        <a:t>單眼皮</a:t>
                      </a:r>
                      <a:endParaRPr sz="3000" dirty="0">
                        <a:latin typeface="Gulim"/>
                        <a:cs typeface="Gulim"/>
                      </a:endParaRPr>
                    </a:p>
                  </a:txBody>
                  <a:tcPr marL="0" marR="0" marT="0" marB="0">
                    <a:lnL w="5397">
                      <a:solidFill>
                        <a:srgbClr val="8C90BD"/>
                      </a:solidFill>
                      <a:prstDash val="solid"/>
                    </a:lnL>
                    <a:lnR w="5397">
                      <a:solidFill>
                        <a:srgbClr val="8C90BD"/>
                      </a:solidFill>
                      <a:prstDash val="solid"/>
                    </a:lnR>
                    <a:lnT w="5398">
                      <a:solidFill>
                        <a:srgbClr val="8C90BD"/>
                      </a:solidFill>
                      <a:prstDash val="solid"/>
                    </a:lnT>
                    <a:solidFill>
                      <a:srgbClr val="E2F3F5"/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-176213" algn="ctr">
                        <a:lnSpc>
                          <a:spcPct val="100000"/>
                        </a:lnSpc>
                      </a:pPr>
                      <a:r>
                        <a:rPr sz="3000" dirty="0">
                          <a:solidFill>
                            <a:srgbClr val="231F20"/>
                          </a:solidFill>
                          <a:latin typeface="Gulim"/>
                          <a:cs typeface="Gulim"/>
                        </a:rPr>
                        <a:t>不外彎</a:t>
                      </a:r>
                      <a:endParaRPr sz="3000" dirty="0">
                        <a:latin typeface="Gulim"/>
                        <a:cs typeface="Gulim"/>
                      </a:endParaRPr>
                    </a:p>
                  </a:txBody>
                  <a:tcPr marL="0" marR="0" marT="0" marB="0">
                    <a:lnL w="5397">
                      <a:solidFill>
                        <a:srgbClr val="8C90BD"/>
                      </a:solidFill>
                      <a:prstDash val="solid"/>
                    </a:lnL>
                    <a:lnR w="5397">
                      <a:solidFill>
                        <a:srgbClr val="8C90BD"/>
                      </a:solidFill>
                      <a:prstDash val="solid"/>
                    </a:lnR>
                    <a:lnT w="5398">
                      <a:solidFill>
                        <a:srgbClr val="8C90BD"/>
                      </a:solidFill>
                      <a:prstDash val="solid"/>
                    </a:lnT>
                    <a:lnB w="5397">
                      <a:solidFill>
                        <a:srgbClr val="8C90BD"/>
                      </a:solidFill>
                      <a:prstDash val="solid"/>
                    </a:lnB>
                    <a:solidFill>
                      <a:srgbClr val="FEDCC6"/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00000"/>
                        </a:lnSpc>
                      </a:pPr>
                      <a:r>
                        <a:rPr sz="3000" dirty="0" err="1">
                          <a:solidFill>
                            <a:srgbClr val="231F20"/>
                          </a:solidFill>
                          <a:latin typeface="Gulim"/>
                          <a:cs typeface="Gulim"/>
                        </a:rPr>
                        <a:t>外彎</a:t>
                      </a:r>
                      <a:endParaRPr sz="3000" dirty="0">
                        <a:latin typeface="Gulim"/>
                        <a:cs typeface="Gulim"/>
                      </a:endParaRPr>
                    </a:p>
                  </a:txBody>
                  <a:tcPr marL="0" marR="0" marT="0" marB="0">
                    <a:lnL w="5397">
                      <a:solidFill>
                        <a:srgbClr val="8C90BD"/>
                      </a:solidFill>
                      <a:prstDash val="solid"/>
                    </a:lnL>
                    <a:lnR w="5397">
                      <a:solidFill>
                        <a:srgbClr val="8C90BD"/>
                      </a:solidFill>
                      <a:prstDash val="solid"/>
                    </a:lnR>
                    <a:lnT w="5398">
                      <a:solidFill>
                        <a:srgbClr val="8C90BD"/>
                      </a:solidFill>
                      <a:prstDash val="solid"/>
                    </a:lnT>
                    <a:lnB w="5397">
                      <a:solidFill>
                        <a:srgbClr val="8C90BD"/>
                      </a:solidFill>
                      <a:prstDash val="solid"/>
                    </a:lnB>
                    <a:solidFill>
                      <a:srgbClr val="FEE7DC"/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00000"/>
                        </a:lnSpc>
                      </a:pPr>
                      <a:r>
                        <a:rPr sz="3000" dirty="0" err="1">
                          <a:solidFill>
                            <a:srgbClr val="231F20"/>
                          </a:solidFill>
                          <a:latin typeface="Gulim"/>
                          <a:cs typeface="Gulim"/>
                        </a:rPr>
                        <a:t>分離</a:t>
                      </a:r>
                      <a:endParaRPr sz="3000" dirty="0">
                        <a:latin typeface="Gulim"/>
                        <a:cs typeface="Gulim"/>
                      </a:endParaRPr>
                    </a:p>
                  </a:txBody>
                  <a:tcPr marL="0" marR="0" marT="0" marB="0">
                    <a:lnL w="5397">
                      <a:solidFill>
                        <a:srgbClr val="8C90BD"/>
                      </a:solidFill>
                      <a:prstDash val="solid"/>
                    </a:lnL>
                    <a:lnR w="5397">
                      <a:solidFill>
                        <a:srgbClr val="8C90BD"/>
                      </a:solidFill>
                      <a:prstDash val="solid"/>
                    </a:lnR>
                    <a:lnT w="5398">
                      <a:solidFill>
                        <a:srgbClr val="8C90BD"/>
                      </a:solidFill>
                      <a:prstDash val="solid"/>
                    </a:lnT>
                    <a:lnB w="5397">
                      <a:solidFill>
                        <a:srgbClr val="8C90BD"/>
                      </a:solidFill>
                      <a:prstDash val="solid"/>
                    </a:lnB>
                    <a:solidFill>
                      <a:srgbClr val="E5D7EA"/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-176213" algn="ctr">
                        <a:lnSpc>
                          <a:spcPct val="100000"/>
                        </a:lnSpc>
                      </a:pPr>
                      <a:r>
                        <a:rPr sz="3000" dirty="0">
                          <a:solidFill>
                            <a:srgbClr val="231F20"/>
                          </a:solidFill>
                          <a:latin typeface="Gulim"/>
                          <a:cs typeface="Gulim"/>
                        </a:rPr>
                        <a:t>不分離</a:t>
                      </a:r>
                      <a:endParaRPr sz="3000" dirty="0">
                        <a:latin typeface="Gulim"/>
                        <a:cs typeface="Gulim"/>
                      </a:endParaRPr>
                    </a:p>
                  </a:txBody>
                  <a:tcPr marL="0" marR="0" marT="0" marB="0">
                    <a:lnL w="5397">
                      <a:solidFill>
                        <a:srgbClr val="8C90BD"/>
                      </a:solidFill>
                      <a:prstDash val="solid"/>
                    </a:lnL>
                    <a:lnT w="5398">
                      <a:solidFill>
                        <a:srgbClr val="8C90BD"/>
                      </a:solidFill>
                      <a:prstDash val="solid"/>
                    </a:lnT>
                    <a:lnB w="5397">
                      <a:solidFill>
                        <a:srgbClr val="8C90BD"/>
                      </a:solidFill>
                      <a:prstDash val="solid"/>
                    </a:lnB>
                    <a:solidFill>
                      <a:srgbClr val="F0E8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10337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P48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251520" y="245379"/>
            <a:ext cx="8630352" cy="2679565"/>
            <a:chOff x="251520" y="317387"/>
            <a:chExt cx="8630352" cy="2679565"/>
          </a:xfrm>
        </p:grpSpPr>
        <p:sp>
          <p:nvSpPr>
            <p:cNvPr id="17" name="object 6"/>
            <p:cNvSpPr/>
            <p:nvPr/>
          </p:nvSpPr>
          <p:spPr>
            <a:xfrm>
              <a:off x="251520" y="764704"/>
              <a:ext cx="8630352" cy="2232248"/>
            </a:xfrm>
            <a:custGeom>
              <a:avLst/>
              <a:gdLst/>
              <a:ahLst/>
              <a:cxnLst/>
              <a:rect l="l" t="t" r="r" b="b"/>
              <a:pathLst>
                <a:path w="5318988" h="495007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422998"/>
                  </a:lnTo>
                  <a:lnTo>
                    <a:pt x="139" y="446721"/>
                  </a:lnTo>
                  <a:lnTo>
                    <a:pt x="8939" y="485946"/>
                  </a:lnTo>
                  <a:lnTo>
                    <a:pt x="47909" y="494860"/>
                  </a:lnTo>
                  <a:lnTo>
                    <a:pt x="5246992" y="495007"/>
                  </a:lnTo>
                  <a:lnTo>
                    <a:pt x="5270710" y="494868"/>
                  </a:lnTo>
                  <a:lnTo>
                    <a:pt x="5309928" y="486066"/>
                  </a:lnTo>
                  <a:lnTo>
                    <a:pt x="5318841" y="447089"/>
                  </a:lnTo>
                  <a:lnTo>
                    <a:pt x="5318988" y="71996"/>
                  </a:lnTo>
                  <a:lnTo>
                    <a:pt x="5318848" y="48276"/>
                  </a:lnTo>
                  <a:lnTo>
                    <a:pt x="5310046" y="9057"/>
                  </a:lnTo>
                  <a:lnTo>
                    <a:pt x="5271066" y="147"/>
                  </a:lnTo>
                  <a:lnTo>
                    <a:pt x="71996" y="0"/>
                  </a:lnTo>
                  <a:close/>
                </a:path>
              </a:pathLst>
            </a:custGeom>
            <a:ln w="19050">
              <a:solidFill>
                <a:srgbClr val="74C276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17387"/>
              <a:ext cx="1224136" cy="51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object 60"/>
          <p:cNvSpPr txBox="1"/>
          <p:nvPr/>
        </p:nvSpPr>
        <p:spPr>
          <a:xfrm>
            <a:off x="251520" y="819127"/>
            <a:ext cx="864871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你有哪些特徵和爸爸、媽媽或其他家人相似？有哪些特徵和他們不一樣？ </a:t>
            </a:r>
            <a:endParaRPr lang="en-US" altLang="zh-TW" dirty="0"/>
          </a:p>
        </p:txBody>
      </p:sp>
      <p:sp>
        <p:nvSpPr>
          <p:cNvPr id="23" name="矩形 22"/>
          <p:cNvSpPr/>
          <p:nvPr/>
        </p:nvSpPr>
        <p:spPr>
          <a:xfrm>
            <a:off x="251520" y="1772816"/>
            <a:ext cx="8630352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我跟媽媽一樣是雙眼皮，但是爸爸是單眼皮；我和祖父一樣是捲髮，但是奶奶是直髮。</a:t>
            </a:r>
          </a:p>
        </p:txBody>
      </p:sp>
      <p:pic>
        <p:nvPicPr>
          <p:cNvPr id="8" name="Picture 8">
            <a:hlinkClick r:id="rId4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47" y="6309320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85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251520" y="259085"/>
            <a:ext cx="8648710" cy="5834211"/>
            <a:chOff x="395536" y="331093"/>
            <a:chExt cx="8648710" cy="5834211"/>
          </a:xfrm>
        </p:grpSpPr>
        <p:sp>
          <p:nvSpPr>
            <p:cNvPr id="18" name="object 5"/>
            <p:cNvSpPr/>
            <p:nvPr/>
          </p:nvSpPr>
          <p:spPr>
            <a:xfrm>
              <a:off x="395536" y="764704"/>
              <a:ext cx="8648710" cy="5400600"/>
            </a:xfrm>
            <a:custGeom>
              <a:avLst/>
              <a:gdLst/>
              <a:ahLst/>
              <a:cxnLst/>
              <a:rect l="l" t="t" r="r" b="b"/>
              <a:pathLst>
                <a:path w="5448592" h="7933512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7861503"/>
                  </a:lnTo>
                  <a:lnTo>
                    <a:pt x="139" y="7885225"/>
                  </a:lnTo>
                  <a:lnTo>
                    <a:pt x="8939" y="7924450"/>
                  </a:lnTo>
                  <a:lnTo>
                    <a:pt x="47909" y="7933364"/>
                  </a:lnTo>
                  <a:lnTo>
                    <a:pt x="5376595" y="7933512"/>
                  </a:lnTo>
                  <a:lnTo>
                    <a:pt x="5400314" y="7933372"/>
                  </a:lnTo>
                  <a:lnTo>
                    <a:pt x="5439532" y="7924571"/>
                  </a:lnTo>
                  <a:lnTo>
                    <a:pt x="5448444" y="7885593"/>
                  </a:lnTo>
                  <a:lnTo>
                    <a:pt x="5448592" y="71996"/>
                  </a:lnTo>
                  <a:lnTo>
                    <a:pt x="5448452" y="48276"/>
                  </a:lnTo>
                  <a:lnTo>
                    <a:pt x="5439650" y="9057"/>
                  </a:lnTo>
                  <a:lnTo>
                    <a:pt x="5400669" y="147"/>
                  </a:lnTo>
                  <a:lnTo>
                    <a:pt x="71996" y="0"/>
                  </a:lnTo>
                  <a:close/>
                </a:path>
              </a:pathLst>
            </a:custGeom>
            <a:ln w="19050">
              <a:solidFill>
                <a:srgbClr val="F3859C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76" y="331093"/>
              <a:ext cx="2711820" cy="536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object 10"/>
          <p:cNvSpPr txBox="1"/>
          <p:nvPr/>
        </p:nvSpPr>
        <p:spPr>
          <a:xfrm>
            <a:off x="2945655" y="218038"/>
            <a:ext cx="3138513" cy="52322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800" dirty="0"/>
              <a:t>不愛築巢的杜鵑鳥</a:t>
            </a:r>
            <a:endParaRPr sz="2800" dirty="0"/>
          </a:p>
        </p:txBody>
      </p:sp>
      <p:sp>
        <p:nvSpPr>
          <p:cNvPr id="26" name="object 61"/>
          <p:cNvSpPr txBox="1"/>
          <p:nvPr/>
        </p:nvSpPr>
        <p:spPr>
          <a:xfrm>
            <a:off x="251519" y="778634"/>
            <a:ext cx="8639221" cy="5170646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大多數的動物都有築巢、育幼的行為，但是也有特例，像杜鵑鳥就具有獨特托卵行為。</a:t>
            </a:r>
            <a:endParaRPr lang="en-US" altLang="zh-TW" dirty="0"/>
          </a:p>
          <a:p>
            <a:r>
              <a:rPr lang="zh-TW" altLang="en-US" dirty="0"/>
              <a:t>　　杜鵑媽媽自己懶得築巢、孵蛋，於是杜鵑媽媽就偷偷的把卵產在卵顏色相似的鶯、鶇等鳥類巢中，並將巢中的卵移走，避免自己偷偷產下的卵被寄主發現，這樣的做法就能讓別的鳥幫忙把小杜鵑鳥養大。</a:t>
            </a:r>
            <a:endParaRPr lang="en-US" altLang="zh-TW" dirty="0"/>
          </a:p>
          <a:p>
            <a:r>
              <a:rPr lang="zh-TW" altLang="en-US" dirty="0"/>
              <a:t>　　等到杜鵑的幼鳥一孵出來，小杜鵑鳥就會將同巢中其他的卵和幼鳥推出巢外，而小杜鵑鳥孵出後也會模擬寄主的幼鳥，讓寄主分辨不出來，讓寄主媽媽將小杜鵑鳥撫養長大。</a:t>
            </a:r>
            <a:endParaRPr lang="en-US" altLang="zh-TW" dirty="0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P49</a:t>
            </a:r>
          </a:p>
        </p:txBody>
      </p:sp>
    </p:spTree>
    <p:extLst>
      <p:ext uri="{BB962C8B-B14F-4D97-AF65-F5344CB8AC3E}">
        <p14:creationId xmlns:p14="http://schemas.microsoft.com/office/powerpoint/2010/main" val="12302776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66760" y="692696"/>
            <a:ext cx="8623980" cy="5400600"/>
            <a:chOff x="266760" y="692696"/>
            <a:chExt cx="8623980" cy="5400600"/>
          </a:xfrm>
        </p:grpSpPr>
        <p:sp>
          <p:nvSpPr>
            <p:cNvPr id="8" name="object 2"/>
            <p:cNvSpPr/>
            <p:nvPr/>
          </p:nvSpPr>
          <p:spPr>
            <a:xfrm>
              <a:off x="266760" y="692696"/>
              <a:ext cx="8623980" cy="5400600"/>
            </a:xfrm>
            <a:prstGeom prst="rect">
              <a:avLst/>
            </a:prstGeom>
            <a:blipFill>
              <a:blip r:embed="rId3" cstate="print"/>
              <a:srcRect/>
              <a:stretch>
                <a:fillRect t="-141964" b="-6722"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5"/>
            <p:cNvSpPr/>
            <p:nvPr/>
          </p:nvSpPr>
          <p:spPr>
            <a:xfrm rot="5400000" flipH="1">
              <a:off x="5609652" y="4068943"/>
              <a:ext cx="45719" cy="967923"/>
            </a:xfrm>
            <a:custGeom>
              <a:avLst/>
              <a:gdLst/>
              <a:ahLst/>
              <a:cxnLst/>
              <a:rect l="l" t="t" r="r" b="b"/>
              <a:pathLst>
                <a:path h="321754">
                  <a:moveTo>
                    <a:pt x="0" y="0"/>
                  </a:moveTo>
                  <a:lnTo>
                    <a:pt x="0" y="321754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6"/>
            <p:cNvSpPr/>
            <p:nvPr/>
          </p:nvSpPr>
          <p:spPr>
            <a:xfrm>
              <a:off x="5076056" y="4509120"/>
              <a:ext cx="144988" cy="144984"/>
            </a:xfrm>
            <a:custGeom>
              <a:avLst/>
              <a:gdLst/>
              <a:ahLst/>
              <a:cxnLst/>
              <a:rect l="l" t="t" r="r" b="b"/>
              <a:pathLst>
                <a:path w="72007" h="72005">
                  <a:moveTo>
                    <a:pt x="36255" y="0"/>
                  </a:moveTo>
                  <a:lnTo>
                    <a:pt x="22169" y="2798"/>
                  </a:lnTo>
                  <a:lnTo>
                    <a:pt x="10688" y="10434"/>
                  </a:lnTo>
                  <a:lnTo>
                    <a:pt x="2927" y="21767"/>
                  </a:lnTo>
                  <a:lnTo>
                    <a:pt x="0" y="35656"/>
                  </a:lnTo>
                  <a:lnTo>
                    <a:pt x="2789" y="49774"/>
                  </a:lnTo>
                  <a:lnTo>
                    <a:pt x="10403" y="61275"/>
                  </a:lnTo>
                  <a:lnTo>
                    <a:pt x="21710" y="69053"/>
                  </a:lnTo>
                  <a:lnTo>
                    <a:pt x="35577" y="72005"/>
                  </a:lnTo>
                  <a:lnTo>
                    <a:pt x="36015" y="72005"/>
                  </a:lnTo>
                  <a:lnTo>
                    <a:pt x="49988" y="69190"/>
                  </a:lnTo>
                  <a:lnTo>
                    <a:pt x="61417" y="61504"/>
                  </a:lnTo>
                  <a:lnTo>
                    <a:pt x="69140" y="50104"/>
                  </a:lnTo>
                  <a:lnTo>
                    <a:pt x="72007" y="36141"/>
                  </a:lnTo>
                  <a:lnTo>
                    <a:pt x="69201" y="22106"/>
                  </a:lnTo>
                  <a:lnTo>
                    <a:pt x="61545" y="10648"/>
                  </a:lnTo>
                  <a:lnTo>
                    <a:pt x="50182" y="2901"/>
                  </a:lnTo>
                  <a:lnTo>
                    <a:pt x="362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3"/>
            <p:cNvSpPr/>
            <p:nvPr/>
          </p:nvSpPr>
          <p:spPr>
            <a:xfrm>
              <a:off x="5792438" y="4238824"/>
              <a:ext cx="1368152" cy="584325"/>
            </a:xfrm>
            <a:custGeom>
              <a:avLst/>
              <a:gdLst/>
              <a:ahLst/>
              <a:cxnLst/>
              <a:rect l="l" t="t" r="r" b="b"/>
              <a:pathLst>
                <a:path w="679481" h="290200">
                  <a:moveTo>
                    <a:pt x="126933" y="0"/>
                  </a:moveTo>
                  <a:lnTo>
                    <a:pt x="80312" y="359"/>
                  </a:lnTo>
                  <a:lnTo>
                    <a:pt x="34241" y="5612"/>
                  </a:lnTo>
                  <a:lnTo>
                    <a:pt x="6038" y="32733"/>
                  </a:lnTo>
                  <a:lnTo>
                    <a:pt x="374" y="77589"/>
                  </a:lnTo>
                  <a:lnTo>
                    <a:pt x="0" y="98648"/>
                  </a:lnTo>
                  <a:lnTo>
                    <a:pt x="25" y="191597"/>
                  </a:lnTo>
                  <a:lnTo>
                    <a:pt x="2806" y="243402"/>
                  </a:lnTo>
                  <a:lnTo>
                    <a:pt x="22922" y="279841"/>
                  </a:lnTo>
                  <a:lnTo>
                    <a:pt x="77522" y="289804"/>
                  </a:lnTo>
                  <a:lnTo>
                    <a:pt x="577628" y="290200"/>
                  </a:lnTo>
                  <a:lnTo>
                    <a:pt x="599168" y="289886"/>
                  </a:lnTo>
                  <a:lnTo>
                    <a:pt x="645239" y="284633"/>
                  </a:lnTo>
                  <a:lnTo>
                    <a:pt x="673443" y="257512"/>
                  </a:lnTo>
                  <a:lnTo>
                    <a:pt x="679106" y="212656"/>
                  </a:lnTo>
                  <a:lnTo>
                    <a:pt x="679481" y="191597"/>
                  </a:lnTo>
                  <a:lnTo>
                    <a:pt x="679455" y="98648"/>
                  </a:lnTo>
                  <a:lnTo>
                    <a:pt x="676674" y="46843"/>
                  </a:lnTo>
                  <a:lnTo>
                    <a:pt x="656558" y="10404"/>
                  </a:lnTo>
                  <a:lnTo>
                    <a:pt x="601958" y="441"/>
                  </a:lnTo>
                  <a:lnTo>
                    <a:pt x="126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4"/>
            <p:cNvSpPr txBox="1"/>
            <p:nvPr/>
          </p:nvSpPr>
          <p:spPr>
            <a:xfrm>
              <a:off x="5864446" y="4247510"/>
              <a:ext cx="129614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28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dirty="0"/>
                <a:t>杜鵑鳥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251520" y="259085"/>
            <a:ext cx="8648710" cy="5834211"/>
            <a:chOff x="395536" y="331093"/>
            <a:chExt cx="8648710" cy="5834211"/>
          </a:xfrm>
        </p:grpSpPr>
        <p:sp>
          <p:nvSpPr>
            <p:cNvPr id="18" name="object 5"/>
            <p:cNvSpPr/>
            <p:nvPr/>
          </p:nvSpPr>
          <p:spPr>
            <a:xfrm>
              <a:off x="395536" y="764704"/>
              <a:ext cx="8648710" cy="5400600"/>
            </a:xfrm>
            <a:custGeom>
              <a:avLst/>
              <a:gdLst/>
              <a:ahLst/>
              <a:cxnLst/>
              <a:rect l="l" t="t" r="r" b="b"/>
              <a:pathLst>
                <a:path w="5448592" h="7933512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7861503"/>
                  </a:lnTo>
                  <a:lnTo>
                    <a:pt x="139" y="7885225"/>
                  </a:lnTo>
                  <a:lnTo>
                    <a:pt x="8939" y="7924450"/>
                  </a:lnTo>
                  <a:lnTo>
                    <a:pt x="47909" y="7933364"/>
                  </a:lnTo>
                  <a:lnTo>
                    <a:pt x="5376595" y="7933512"/>
                  </a:lnTo>
                  <a:lnTo>
                    <a:pt x="5400314" y="7933372"/>
                  </a:lnTo>
                  <a:lnTo>
                    <a:pt x="5439532" y="7924571"/>
                  </a:lnTo>
                  <a:lnTo>
                    <a:pt x="5448444" y="7885593"/>
                  </a:lnTo>
                  <a:lnTo>
                    <a:pt x="5448592" y="71996"/>
                  </a:lnTo>
                  <a:lnTo>
                    <a:pt x="5448452" y="48276"/>
                  </a:lnTo>
                  <a:lnTo>
                    <a:pt x="5439650" y="9057"/>
                  </a:lnTo>
                  <a:lnTo>
                    <a:pt x="5400669" y="147"/>
                  </a:lnTo>
                  <a:lnTo>
                    <a:pt x="71996" y="0"/>
                  </a:lnTo>
                  <a:close/>
                </a:path>
              </a:pathLst>
            </a:custGeom>
            <a:ln w="19050">
              <a:solidFill>
                <a:srgbClr val="F3859C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76" y="331093"/>
              <a:ext cx="2711820" cy="536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object 10"/>
          <p:cNvSpPr txBox="1"/>
          <p:nvPr/>
        </p:nvSpPr>
        <p:spPr>
          <a:xfrm>
            <a:off x="2945655" y="218038"/>
            <a:ext cx="3138513" cy="52322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800" dirty="0"/>
              <a:t>不愛築巢的杜鵑鳥</a:t>
            </a:r>
            <a:endParaRPr sz="2800" dirty="0"/>
          </a:p>
        </p:txBody>
      </p:sp>
      <p:sp>
        <p:nvSpPr>
          <p:cNvPr id="26" name="object 61"/>
          <p:cNvSpPr txBox="1"/>
          <p:nvPr/>
        </p:nvSpPr>
        <p:spPr>
          <a:xfrm>
            <a:off x="251519" y="778634"/>
            <a:ext cx="4392489" cy="193899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>
                <a:solidFill>
                  <a:schemeClr val="bg1"/>
                </a:solidFill>
              </a:rPr>
              <a:t>　　如果在野外看到小鳥媽媽在養育大鳥寶寶的特殊情境時，那個大鳥寶寶可能就是杜鵑鳥。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P49</a:t>
            </a:r>
          </a:p>
        </p:txBody>
      </p:sp>
    </p:spTree>
    <p:extLst>
      <p:ext uri="{BB962C8B-B14F-4D97-AF65-F5344CB8AC3E}">
        <p14:creationId xmlns:p14="http://schemas.microsoft.com/office/powerpoint/2010/main" val="42146974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 txBox="1">
            <a:spLocks noChangeArrowheads="1"/>
          </p:cNvSpPr>
          <p:nvPr/>
        </p:nvSpPr>
        <p:spPr bwMode="auto">
          <a:xfrm>
            <a:off x="1809749" y="239713"/>
            <a:ext cx="27661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eaLnBrk="1" hangingPunct="1"/>
            <a:r>
              <a:rPr lang="zh-TW" altLang="en-US" sz="3200" dirty="0"/>
              <a:t>幫動物做分類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06" y="194412"/>
            <a:ext cx="1366505" cy="64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20" y="1028343"/>
            <a:ext cx="864096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>
              <a:spcBef>
                <a:spcPts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　　動物的種類很多，可以利用動物的外形特徵、運動方式、行為</a:t>
            </a:r>
            <a:r>
              <a:rPr lang="en-US" altLang="zh-TW" dirty="0">
                <a:latin typeface="+mj-ea"/>
                <a:ea typeface="+mj-ea"/>
              </a:rPr>
              <a:t>……</a:t>
            </a:r>
            <a:r>
              <a:rPr lang="zh-TW" altLang="en-US" dirty="0">
                <a:latin typeface="+mj-ea"/>
                <a:ea typeface="+mj-ea"/>
              </a:rPr>
              <a:t>以</a:t>
            </a:r>
            <a:r>
              <a:rPr lang="zh-TW" altLang="en-US" dirty="0">
                <a:solidFill>
                  <a:srgbClr val="C6168D"/>
                </a:solidFill>
                <a:latin typeface="+mj-ea"/>
                <a:ea typeface="+mj-ea"/>
              </a:rPr>
              <a:t>二分法</a:t>
            </a:r>
            <a:r>
              <a:rPr lang="zh-TW" altLang="en-US" dirty="0">
                <a:latin typeface="+mj-ea"/>
                <a:ea typeface="+mj-ea"/>
              </a:rPr>
              <a:t>來作為動物分類的依據。 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251520" y="2571326"/>
            <a:ext cx="8640960" cy="1570203"/>
            <a:chOff x="323528" y="513795"/>
            <a:chExt cx="8640960" cy="1570203"/>
          </a:xfrm>
        </p:grpSpPr>
        <p:sp>
          <p:nvSpPr>
            <p:cNvPr id="13" name="object 46"/>
            <p:cNvSpPr/>
            <p:nvPr/>
          </p:nvSpPr>
          <p:spPr>
            <a:xfrm>
              <a:off x="323528" y="916032"/>
              <a:ext cx="8640960" cy="1167966"/>
            </a:xfrm>
            <a:custGeom>
              <a:avLst/>
              <a:gdLst/>
              <a:ahLst/>
              <a:cxnLst/>
              <a:rect l="l" t="t" r="r" b="b"/>
              <a:pathLst>
                <a:path w="5538596" h="783005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711009"/>
                  </a:lnTo>
                  <a:lnTo>
                    <a:pt x="139" y="734729"/>
                  </a:lnTo>
                  <a:lnTo>
                    <a:pt x="8941" y="773948"/>
                  </a:lnTo>
                  <a:lnTo>
                    <a:pt x="47922" y="782858"/>
                  </a:lnTo>
                  <a:lnTo>
                    <a:pt x="5466600" y="783005"/>
                  </a:lnTo>
                  <a:lnTo>
                    <a:pt x="5490320" y="782866"/>
                  </a:lnTo>
                  <a:lnTo>
                    <a:pt x="5529539" y="774063"/>
                  </a:lnTo>
                  <a:lnTo>
                    <a:pt x="5538449" y="735083"/>
                  </a:lnTo>
                  <a:lnTo>
                    <a:pt x="5538596" y="71996"/>
                  </a:lnTo>
                  <a:lnTo>
                    <a:pt x="5538457" y="48276"/>
                  </a:lnTo>
                  <a:lnTo>
                    <a:pt x="5529655" y="9057"/>
                  </a:lnTo>
                  <a:lnTo>
                    <a:pt x="5490674" y="147"/>
                  </a:lnTo>
                  <a:lnTo>
                    <a:pt x="71996" y="0"/>
                  </a:lnTo>
                  <a:close/>
                </a:path>
              </a:pathLst>
            </a:custGeom>
            <a:ln w="19050">
              <a:solidFill>
                <a:srgbClr val="56C5D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12" y="513795"/>
              <a:ext cx="1887126" cy="563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51520" y="3014801"/>
            <a:ext cx="864095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>
              <a:spcBef>
                <a:spcPts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二分法是先找出分類標準，例如：特徵。將「特徵符合」與「特徵不符合」的生物分開。</a:t>
            </a:r>
          </a:p>
        </p:txBody>
      </p:sp>
      <p:sp>
        <p:nvSpPr>
          <p:cNvPr id="18" name="矩形 17"/>
          <p:cNvSpPr/>
          <p:nvPr/>
        </p:nvSpPr>
        <p:spPr>
          <a:xfrm>
            <a:off x="2400716" y="2485345"/>
            <a:ext cx="1584190" cy="52322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2800" dirty="0">
                <a:latin typeface="新細明體"/>
                <a:ea typeface="+mn-ea"/>
              </a:rPr>
              <a:t>二分法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251520" y="4357553"/>
            <a:ext cx="864871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>
              <a:spcBef>
                <a:spcPts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　　如果以牛、雞、鴨、豬、狗和蝴蝶等動物來分類，查查看，牠們各有哪些特徵？ 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5508104" y="6381328"/>
            <a:ext cx="1527162" cy="276999"/>
            <a:chOff x="1331640" y="2561540"/>
            <a:chExt cx="1527162" cy="276999"/>
          </a:xfrm>
        </p:grpSpPr>
        <p:pic>
          <p:nvPicPr>
            <p:cNvPr id="15" name="Picture 25">
              <a:hlinkClick r:id="rId5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26">
              <a:hlinkClick r:id="rId5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1116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幫動物做分類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469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19" y="294699"/>
            <a:ext cx="4437669" cy="268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2915816" y="795226"/>
            <a:ext cx="177306" cy="1913694"/>
            <a:chOff x="2349004" y="4483828"/>
            <a:chExt cx="69291" cy="747867"/>
          </a:xfrm>
        </p:grpSpPr>
        <p:sp>
          <p:nvSpPr>
            <p:cNvPr id="10" name="object 6"/>
            <p:cNvSpPr/>
            <p:nvPr/>
          </p:nvSpPr>
          <p:spPr>
            <a:xfrm>
              <a:off x="2349004" y="4483828"/>
              <a:ext cx="69291" cy="110667"/>
            </a:xfrm>
            <a:custGeom>
              <a:avLst/>
              <a:gdLst/>
              <a:ahLst/>
              <a:cxnLst/>
              <a:rect l="l" t="t" r="r" b="b"/>
              <a:pathLst>
                <a:path w="69291" h="110667">
                  <a:moveTo>
                    <a:pt x="0" y="0"/>
                  </a:moveTo>
                  <a:lnTo>
                    <a:pt x="0" y="110667"/>
                  </a:lnTo>
                  <a:lnTo>
                    <a:pt x="69291" y="55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F63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7"/>
            <p:cNvSpPr/>
            <p:nvPr/>
          </p:nvSpPr>
          <p:spPr>
            <a:xfrm>
              <a:off x="2349004" y="4696228"/>
              <a:ext cx="69291" cy="110667"/>
            </a:xfrm>
            <a:custGeom>
              <a:avLst/>
              <a:gdLst/>
              <a:ahLst/>
              <a:cxnLst/>
              <a:rect l="l" t="t" r="r" b="b"/>
              <a:pathLst>
                <a:path w="69291" h="110667">
                  <a:moveTo>
                    <a:pt x="0" y="0"/>
                  </a:moveTo>
                  <a:lnTo>
                    <a:pt x="0" y="110667"/>
                  </a:lnTo>
                  <a:lnTo>
                    <a:pt x="69291" y="55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F63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8"/>
            <p:cNvSpPr/>
            <p:nvPr/>
          </p:nvSpPr>
          <p:spPr>
            <a:xfrm>
              <a:off x="2349004" y="4908628"/>
              <a:ext cx="69291" cy="110667"/>
            </a:xfrm>
            <a:custGeom>
              <a:avLst/>
              <a:gdLst/>
              <a:ahLst/>
              <a:cxnLst/>
              <a:rect l="l" t="t" r="r" b="b"/>
              <a:pathLst>
                <a:path w="69291" h="110667">
                  <a:moveTo>
                    <a:pt x="0" y="0"/>
                  </a:moveTo>
                  <a:lnTo>
                    <a:pt x="0" y="110667"/>
                  </a:lnTo>
                  <a:lnTo>
                    <a:pt x="69291" y="55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F63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9"/>
            <p:cNvSpPr/>
            <p:nvPr/>
          </p:nvSpPr>
          <p:spPr>
            <a:xfrm>
              <a:off x="2349004" y="5121028"/>
              <a:ext cx="69291" cy="110667"/>
            </a:xfrm>
            <a:custGeom>
              <a:avLst/>
              <a:gdLst/>
              <a:ahLst/>
              <a:cxnLst/>
              <a:rect l="l" t="t" r="r" b="b"/>
              <a:pathLst>
                <a:path w="69291" h="110667">
                  <a:moveTo>
                    <a:pt x="0" y="0"/>
                  </a:moveTo>
                  <a:lnTo>
                    <a:pt x="0" y="110667"/>
                  </a:lnTo>
                  <a:lnTo>
                    <a:pt x="69291" y="55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F63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3059833" y="596039"/>
            <a:ext cx="1656184" cy="219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>
              <a:lnSpc>
                <a:spcPct val="135000"/>
              </a:lnSpc>
              <a:spcBef>
                <a:spcPts val="0"/>
              </a:spcBef>
              <a:buFontTx/>
              <a:buNone/>
            </a:pPr>
            <a:r>
              <a:rPr lang="zh-TW" altLang="en-US" sz="2600" dirty="0">
                <a:latin typeface="+mj-ea"/>
                <a:ea typeface="+mj-ea"/>
              </a:rPr>
              <a:t>胎生動物</a:t>
            </a:r>
            <a:endParaRPr lang="en-US" altLang="zh-TW" sz="2600" dirty="0">
              <a:latin typeface="+mj-ea"/>
              <a:ea typeface="+mj-ea"/>
            </a:endParaRPr>
          </a:p>
          <a:p>
            <a:pPr marL="0" indent="0" eaLnBrk="1">
              <a:lnSpc>
                <a:spcPct val="135000"/>
              </a:lnSpc>
              <a:spcBef>
                <a:spcPts val="0"/>
              </a:spcBef>
              <a:buFontTx/>
              <a:buNone/>
            </a:pPr>
            <a:r>
              <a:rPr lang="zh-TW" altLang="en-US" sz="2600" dirty="0">
                <a:latin typeface="+mj-ea"/>
                <a:ea typeface="+mj-ea"/>
              </a:rPr>
              <a:t>頭上有角</a:t>
            </a:r>
            <a:endParaRPr lang="en-US" altLang="zh-TW" sz="2600" dirty="0">
              <a:latin typeface="+mj-ea"/>
              <a:ea typeface="+mj-ea"/>
            </a:endParaRPr>
          </a:p>
          <a:p>
            <a:pPr marL="0" indent="0" eaLnBrk="1">
              <a:lnSpc>
                <a:spcPct val="135000"/>
              </a:lnSpc>
              <a:spcBef>
                <a:spcPts val="0"/>
              </a:spcBef>
              <a:buFontTx/>
              <a:buNone/>
            </a:pPr>
            <a:r>
              <a:rPr lang="zh-TW" altLang="en-US" sz="2600" dirty="0">
                <a:latin typeface="+mj-ea"/>
                <a:ea typeface="+mj-ea"/>
              </a:rPr>
              <a:t>腳上有蹄</a:t>
            </a:r>
            <a:endParaRPr lang="en-US" altLang="zh-TW" sz="2600" dirty="0">
              <a:latin typeface="+mj-ea"/>
              <a:ea typeface="+mj-ea"/>
            </a:endParaRPr>
          </a:p>
          <a:p>
            <a:pPr marL="0" indent="0" eaLnBrk="1">
              <a:lnSpc>
                <a:spcPct val="135000"/>
              </a:lnSpc>
              <a:spcBef>
                <a:spcPts val="0"/>
              </a:spcBef>
              <a:buFontTx/>
              <a:buNone/>
            </a:pPr>
            <a:r>
              <a:rPr lang="zh-TW" altLang="en-US" sz="2600" dirty="0">
                <a:latin typeface="+mj-ea"/>
                <a:ea typeface="+mj-ea"/>
              </a:rPr>
              <a:t>不會飛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4474114" y="290527"/>
            <a:ext cx="4562382" cy="2688465"/>
            <a:chOff x="4474114" y="290527"/>
            <a:chExt cx="4562382" cy="268846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14" y="290527"/>
              <a:ext cx="4458088" cy="2688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" name="群組 19"/>
            <p:cNvGrpSpPr/>
            <p:nvPr/>
          </p:nvGrpSpPr>
          <p:grpSpPr>
            <a:xfrm>
              <a:off x="7236296" y="795226"/>
              <a:ext cx="177306" cy="1913694"/>
              <a:chOff x="2349004" y="4483828"/>
              <a:chExt cx="69291" cy="747867"/>
            </a:xfrm>
          </p:grpSpPr>
          <p:sp>
            <p:nvSpPr>
              <p:cNvPr id="21" name="object 6"/>
              <p:cNvSpPr/>
              <p:nvPr/>
            </p:nvSpPr>
            <p:spPr>
              <a:xfrm>
                <a:off x="2349004" y="448382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object 7"/>
              <p:cNvSpPr/>
              <p:nvPr/>
            </p:nvSpPr>
            <p:spPr>
              <a:xfrm>
                <a:off x="2349004" y="469622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object 8"/>
              <p:cNvSpPr/>
              <p:nvPr/>
            </p:nvSpPr>
            <p:spPr>
              <a:xfrm>
                <a:off x="2349004" y="490862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object 9"/>
              <p:cNvSpPr/>
              <p:nvPr/>
            </p:nvSpPr>
            <p:spPr>
              <a:xfrm>
                <a:off x="2349004" y="512102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1" name="Rectangle 3"/>
            <p:cNvSpPr txBox="1">
              <a:spLocks noChangeArrowheads="1"/>
            </p:cNvSpPr>
            <p:nvPr/>
          </p:nvSpPr>
          <p:spPr bwMode="auto">
            <a:xfrm>
              <a:off x="7380312" y="620688"/>
              <a:ext cx="1656184" cy="216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卵生動物</a:t>
              </a:r>
              <a:endParaRPr lang="en-US" altLang="zh-TW" sz="26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有兩隻腳</a:t>
              </a:r>
              <a:endParaRPr lang="en-US" altLang="zh-TW" sz="26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200" dirty="0">
                  <a:latin typeface="+mj-ea"/>
                  <a:ea typeface="+mj-ea"/>
                </a:rPr>
                <a:t>腳上沒有蹼</a:t>
              </a:r>
              <a:endParaRPr lang="en-US" altLang="zh-TW" sz="22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有翅膀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132904" y="3403746"/>
            <a:ext cx="4583112" cy="2545534"/>
            <a:chOff x="132904" y="3149622"/>
            <a:chExt cx="4583112" cy="2545534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04" y="3149622"/>
              <a:ext cx="4444475" cy="2545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群組 14"/>
            <p:cNvGrpSpPr/>
            <p:nvPr/>
          </p:nvGrpSpPr>
          <p:grpSpPr>
            <a:xfrm>
              <a:off x="2941834" y="3531530"/>
              <a:ext cx="177306" cy="1913694"/>
              <a:chOff x="2349004" y="4483828"/>
              <a:chExt cx="69291" cy="747867"/>
            </a:xfrm>
          </p:grpSpPr>
          <p:sp>
            <p:nvSpPr>
              <p:cNvPr id="16" name="object 6"/>
              <p:cNvSpPr/>
              <p:nvPr/>
            </p:nvSpPr>
            <p:spPr>
              <a:xfrm>
                <a:off x="2349004" y="448382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object 7"/>
              <p:cNvSpPr/>
              <p:nvPr/>
            </p:nvSpPr>
            <p:spPr>
              <a:xfrm>
                <a:off x="2349004" y="469622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object 8"/>
              <p:cNvSpPr/>
              <p:nvPr/>
            </p:nvSpPr>
            <p:spPr>
              <a:xfrm>
                <a:off x="2349004" y="490862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object 9"/>
              <p:cNvSpPr/>
              <p:nvPr/>
            </p:nvSpPr>
            <p:spPr>
              <a:xfrm>
                <a:off x="2349004" y="512102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2" name="Rectangle 3"/>
            <p:cNvSpPr txBox="1">
              <a:spLocks noChangeArrowheads="1"/>
            </p:cNvSpPr>
            <p:nvPr/>
          </p:nvSpPr>
          <p:spPr bwMode="auto">
            <a:xfrm>
              <a:off x="3059832" y="3319643"/>
              <a:ext cx="1656184" cy="2252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卵生動物</a:t>
              </a:r>
              <a:endParaRPr lang="en-US" altLang="zh-TW" sz="26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有兩隻腳</a:t>
              </a:r>
              <a:endParaRPr lang="en-US" altLang="zh-TW" sz="26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腳上有蹼</a:t>
              </a:r>
              <a:endParaRPr lang="en-US" altLang="zh-TW" sz="26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有翅膀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4474114" y="3226783"/>
            <a:ext cx="4536982" cy="2722497"/>
            <a:chOff x="4474114" y="2972659"/>
            <a:chExt cx="4536982" cy="2722497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14" y="2972659"/>
              <a:ext cx="4437670" cy="2722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5" name="群組 24"/>
            <p:cNvGrpSpPr/>
            <p:nvPr/>
          </p:nvGrpSpPr>
          <p:grpSpPr>
            <a:xfrm>
              <a:off x="7236296" y="3531530"/>
              <a:ext cx="177306" cy="1913694"/>
              <a:chOff x="2349004" y="4483828"/>
              <a:chExt cx="69291" cy="747867"/>
            </a:xfrm>
          </p:grpSpPr>
          <p:sp>
            <p:nvSpPr>
              <p:cNvPr id="26" name="object 6"/>
              <p:cNvSpPr/>
              <p:nvPr/>
            </p:nvSpPr>
            <p:spPr>
              <a:xfrm>
                <a:off x="2349004" y="448382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object 7"/>
              <p:cNvSpPr/>
              <p:nvPr/>
            </p:nvSpPr>
            <p:spPr>
              <a:xfrm>
                <a:off x="2349004" y="469622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object 8"/>
              <p:cNvSpPr/>
              <p:nvPr/>
            </p:nvSpPr>
            <p:spPr>
              <a:xfrm>
                <a:off x="2349004" y="490862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object 9"/>
              <p:cNvSpPr/>
              <p:nvPr/>
            </p:nvSpPr>
            <p:spPr>
              <a:xfrm>
                <a:off x="2349004" y="512102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3" name="Rectangle 3"/>
            <p:cNvSpPr txBox="1">
              <a:spLocks noChangeArrowheads="1"/>
            </p:cNvSpPr>
            <p:nvPr/>
          </p:nvSpPr>
          <p:spPr bwMode="auto">
            <a:xfrm>
              <a:off x="7354912" y="3356992"/>
              <a:ext cx="1656184" cy="216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胎生動物</a:t>
              </a:r>
              <a:endParaRPr lang="en-US" altLang="zh-TW" sz="26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200" dirty="0">
                  <a:latin typeface="+mj-ea"/>
                  <a:ea typeface="+mj-ea"/>
                </a:rPr>
                <a:t>頭上沒有角</a:t>
              </a:r>
              <a:endParaRPr lang="en-US" altLang="zh-TW" sz="22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腳上有蹄</a:t>
              </a:r>
              <a:endParaRPr lang="en-US" altLang="zh-TW" sz="26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不會飛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944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P50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107504" y="446162"/>
            <a:ext cx="4536504" cy="2510856"/>
            <a:chOff x="107504" y="446162"/>
            <a:chExt cx="4536504" cy="2510856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46162"/>
              <a:ext cx="4469875" cy="2510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" name="群組 18"/>
            <p:cNvGrpSpPr/>
            <p:nvPr/>
          </p:nvGrpSpPr>
          <p:grpSpPr>
            <a:xfrm>
              <a:off x="2843808" y="915075"/>
              <a:ext cx="177306" cy="1718490"/>
              <a:chOff x="2349004" y="4533823"/>
              <a:chExt cx="69291" cy="671582"/>
            </a:xfrm>
          </p:grpSpPr>
          <p:sp>
            <p:nvSpPr>
              <p:cNvPr id="20" name="object 6"/>
              <p:cNvSpPr/>
              <p:nvPr/>
            </p:nvSpPr>
            <p:spPr>
              <a:xfrm>
                <a:off x="2349004" y="4533823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object 7"/>
              <p:cNvSpPr/>
              <p:nvPr/>
            </p:nvSpPr>
            <p:spPr>
              <a:xfrm>
                <a:off x="2349004" y="473080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object 8"/>
              <p:cNvSpPr/>
              <p:nvPr/>
            </p:nvSpPr>
            <p:spPr>
              <a:xfrm>
                <a:off x="2349004" y="490862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object 9"/>
              <p:cNvSpPr/>
              <p:nvPr/>
            </p:nvSpPr>
            <p:spPr>
              <a:xfrm>
                <a:off x="2349004" y="5094738"/>
                <a:ext cx="69291" cy="110667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4" name="Rectangle 3"/>
            <p:cNvSpPr txBox="1">
              <a:spLocks noChangeArrowheads="1"/>
            </p:cNvSpPr>
            <p:nvPr/>
          </p:nvSpPr>
          <p:spPr bwMode="auto">
            <a:xfrm>
              <a:off x="2987824" y="694203"/>
              <a:ext cx="1656184" cy="208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胎生動物</a:t>
              </a:r>
              <a:endParaRPr lang="en-US" altLang="zh-TW" sz="26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None/>
              </a:pPr>
              <a:r>
                <a:rPr lang="zh-TW" altLang="en-US" sz="2200" dirty="0">
                  <a:latin typeface="+mj-ea"/>
                  <a:ea typeface="+mj-ea"/>
                </a:rPr>
                <a:t>頭上沒有角</a:t>
              </a:r>
              <a:endParaRPr lang="en-US" altLang="zh-TW" sz="22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200" dirty="0">
                  <a:latin typeface="+mj-ea"/>
                  <a:ea typeface="+mj-ea"/>
                </a:rPr>
                <a:t>腳上沒有蹄</a:t>
              </a:r>
              <a:endParaRPr lang="en-US" altLang="zh-TW" sz="22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不會飛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4572000" y="332656"/>
            <a:ext cx="4464496" cy="2709973"/>
            <a:chOff x="4572000" y="332656"/>
            <a:chExt cx="4464496" cy="2709973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4664"/>
              <a:ext cx="4339784" cy="2546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3"/>
            <p:cNvSpPr txBox="1">
              <a:spLocks noChangeArrowheads="1"/>
            </p:cNvSpPr>
            <p:nvPr/>
          </p:nvSpPr>
          <p:spPr bwMode="auto">
            <a:xfrm>
              <a:off x="7380312" y="332656"/>
              <a:ext cx="1656184" cy="2709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卵生動物</a:t>
              </a:r>
              <a:endParaRPr lang="en-US" altLang="zh-TW" sz="26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有六隻腳</a:t>
              </a:r>
              <a:endParaRPr lang="en-US" altLang="zh-TW" sz="26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200" dirty="0">
                  <a:latin typeface="+mj-ea"/>
                  <a:ea typeface="+mj-ea"/>
                </a:rPr>
                <a:t>腳上沒有蹼</a:t>
              </a:r>
              <a:endParaRPr lang="en-US" altLang="zh-TW" sz="22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有翅膀</a:t>
              </a:r>
              <a:endParaRPr lang="en-US" altLang="zh-TW" sz="2600" dirty="0">
                <a:latin typeface="+mj-ea"/>
                <a:ea typeface="+mj-ea"/>
              </a:endParaRPr>
            </a:p>
            <a:p>
              <a:pPr marL="0" indent="0" eaLnBrk="1">
                <a:lnSpc>
                  <a:spcPct val="135000"/>
                </a:lnSpc>
                <a:spcBef>
                  <a:spcPts val="0"/>
                </a:spcBef>
                <a:buFontTx/>
                <a:buNone/>
              </a:pPr>
              <a:r>
                <a:rPr lang="zh-TW" altLang="en-US" sz="2600" dirty="0">
                  <a:latin typeface="+mj-ea"/>
                  <a:ea typeface="+mj-ea"/>
                </a:rPr>
                <a:t>會飛</a:t>
              </a:r>
            </a:p>
          </p:txBody>
        </p:sp>
        <p:grpSp>
          <p:nvGrpSpPr>
            <p:cNvPr id="2" name="群組 1"/>
            <p:cNvGrpSpPr/>
            <p:nvPr/>
          </p:nvGrpSpPr>
          <p:grpSpPr>
            <a:xfrm>
              <a:off x="7236296" y="548680"/>
              <a:ext cx="177306" cy="2338164"/>
              <a:chOff x="3203848" y="3645024"/>
              <a:chExt cx="177306" cy="2338164"/>
            </a:xfrm>
          </p:grpSpPr>
          <p:sp>
            <p:nvSpPr>
              <p:cNvPr id="26" name="object 6"/>
              <p:cNvSpPr/>
              <p:nvPr/>
            </p:nvSpPr>
            <p:spPr>
              <a:xfrm>
                <a:off x="3203848" y="3645024"/>
                <a:ext cx="177306" cy="283182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object 7"/>
              <p:cNvSpPr/>
              <p:nvPr/>
            </p:nvSpPr>
            <p:spPr>
              <a:xfrm>
                <a:off x="3203848" y="4188528"/>
                <a:ext cx="177306" cy="283182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object 8"/>
              <p:cNvSpPr/>
              <p:nvPr/>
            </p:nvSpPr>
            <p:spPr>
              <a:xfrm>
                <a:off x="3203848" y="4653136"/>
                <a:ext cx="177306" cy="283182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object 9"/>
              <p:cNvSpPr/>
              <p:nvPr/>
            </p:nvSpPr>
            <p:spPr>
              <a:xfrm>
                <a:off x="3203848" y="5157192"/>
                <a:ext cx="177306" cy="283182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object 9"/>
              <p:cNvSpPr/>
              <p:nvPr/>
            </p:nvSpPr>
            <p:spPr>
              <a:xfrm>
                <a:off x="3203848" y="5700006"/>
                <a:ext cx="177306" cy="283182"/>
              </a:xfrm>
              <a:custGeom>
                <a:avLst/>
                <a:gdLst/>
                <a:ahLst/>
                <a:cxnLst/>
                <a:rect l="l" t="t" r="r" b="b"/>
                <a:pathLst>
                  <a:path w="69291" h="110667">
                    <a:moveTo>
                      <a:pt x="0" y="0"/>
                    </a:moveTo>
                    <a:lnTo>
                      <a:pt x="0" y="110667"/>
                    </a:lnTo>
                    <a:lnTo>
                      <a:pt x="69291" y="55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6F63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256821" y="3811106"/>
            <a:ext cx="85899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Q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：</a:t>
            </a:r>
            <a:r>
              <a:rPr lang="zh-TW" altLang="en-US" dirty="0"/>
              <a:t>除了用有沒有翅膀的特徵來分類外，還可以用哪些特徵來分類呢？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256821" y="4767536"/>
            <a:ext cx="858996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47700" indent="-647700"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2pPr>
            <a:lvl3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3pPr>
            <a:lvl4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4pPr>
            <a:lvl5pPr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000">
                <a:solidFill>
                  <a:schemeClr val="tx1"/>
                </a:solidFill>
                <a:latin typeface="Arial" charset="0"/>
                <a:ea typeface="標楷體" pitchFamily="65" charset="-120"/>
                <a:cs typeface="新細明體" charset="-120"/>
              </a:defRPr>
            </a:lvl9pPr>
          </a:lstStyle>
          <a:p>
            <a:pPr marL="576000" indent="-576000" eaLnBrk="1">
              <a:spcBef>
                <a:spcPts val="0"/>
              </a:spcBef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A</a:t>
            </a:r>
            <a:r>
              <a:rPr lang="zh-TW" altLang="en-US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：除了用有翅膀、沒有翅膀的特徵分類外，也可以從動物的外形、運動方式等特徵找出分類的標準，製作簡單的動物分類表。</a:t>
            </a: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" y="3140968"/>
            <a:ext cx="1351607" cy="58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4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7"/>
          <p:cNvSpPr txBox="1"/>
          <p:nvPr/>
        </p:nvSpPr>
        <p:spPr>
          <a:xfrm>
            <a:off x="251520" y="325105"/>
            <a:ext cx="864096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前一頁所列的動物，可以用下表中的這些特徵進行分類嗎？</a:t>
            </a:r>
            <a:endParaRPr lang="en-US" altLang="zh-TW" dirty="0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P51</a:t>
            </a:r>
          </a:p>
        </p:txBody>
      </p:sp>
      <p:sp>
        <p:nvSpPr>
          <p:cNvPr id="22" name="矩形 21"/>
          <p:cNvSpPr/>
          <p:nvPr/>
        </p:nvSpPr>
        <p:spPr>
          <a:xfrm>
            <a:off x="251520" y="1268760"/>
            <a:ext cx="864871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（請學生自由發表）例如：雞、鴨是兩隻腳；而豬、牛、狗、蝴蝶不是兩隻腳。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671936"/>
            <a:ext cx="85534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65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P31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0634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608676" y="3861048"/>
            <a:ext cx="2955212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頸骨可左右轉，也可前後伸直、彎曲。</a:t>
            </a:r>
          </a:p>
        </p:txBody>
      </p:sp>
      <p:pic>
        <p:nvPicPr>
          <p:cNvPr id="22" name="圖片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91183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5937268" y="3861048"/>
            <a:ext cx="2955212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脊椎骨由許多關節連接，可以彎曲、伸直。 </a:t>
            </a:r>
          </a:p>
        </p:txBody>
      </p:sp>
      <p:pic>
        <p:nvPicPr>
          <p:cNvPr id="26" name="圖片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91183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51986" l="33417" r="62490">
                        <a14:foregroundMark x1="52381" y1="47834" x2="55472" y2="49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92" r="37500" b="55671"/>
          <a:stretch/>
        </p:blipFill>
        <p:spPr bwMode="auto">
          <a:xfrm>
            <a:off x="3129280" y="5085184"/>
            <a:ext cx="2515220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6374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574129" y="1330174"/>
            <a:ext cx="7886303" cy="4870779"/>
            <a:chOff x="574129" y="1330174"/>
            <a:chExt cx="7886303" cy="4870779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129" y="1330174"/>
              <a:ext cx="7886303" cy="4870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bject 7"/>
            <p:cNvSpPr txBox="1"/>
            <p:nvPr/>
          </p:nvSpPr>
          <p:spPr>
            <a:xfrm>
              <a:off x="2915816" y="1412776"/>
              <a:ext cx="335046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sz="2000" b="1" dirty="0">
                  <a:solidFill>
                    <a:schemeClr val="bg1"/>
                  </a:solidFill>
                </a:rPr>
                <a:t>牛、雞、鴨、豬、狗、蝴蝶</a:t>
              </a:r>
              <a:endParaRPr lang="en-US" altLang="zh-TW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bject 7"/>
            <p:cNvSpPr txBox="1"/>
            <p:nvPr/>
          </p:nvSpPr>
          <p:spPr>
            <a:xfrm>
              <a:off x="2051720" y="2276872"/>
              <a:ext cx="19802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sz="2000" b="1" dirty="0">
                  <a:solidFill>
                    <a:schemeClr val="bg1"/>
                  </a:solidFill>
                </a:rPr>
                <a:t>是胎生動物</a:t>
              </a:r>
              <a:endParaRPr lang="en-US" altLang="zh-TW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bject 7"/>
            <p:cNvSpPr txBox="1"/>
            <p:nvPr/>
          </p:nvSpPr>
          <p:spPr>
            <a:xfrm>
              <a:off x="5472100" y="2306489"/>
              <a:ext cx="192322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sz="2000" b="1" dirty="0">
                  <a:solidFill>
                    <a:schemeClr val="bg1"/>
                  </a:solidFill>
                </a:rPr>
                <a:t>不是胎生動物</a:t>
              </a:r>
              <a:endParaRPr lang="en-US" altLang="zh-TW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bject 7"/>
            <p:cNvSpPr txBox="1"/>
            <p:nvPr/>
          </p:nvSpPr>
          <p:spPr>
            <a:xfrm>
              <a:off x="1331640" y="3691632"/>
              <a:ext cx="156407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sz="2000" b="1" dirty="0">
                  <a:solidFill>
                    <a:schemeClr val="bg1"/>
                  </a:solidFill>
                </a:rPr>
                <a:t>腳上有蹄</a:t>
              </a:r>
              <a:endParaRPr lang="en-US" altLang="zh-TW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bject 7"/>
            <p:cNvSpPr txBox="1"/>
            <p:nvPr/>
          </p:nvSpPr>
          <p:spPr>
            <a:xfrm>
              <a:off x="2957791" y="3695824"/>
              <a:ext cx="175822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sz="2000" b="1" dirty="0">
                  <a:solidFill>
                    <a:schemeClr val="bg1"/>
                  </a:solidFill>
                </a:rPr>
                <a:t>腳上沒有蹄</a:t>
              </a:r>
              <a:endParaRPr lang="en-US" altLang="zh-TW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bject 7"/>
            <p:cNvSpPr txBox="1"/>
            <p:nvPr/>
          </p:nvSpPr>
          <p:spPr>
            <a:xfrm>
              <a:off x="4911942" y="3717032"/>
              <a:ext cx="156407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sz="2000" b="1" dirty="0">
                  <a:solidFill>
                    <a:schemeClr val="bg1"/>
                  </a:solidFill>
                </a:rPr>
                <a:t>腳上有蹼</a:t>
              </a:r>
              <a:endParaRPr lang="en-US" altLang="zh-TW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bject 7"/>
            <p:cNvSpPr txBox="1"/>
            <p:nvPr/>
          </p:nvSpPr>
          <p:spPr>
            <a:xfrm>
              <a:off x="6414175" y="3687415"/>
              <a:ext cx="175822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sz="2000" b="1" dirty="0">
                  <a:solidFill>
                    <a:schemeClr val="bg1"/>
                  </a:solidFill>
                </a:rPr>
                <a:t>腳上沒有蹼</a:t>
              </a:r>
              <a:endParaRPr lang="en-US" altLang="zh-TW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bject 7"/>
            <p:cNvSpPr txBox="1"/>
            <p:nvPr/>
          </p:nvSpPr>
          <p:spPr>
            <a:xfrm>
              <a:off x="755576" y="5112930"/>
              <a:ext cx="156407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sz="2000" b="1" dirty="0">
                  <a:solidFill>
                    <a:schemeClr val="bg1"/>
                  </a:solidFill>
                </a:rPr>
                <a:t>頭上有角</a:t>
              </a:r>
              <a:endParaRPr lang="en-US" altLang="zh-TW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bject 7"/>
            <p:cNvSpPr txBox="1"/>
            <p:nvPr/>
          </p:nvSpPr>
          <p:spPr>
            <a:xfrm>
              <a:off x="2267744" y="5117122"/>
              <a:ext cx="149715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sz="2000" b="1" dirty="0">
                  <a:solidFill>
                    <a:schemeClr val="bg1"/>
                  </a:solidFill>
                </a:rPr>
                <a:t>頭上沒有角</a:t>
              </a:r>
              <a:endParaRPr lang="en-US" altLang="zh-TW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bject 7"/>
            <p:cNvSpPr txBox="1"/>
            <p:nvPr/>
          </p:nvSpPr>
          <p:spPr>
            <a:xfrm>
              <a:off x="5436096" y="5157192"/>
              <a:ext cx="156407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sz="2000" b="1" dirty="0">
                  <a:solidFill>
                    <a:schemeClr val="bg1"/>
                  </a:solidFill>
                </a:rPr>
                <a:t>有六隻腳</a:t>
              </a:r>
              <a:endParaRPr lang="en-US" altLang="zh-TW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object 7"/>
            <p:cNvSpPr txBox="1"/>
            <p:nvPr/>
          </p:nvSpPr>
          <p:spPr>
            <a:xfrm>
              <a:off x="6918231" y="5161384"/>
              <a:ext cx="154220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indent="0" eaLnBrk="1">
                <a:spcBef>
                  <a:spcPts val="0"/>
                </a:spcBef>
                <a:buFontTx/>
                <a:buNone/>
                <a:defRPr sz="3000">
                  <a:latin typeface="+mj-ea"/>
                  <a:ea typeface="+mj-ea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000">
                  <a:latin typeface="+mn-lt"/>
                  <a:ea typeface="+mn-ea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latin typeface="+mn-lt"/>
                  <a:ea typeface="+mn-ea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latin typeface="+mn-lt"/>
                  <a:ea typeface="+mn-e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9pPr>
            </a:lstStyle>
            <a:p>
              <a:r>
                <a:rPr lang="zh-TW" altLang="en-US" sz="2000" b="1" dirty="0">
                  <a:solidFill>
                    <a:schemeClr val="bg1"/>
                  </a:solidFill>
                </a:rPr>
                <a:t>沒有六隻腳</a:t>
              </a:r>
              <a:endParaRPr lang="en-US" altLang="zh-TW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object 7"/>
          <p:cNvSpPr txBox="1"/>
          <p:nvPr/>
        </p:nvSpPr>
        <p:spPr>
          <a:xfrm>
            <a:off x="251520" y="325105"/>
            <a:ext cx="5688632" cy="5539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試著選擇合適的標準進行分類？  </a:t>
            </a:r>
            <a:endParaRPr lang="en-US" altLang="zh-TW" dirty="0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P51</a:t>
            </a:r>
          </a:p>
        </p:txBody>
      </p:sp>
      <p:sp>
        <p:nvSpPr>
          <p:cNvPr id="6" name="矩形 5"/>
          <p:cNvSpPr/>
          <p:nvPr/>
        </p:nvSpPr>
        <p:spPr>
          <a:xfrm>
            <a:off x="251520" y="764704"/>
            <a:ext cx="864871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如下圖，將各種動物排在「符合特徵」的分類位置。</a:t>
            </a:r>
          </a:p>
        </p:txBody>
      </p:sp>
    </p:spTree>
    <p:extLst>
      <p:ext uri="{BB962C8B-B14F-4D97-AF65-F5344CB8AC3E}">
        <p14:creationId xmlns:p14="http://schemas.microsoft.com/office/powerpoint/2010/main" val="53703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P51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8" y="332656"/>
            <a:ext cx="8576702" cy="584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ject 7"/>
          <p:cNvSpPr txBox="1"/>
          <p:nvPr/>
        </p:nvSpPr>
        <p:spPr>
          <a:xfrm>
            <a:off x="2733700" y="447055"/>
            <a:ext cx="3782516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300" b="1" dirty="0">
                <a:solidFill>
                  <a:schemeClr val="bg1"/>
                </a:solidFill>
              </a:rPr>
              <a:t>牛、雞、鴨、豬、狗、蝴蝶</a:t>
            </a:r>
            <a:endParaRPr lang="en-US" altLang="zh-TW" sz="2300" b="1" dirty="0">
              <a:solidFill>
                <a:schemeClr val="bg1"/>
              </a:solidFill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1799692" y="1455167"/>
            <a:ext cx="1980220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b="1" dirty="0">
                <a:solidFill>
                  <a:schemeClr val="bg1"/>
                </a:solidFill>
              </a:rPr>
              <a:t>是胎生動物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13" name="object 7"/>
          <p:cNvSpPr txBox="1"/>
          <p:nvPr/>
        </p:nvSpPr>
        <p:spPr>
          <a:xfrm>
            <a:off x="5508104" y="1484784"/>
            <a:ext cx="2196244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b="1" dirty="0">
                <a:solidFill>
                  <a:schemeClr val="bg1"/>
                </a:solidFill>
              </a:rPr>
              <a:t>不是胎生動物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14" name="object 7"/>
          <p:cNvSpPr txBox="1"/>
          <p:nvPr/>
        </p:nvSpPr>
        <p:spPr>
          <a:xfrm>
            <a:off x="991698" y="3187576"/>
            <a:ext cx="1564078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b="1" dirty="0">
                <a:solidFill>
                  <a:schemeClr val="bg1"/>
                </a:solidFill>
              </a:rPr>
              <a:t>腳上有蹄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2807804" y="3191768"/>
            <a:ext cx="1758225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b="1" dirty="0">
                <a:solidFill>
                  <a:schemeClr val="bg1"/>
                </a:solidFill>
              </a:rPr>
              <a:t>腳上沒有蹄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16" name="object 7"/>
          <p:cNvSpPr txBox="1"/>
          <p:nvPr/>
        </p:nvSpPr>
        <p:spPr>
          <a:xfrm>
            <a:off x="4932040" y="3212976"/>
            <a:ext cx="1564078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b="1" dirty="0">
                <a:solidFill>
                  <a:schemeClr val="bg1"/>
                </a:solidFill>
              </a:rPr>
              <a:t>腳上有蹼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17" name="object 7"/>
          <p:cNvSpPr txBox="1"/>
          <p:nvPr/>
        </p:nvSpPr>
        <p:spPr>
          <a:xfrm>
            <a:off x="6516216" y="3183359"/>
            <a:ext cx="1758225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b="1" dirty="0">
                <a:solidFill>
                  <a:schemeClr val="bg1"/>
                </a:solidFill>
              </a:rPr>
              <a:t>腳上沒有蹼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20" name="object 7"/>
          <p:cNvSpPr txBox="1"/>
          <p:nvPr/>
        </p:nvSpPr>
        <p:spPr>
          <a:xfrm>
            <a:off x="467544" y="4869160"/>
            <a:ext cx="1564078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b="1" dirty="0">
                <a:solidFill>
                  <a:schemeClr val="bg1"/>
                </a:solidFill>
              </a:rPr>
              <a:t>頭上有角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21" name="object 7"/>
          <p:cNvSpPr txBox="1"/>
          <p:nvPr/>
        </p:nvSpPr>
        <p:spPr>
          <a:xfrm>
            <a:off x="2051720" y="4873352"/>
            <a:ext cx="1758225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b="1" dirty="0">
                <a:solidFill>
                  <a:schemeClr val="bg1"/>
                </a:solidFill>
              </a:rPr>
              <a:t>頭上沒有角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22" name="object 7"/>
          <p:cNvSpPr txBox="1"/>
          <p:nvPr/>
        </p:nvSpPr>
        <p:spPr>
          <a:xfrm>
            <a:off x="5550079" y="4907359"/>
            <a:ext cx="1564078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b="1" dirty="0">
                <a:solidFill>
                  <a:schemeClr val="bg1"/>
                </a:solidFill>
              </a:rPr>
              <a:t>有六隻腳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7134255" y="4911551"/>
            <a:ext cx="1758225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b="1" dirty="0">
                <a:solidFill>
                  <a:schemeClr val="bg1"/>
                </a:solidFill>
              </a:rPr>
              <a:t>沒有六隻腳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24" name="object 7"/>
          <p:cNvSpPr txBox="1"/>
          <p:nvPr/>
        </p:nvSpPr>
        <p:spPr>
          <a:xfrm>
            <a:off x="1797596" y="2060848"/>
            <a:ext cx="1980220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dirty="0"/>
              <a:t>牛、豬、狗</a:t>
            </a:r>
            <a:endParaRPr lang="en-US" altLang="zh-TW" sz="2400" dirty="0"/>
          </a:p>
        </p:txBody>
      </p:sp>
      <p:sp>
        <p:nvSpPr>
          <p:cNvPr id="25" name="object 7"/>
          <p:cNvSpPr txBox="1"/>
          <p:nvPr/>
        </p:nvSpPr>
        <p:spPr>
          <a:xfrm>
            <a:off x="5506008" y="2090465"/>
            <a:ext cx="2196244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dirty="0"/>
              <a:t>雞、鴨、蝴蝶</a:t>
            </a:r>
            <a:endParaRPr lang="en-US" altLang="zh-TW" sz="2400" dirty="0"/>
          </a:p>
        </p:txBody>
      </p:sp>
      <p:sp>
        <p:nvSpPr>
          <p:cNvPr id="27" name="object 7"/>
          <p:cNvSpPr txBox="1"/>
          <p:nvPr/>
        </p:nvSpPr>
        <p:spPr>
          <a:xfrm>
            <a:off x="1115616" y="3789040"/>
            <a:ext cx="1139428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dirty="0"/>
              <a:t>牛、豬</a:t>
            </a:r>
            <a:endParaRPr lang="en-US" altLang="zh-TW" sz="2400" dirty="0"/>
          </a:p>
        </p:txBody>
      </p:sp>
      <p:sp>
        <p:nvSpPr>
          <p:cNvPr id="28" name="object 7"/>
          <p:cNvSpPr txBox="1"/>
          <p:nvPr/>
        </p:nvSpPr>
        <p:spPr>
          <a:xfrm>
            <a:off x="3419872" y="3793232"/>
            <a:ext cx="547458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dirty="0"/>
              <a:t>狗</a:t>
            </a:r>
            <a:endParaRPr lang="en-US" altLang="zh-TW" sz="2400" dirty="0"/>
          </a:p>
        </p:txBody>
      </p:sp>
      <p:sp>
        <p:nvSpPr>
          <p:cNvPr id="33" name="object 7"/>
          <p:cNvSpPr txBox="1"/>
          <p:nvPr/>
        </p:nvSpPr>
        <p:spPr>
          <a:xfrm>
            <a:off x="5392694" y="3789040"/>
            <a:ext cx="547458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dirty="0"/>
              <a:t>鴨</a:t>
            </a:r>
            <a:endParaRPr lang="en-US" altLang="zh-TW" sz="2400" dirty="0"/>
          </a:p>
        </p:txBody>
      </p:sp>
      <p:sp>
        <p:nvSpPr>
          <p:cNvPr id="34" name="object 7"/>
          <p:cNvSpPr txBox="1"/>
          <p:nvPr/>
        </p:nvSpPr>
        <p:spPr>
          <a:xfrm>
            <a:off x="6672931" y="3789040"/>
            <a:ext cx="1601509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dirty="0"/>
              <a:t>雞、蝴蝶</a:t>
            </a:r>
            <a:endParaRPr lang="en-US" altLang="zh-TW" sz="2400" dirty="0"/>
          </a:p>
        </p:txBody>
      </p:sp>
      <p:sp>
        <p:nvSpPr>
          <p:cNvPr id="35" name="object 7"/>
          <p:cNvSpPr txBox="1"/>
          <p:nvPr/>
        </p:nvSpPr>
        <p:spPr>
          <a:xfrm>
            <a:off x="899592" y="5487615"/>
            <a:ext cx="547458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dirty="0"/>
              <a:t>牛</a:t>
            </a:r>
            <a:endParaRPr lang="en-US" altLang="zh-TW" sz="2400" dirty="0"/>
          </a:p>
        </p:txBody>
      </p:sp>
      <p:sp>
        <p:nvSpPr>
          <p:cNvPr id="36" name="object 7"/>
          <p:cNvSpPr txBox="1"/>
          <p:nvPr/>
        </p:nvSpPr>
        <p:spPr>
          <a:xfrm>
            <a:off x="2656390" y="5483423"/>
            <a:ext cx="547458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dirty="0"/>
              <a:t>豬</a:t>
            </a:r>
            <a:endParaRPr lang="en-US" altLang="zh-TW" sz="2400" dirty="0"/>
          </a:p>
        </p:txBody>
      </p:sp>
      <p:sp>
        <p:nvSpPr>
          <p:cNvPr id="37" name="object 7"/>
          <p:cNvSpPr txBox="1"/>
          <p:nvPr/>
        </p:nvSpPr>
        <p:spPr>
          <a:xfrm>
            <a:off x="5796136" y="5517232"/>
            <a:ext cx="948803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dirty="0"/>
              <a:t>蝴蝶</a:t>
            </a:r>
            <a:endParaRPr lang="en-US" altLang="zh-TW" sz="2400" dirty="0"/>
          </a:p>
        </p:txBody>
      </p:sp>
      <p:sp>
        <p:nvSpPr>
          <p:cNvPr id="38" name="object 7"/>
          <p:cNvSpPr txBox="1"/>
          <p:nvPr/>
        </p:nvSpPr>
        <p:spPr>
          <a:xfrm>
            <a:off x="7768958" y="5521424"/>
            <a:ext cx="547458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sz="2400" dirty="0"/>
              <a:t>雞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35608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P51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251520" y="245379"/>
            <a:ext cx="8630352" cy="6093557"/>
            <a:chOff x="251520" y="317387"/>
            <a:chExt cx="8630352" cy="6093557"/>
          </a:xfrm>
        </p:grpSpPr>
        <p:sp>
          <p:nvSpPr>
            <p:cNvPr id="17" name="object 6"/>
            <p:cNvSpPr/>
            <p:nvPr/>
          </p:nvSpPr>
          <p:spPr>
            <a:xfrm>
              <a:off x="251520" y="764703"/>
              <a:ext cx="8630352" cy="5646241"/>
            </a:xfrm>
            <a:custGeom>
              <a:avLst/>
              <a:gdLst/>
              <a:ahLst/>
              <a:cxnLst/>
              <a:rect l="l" t="t" r="r" b="b"/>
              <a:pathLst>
                <a:path w="5318988" h="495007">
                  <a:moveTo>
                    <a:pt x="71996" y="0"/>
                  </a:moveTo>
                  <a:lnTo>
                    <a:pt x="30438" y="1117"/>
                  </a:lnTo>
                  <a:lnTo>
                    <a:pt x="1146" y="30178"/>
                  </a:lnTo>
                  <a:lnTo>
                    <a:pt x="0" y="71534"/>
                  </a:lnTo>
                  <a:lnTo>
                    <a:pt x="0" y="422998"/>
                  </a:lnTo>
                  <a:lnTo>
                    <a:pt x="139" y="446721"/>
                  </a:lnTo>
                  <a:lnTo>
                    <a:pt x="8939" y="485946"/>
                  </a:lnTo>
                  <a:lnTo>
                    <a:pt x="47909" y="494860"/>
                  </a:lnTo>
                  <a:lnTo>
                    <a:pt x="5246992" y="495007"/>
                  </a:lnTo>
                  <a:lnTo>
                    <a:pt x="5270710" y="494868"/>
                  </a:lnTo>
                  <a:lnTo>
                    <a:pt x="5309928" y="486066"/>
                  </a:lnTo>
                  <a:lnTo>
                    <a:pt x="5318841" y="447089"/>
                  </a:lnTo>
                  <a:lnTo>
                    <a:pt x="5318988" y="71996"/>
                  </a:lnTo>
                  <a:lnTo>
                    <a:pt x="5318848" y="48276"/>
                  </a:lnTo>
                  <a:lnTo>
                    <a:pt x="5310046" y="9057"/>
                  </a:lnTo>
                  <a:lnTo>
                    <a:pt x="5271066" y="147"/>
                  </a:lnTo>
                  <a:lnTo>
                    <a:pt x="71996" y="0"/>
                  </a:lnTo>
                  <a:close/>
                </a:path>
              </a:pathLst>
            </a:custGeom>
            <a:ln w="19050">
              <a:solidFill>
                <a:srgbClr val="74C276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17387"/>
              <a:ext cx="1224136" cy="51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611560" y="764704"/>
            <a:ext cx="8329404" cy="5170646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/>
            <a:r>
              <a:rPr lang="zh-TW" altLang="en-US" sz="3000" dirty="0">
                <a:latin typeface="+mj-ea"/>
                <a:ea typeface="+mj-ea"/>
              </a:rPr>
              <a:t>根據分類表，牛和狗有哪些相同和不同的特徵？ </a:t>
            </a:r>
            <a:endParaRPr lang="en-US" altLang="zh-TW" sz="3000" dirty="0">
              <a:latin typeface="+mj-ea"/>
              <a:ea typeface="+mj-ea"/>
            </a:endParaRPr>
          </a:p>
          <a:p>
            <a:pPr eaLnBrk="1"/>
            <a:endParaRPr lang="en-US" altLang="zh-TW" sz="3000" dirty="0">
              <a:latin typeface="+mj-ea"/>
              <a:ea typeface="+mj-ea"/>
            </a:endParaRPr>
          </a:p>
          <a:p>
            <a:pPr eaLnBrk="1"/>
            <a:endParaRPr lang="zh-TW" altLang="en-US" sz="3000" dirty="0">
              <a:latin typeface="+mj-ea"/>
              <a:ea typeface="+mj-ea"/>
            </a:endParaRPr>
          </a:p>
          <a:p>
            <a:pPr eaLnBrk="1"/>
            <a:r>
              <a:rPr lang="zh-TW" altLang="en-US" sz="3000" dirty="0">
                <a:latin typeface="+mj-ea"/>
                <a:ea typeface="+mj-ea"/>
              </a:rPr>
              <a:t>根據分類表，雞和鴨有哪些相同和不同的特徵？</a:t>
            </a:r>
            <a:endParaRPr lang="en-US" altLang="zh-TW" sz="3000" dirty="0">
              <a:latin typeface="+mj-ea"/>
              <a:ea typeface="+mj-ea"/>
            </a:endParaRPr>
          </a:p>
          <a:p>
            <a:pPr eaLnBrk="1"/>
            <a:endParaRPr lang="en-US" altLang="zh-TW" sz="3000" dirty="0">
              <a:latin typeface="+mj-ea"/>
              <a:ea typeface="+mj-ea"/>
            </a:endParaRPr>
          </a:p>
          <a:p>
            <a:pPr eaLnBrk="1"/>
            <a:endParaRPr lang="en-US" altLang="zh-TW" sz="3000" dirty="0">
              <a:latin typeface="+mj-ea"/>
              <a:ea typeface="+mj-ea"/>
            </a:endParaRPr>
          </a:p>
          <a:p>
            <a:pPr eaLnBrk="1"/>
            <a:r>
              <a:rPr lang="zh-TW" altLang="en-US" sz="3000" dirty="0">
                <a:latin typeface="+mj-ea"/>
                <a:ea typeface="+mj-ea"/>
              </a:rPr>
              <a:t>還可以用哪些特徵將上列動物分成二類？</a:t>
            </a:r>
            <a:endParaRPr lang="en-US" altLang="zh-TW" sz="3000" dirty="0">
              <a:latin typeface="+mj-ea"/>
              <a:ea typeface="+mj-ea"/>
            </a:endParaRPr>
          </a:p>
          <a:p>
            <a:pPr eaLnBrk="1"/>
            <a:r>
              <a:rPr lang="zh-TW" altLang="en-US" sz="3000" dirty="0">
                <a:latin typeface="+mj-ea"/>
                <a:ea typeface="+mj-ea"/>
              </a:rPr>
              <a:t> </a:t>
            </a:r>
          </a:p>
          <a:p>
            <a:pPr eaLnBrk="1"/>
            <a:endParaRPr lang="en-US" altLang="zh-TW" sz="3000" dirty="0">
              <a:latin typeface="+mj-ea"/>
              <a:ea typeface="+mj-ea"/>
            </a:endParaRPr>
          </a:p>
          <a:p>
            <a:pPr eaLnBrk="1"/>
            <a:r>
              <a:rPr lang="zh-TW" altLang="en-US" sz="3000" dirty="0">
                <a:latin typeface="+mj-ea"/>
                <a:ea typeface="+mj-ea"/>
              </a:rPr>
              <a:t>根據分類表，豬有哪些特徵？牠和哪種動物相同的特徵最多呢？ </a:t>
            </a:r>
            <a:endParaRPr lang="en-US" altLang="zh-TW" sz="3000" dirty="0"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1560" y="1261209"/>
            <a:ext cx="8270312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/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牛和狗都是胎生動物，但是牛的腳上有蹄，狗的腳上沒有蹄。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68"/>
          <a:stretch/>
        </p:blipFill>
        <p:spPr bwMode="auto">
          <a:xfrm>
            <a:off x="347053" y="873092"/>
            <a:ext cx="332267" cy="35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94"/>
          <a:stretch/>
        </p:blipFill>
        <p:spPr bwMode="auto">
          <a:xfrm>
            <a:off x="347052" y="2276872"/>
            <a:ext cx="332267" cy="35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60" y="3573016"/>
            <a:ext cx="338276" cy="35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2267"/>
            <a:ext cx="355792" cy="36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611560" y="2629361"/>
            <a:ext cx="7848872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/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雞和鴨都不是胎生動物， 但是鴨的雙腳上有蹼，雞的雙腳上沒有蹼。</a:t>
            </a:r>
          </a:p>
        </p:txBody>
      </p:sp>
      <p:sp>
        <p:nvSpPr>
          <p:cNvPr id="21" name="矩形 20"/>
          <p:cNvSpPr/>
          <p:nvPr/>
        </p:nvSpPr>
        <p:spPr>
          <a:xfrm>
            <a:off x="611560" y="3997513"/>
            <a:ext cx="828867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/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（學生自由發表。）例如：是哺乳類動物、不是哺乳類動物</a:t>
            </a: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611560" y="5323274"/>
            <a:ext cx="8270312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2690813" eaLnBrk="1"/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豬是胎生動物、腳上有蹄、頭上沒有角。</a:t>
            </a:r>
          </a:p>
        </p:txBody>
      </p:sp>
      <p:pic>
        <p:nvPicPr>
          <p:cNvPr id="22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69025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146800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回首頁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146800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73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313960" y="4"/>
            <a:ext cx="8830040" cy="882002"/>
          </a:xfrm>
          <a:custGeom>
            <a:avLst/>
            <a:gdLst/>
            <a:ahLst/>
            <a:cxnLst/>
            <a:rect l="l" t="t" r="r" b="b"/>
            <a:pathLst>
              <a:path w="6598039" h="882002">
                <a:moveTo>
                  <a:pt x="6598039" y="0"/>
                </a:moveTo>
                <a:lnTo>
                  <a:pt x="1039" y="0"/>
                </a:lnTo>
                <a:lnTo>
                  <a:pt x="123" y="424167"/>
                </a:lnTo>
                <a:lnTo>
                  <a:pt x="0" y="577773"/>
                </a:lnTo>
                <a:lnTo>
                  <a:pt x="122" y="737997"/>
                </a:lnTo>
                <a:lnTo>
                  <a:pt x="190" y="776120"/>
                </a:lnTo>
                <a:lnTo>
                  <a:pt x="496" y="819371"/>
                </a:lnTo>
                <a:lnTo>
                  <a:pt x="1039" y="882002"/>
                </a:lnTo>
                <a:lnTo>
                  <a:pt x="2228390" y="882002"/>
                </a:lnTo>
                <a:lnTo>
                  <a:pt x="2285060" y="880956"/>
                </a:lnTo>
                <a:lnTo>
                  <a:pt x="2331517" y="879247"/>
                </a:lnTo>
                <a:lnTo>
                  <a:pt x="2370058" y="876009"/>
                </a:lnTo>
                <a:lnTo>
                  <a:pt x="2418049" y="866399"/>
                </a:lnTo>
                <a:lnTo>
                  <a:pt x="2461142" y="848492"/>
                </a:lnTo>
                <a:lnTo>
                  <a:pt x="2507086" y="819371"/>
                </a:lnTo>
                <a:lnTo>
                  <a:pt x="2543126" y="792287"/>
                </a:lnTo>
                <a:lnTo>
                  <a:pt x="2611041" y="737997"/>
                </a:lnTo>
                <a:lnTo>
                  <a:pt x="2813962" y="577773"/>
                </a:lnTo>
                <a:lnTo>
                  <a:pt x="2868094" y="534257"/>
                </a:lnTo>
                <a:lnTo>
                  <a:pt x="2912917" y="499413"/>
                </a:lnTo>
                <a:lnTo>
                  <a:pt x="2951056" y="472282"/>
                </a:lnTo>
                <a:lnTo>
                  <a:pt x="2985134" y="451900"/>
                </a:lnTo>
                <a:lnTo>
                  <a:pt x="3034376" y="431880"/>
                </a:lnTo>
                <a:lnTo>
                  <a:pt x="3089239" y="421639"/>
                </a:lnTo>
                <a:lnTo>
                  <a:pt x="3133310" y="418642"/>
                </a:lnTo>
                <a:lnTo>
                  <a:pt x="3186438" y="417587"/>
                </a:lnTo>
                <a:lnTo>
                  <a:pt x="6598039" y="417508"/>
                </a:lnTo>
                <a:lnTo>
                  <a:pt x="6598039" y="0"/>
                </a:lnTo>
                <a:close/>
              </a:path>
            </a:pathLst>
          </a:custGeom>
          <a:solidFill>
            <a:srgbClr val="FFDC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0" y="0"/>
            <a:ext cx="540004" cy="6885384"/>
          </a:xfrm>
          <a:custGeom>
            <a:avLst/>
            <a:gdLst/>
            <a:ahLst/>
            <a:cxnLst/>
            <a:rect l="l" t="t" r="r" b="b"/>
            <a:pathLst>
              <a:path w="540004" h="9606597">
                <a:moveTo>
                  <a:pt x="0" y="9606597"/>
                </a:moveTo>
                <a:lnTo>
                  <a:pt x="540004" y="9606597"/>
                </a:lnTo>
                <a:lnTo>
                  <a:pt x="540004" y="0"/>
                </a:lnTo>
                <a:lnTo>
                  <a:pt x="0" y="0"/>
                </a:lnTo>
                <a:lnTo>
                  <a:pt x="0" y="9606597"/>
                </a:lnTo>
                <a:close/>
              </a:path>
            </a:pathLst>
          </a:custGeom>
          <a:solidFill>
            <a:srgbClr val="FFDC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56" y="5517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P52</a:t>
            </a:r>
          </a:p>
        </p:txBody>
      </p:sp>
      <p:sp>
        <p:nvSpPr>
          <p:cNvPr id="18" name="object 27"/>
          <p:cNvSpPr txBox="1"/>
          <p:nvPr/>
        </p:nvSpPr>
        <p:spPr>
          <a:xfrm>
            <a:off x="2267744" y="1124744"/>
            <a:ext cx="3816424" cy="5375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Meiryo"/>
              </a:rPr>
              <a:t>夜間猛禽──領角鴞</a:t>
            </a:r>
            <a:endParaRPr sz="3200" b="1" dirty="0">
              <a:latin typeface="標楷體" pitchFamily="65" charset="-120"/>
              <a:ea typeface="標楷體" pitchFamily="65" charset="-120"/>
              <a:cs typeface="Meiryo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000" l="2297" r="99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4" y="180753"/>
            <a:ext cx="4035932" cy="185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755576" y="1772816"/>
            <a:ext cx="8064896" cy="1944216"/>
            <a:chOff x="755576" y="1772816"/>
            <a:chExt cx="8064896" cy="1944216"/>
          </a:xfrm>
        </p:grpSpPr>
        <p:sp>
          <p:nvSpPr>
            <p:cNvPr id="13" name="object 4"/>
            <p:cNvSpPr txBox="1"/>
            <p:nvPr/>
          </p:nvSpPr>
          <p:spPr>
            <a:xfrm>
              <a:off x="755576" y="1772816"/>
              <a:ext cx="8064896" cy="1944216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R="12700" eaLnBrk="1"/>
              <a:r>
                <a:rPr lang="zh-TW" altLang="en-US" sz="3000" dirty="0">
                  <a:latin typeface="標楷體" pitchFamily="65" charset="-120"/>
                  <a:ea typeface="標楷體" pitchFamily="65" charset="-120"/>
                  <a:cs typeface="新細明體"/>
                </a:rPr>
                <a:t>　　當夜幕低垂時，在都市的公園綠地或是郊區的闊葉林裡，常有機會聽到「　～　～　～」的鳴叫聲，這是喜歡在夜間活動的猛禽「領角鴞」所發出的聲音。</a:t>
              </a:r>
              <a:endParaRPr lang="en-US" altLang="zh-TW" sz="3000" dirty="0">
                <a:latin typeface="標楷體" pitchFamily="65" charset="-120"/>
                <a:ea typeface="標楷體" pitchFamily="65" charset="-120"/>
                <a:cs typeface="新細明體"/>
              </a:endParaRPr>
            </a:p>
          </p:txBody>
        </p:sp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8232" y="2282603"/>
              <a:ext cx="331552" cy="450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2276872"/>
              <a:ext cx="331552" cy="450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784" y="2276872"/>
              <a:ext cx="331552" cy="450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1196979" y="6393903"/>
            <a:ext cx="1743162" cy="276999"/>
            <a:chOff x="1331640" y="2561540"/>
            <a:chExt cx="1743162" cy="276999"/>
          </a:xfrm>
        </p:grpSpPr>
        <p:pic>
          <p:nvPicPr>
            <p:cNvPr id="19" name="Picture 25">
              <a:hlinkClick r:id="rId7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26">
              <a:hlinkClick r:id="rId7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1332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夜間猛禽</a:t>
              </a:r>
              <a:r>
                <a:rPr lang="en-US" altLang="zh-TW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-</a:t>
              </a: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領角鴞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3145722" y="6393904"/>
            <a:ext cx="1995162" cy="276999"/>
            <a:chOff x="1331640" y="2561540"/>
            <a:chExt cx="1995162" cy="276999"/>
          </a:xfrm>
        </p:grpSpPr>
        <p:pic>
          <p:nvPicPr>
            <p:cNvPr id="22" name="Picture 25">
              <a:hlinkClick r:id="rId9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26">
              <a:hlinkClick r:id="rId9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1584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為領角鴞打造一個家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5F9D6AF1-EA09-4251-8489-3DAE82A52DEE}"/>
              </a:ext>
            </a:extLst>
          </p:cNvPr>
          <p:cNvGrpSpPr/>
          <p:nvPr/>
        </p:nvGrpSpPr>
        <p:grpSpPr>
          <a:xfrm>
            <a:off x="5364088" y="6393905"/>
            <a:ext cx="1671162" cy="276999"/>
            <a:chOff x="1331640" y="2561540"/>
            <a:chExt cx="1671162" cy="276999"/>
          </a:xfrm>
        </p:grpSpPr>
        <p:pic>
          <p:nvPicPr>
            <p:cNvPr id="27" name="Picture 25">
              <a:hlinkClick r:id="rId10" action="ppaction://hlinkfile"/>
              <a:extLst>
                <a:ext uri="{FF2B5EF4-FFF2-40B4-BE49-F238E27FC236}">
                  <a16:creationId xmlns:a16="http://schemas.microsoft.com/office/drawing/2014/main" id="{E7B7CDD1-19FD-4FBC-833F-323D027C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606422"/>
              <a:ext cx="411162" cy="19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26">
              <a:hlinkClick r:id="rId10" action="ppaction://hlinkfile"/>
              <a:extLst>
                <a:ext uri="{FF2B5EF4-FFF2-40B4-BE49-F238E27FC236}">
                  <a16:creationId xmlns:a16="http://schemas.microsoft.com/office/drawing/2014/main" id="{832BDE4D-0562-489B-8FC4-550FEEBD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802" y="2561540"/>
              <a:ext cx="1260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zh-TW" altLang="en-US" sz="1200" dirty="0">
                  <a:solidFill>
                    <a:srgbClr val="FF0066"/>
                  </a:solidFill>
                  <a:ea typeface="微軟正黑體" panose="020B0604030504040204" pitchFamily="34" charset="-120"/>
                </a:rPr>
                <a:t>超迷幻的領角鴞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5581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313960" y="4"/>
            <a:ext cx="8830040" cy="882002"/>
          </a:xfrm>
          <a:custGeom>
            <a:avLst/>
            <a:gdLst/>
            <a:ahLst/>
            <a:cxnLst/>
            <a:rect l="l" t="t" r="r" b="b"/>
            <a:pathLst>
              <a:path w="6598039" h="882002">
                <a:moveTo>
                  <a:pt x="6598039" y="0"/>
                </a:moveTo>
                <a:lnTo>
                  <a:pt x="1039" y="0"/>
                </a:lnTo>
                <a:lnTo>
                  <a:pt x="123" y="424167"/>
                </a:lnTo>
                <a:lnTo>
                  <a:pt x="0" y="577773"/>
                </a:lnTo>
                <a:lnTo>
                  <a:pt x="122" y="737997"/>
                </a:lnTo>
                <a:lnTo>
                  <a:pt x="190" y="776120"/>
                </a:lnTo>
                <a:lnTo>
                  <a:pt x="496" y="819371"/>
                </a:lnTo>
                <a:lnTo>
                  <a:pt x="1039" y="882002"/>
                </a:lnTo>
                <a:lnTo>
                  <a:pt x="2228390" y="882002"/>
                </a:lnTo>
                <a:lnTo>
                  <a:pt x="2285060" y="880956"/>
                </a:lnTo>
                <a:lnTo>
                  <a:pt x="2331517" y="879247"/>
                </a:lnTo>
                <a:lnTo>
                  <a:pt x="2370058" y="876009"/>
                </a:lnTo>
                <a:lnTo>
                  <a:pt x="2418049" y="866399"/>
                </a:lnTo>
                <a:lnTo>
                  <a:pt x="2461142" y="848492"/>
                </a:lnTo>
                <a:lnTo>
                  <a:pt x="2507086" y="819371"/>
                </a:lnTo>
                <a:lnTo>
                  <a:pt x="2543126" y="792287"/>
                </a:lnTo>
                <a:lnTo>
                  <a:pt x="2611041" y="737997"/>
                </a:lnTo>
                <a:lnTo>
                  <a:pt x="2813962" y="577773"/>
                </a:lnTo>
                <a:lnTo>
                  <a:pt x="2868094" y="534257"/>
                </a:lnTo>
                <a:lnTo>
                  <a:pt x="2912917" y="499413"/>
                </a:lnTo>
                <a:lnTo>
                  <a:pt x="2951056" y="472282"/>
                </a:lnTo>
                <a:lnTo>
                  <a:pt x="2985134" y="451900"/>
                </a:lnTo>
                <a:lnTo>
                  <a:pt x="3034376" y="431880"/>
                </a:lnTo>
                <a:lnTo>
                  <a:pt x="3089239" y="421639"/>
                </a:lnTo>
                <a:lnTo>
                  <a:pt x="3133310" y="418642"/>
                </a:lnTo>
                <a:lnTo>
                  <a:pt x="3186438" y="417587"/>
                </a:lnTo>
                <a:lnTo>
                  <a:pt x="6598039" y="417508"/>
                </a:lnTo>
                <a:lnTo>
                  <a:pt x="6598039" y="0"/>
                </a:lnTo>
                <a:close/>
              </a:path>
            </a:pathLst>
          </a:custGeom>
          <a:solidFill>
            <a:srgbClr val="FFDC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0" y="0"/>
            <a:ext cx="540004" cy="6885384"/>
          </a:xfrm>
          <a:custGeom>
            <a:avLst/>
            <a:gdLst/>
            <a:ahLst/>
            <a:cxnLst/>
            <a:rect l="l" t="t" r="r" b="b"/>
            <a:pathLst>
              <a:path w="540004" h="9606597">
                <a:moveTo>
                  <a:pt x="0" y="9606597"/>
                </a:moveTo>
                <a:lnTo>
                  <a:pt x="540004" y="9606597"/>
                </a:lnTo>
                <a:lnTo>
                  <a:pt x="540004" y="0"/>
                </a:lnTo>
                <a:lnTo>
                  <a:pt x="0" y="0"/>
                </a:lnTo>
                <a:lnTo>
                  <a:pt x="0" y="9606597"/>
                </a:lnTo>
                <a:close/>
              </a:path>
            </a:pathLst>
          </a:custGeom>
          <a:solidFill>
            <a:srgbClr val="FFDC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4"/>
          <p:cNvSpPr txBox="1"/>
          <p:nvPr/>
        </p:nvSpPr>
        <p:spPr>
          <a:xfrm>
            <a:off x="755576" y="1772816"/>
            <a:ext cx="8064896" cy="43204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2700" eaLnBrk="1"/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　　領角鴞白天通常停在樹葉繁密的樹上休息，晚上才出來活動。牠們鋸齒狀的羽毛具有消音功能，飛行時是無聲的，加上停在樹上時也不大會移動，因此不容易被發現。但白天休息時如果被小鳥發現，會遭群鳥鼓譟，吵得不得安寧。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  <a:cs typeface="新細明體"/>
              </a:rPr>
              <a:t>牠們喜歡躲在茂密的樹上休息，除了在睡覺時可以避免天敵攻擊，也可以避免干擾。雖然領角鴞具有良好的保護色，但休息時還是會隨時睜開一眼注意四周的情況。  </a:t>
            </a:r>
          </a:p>
          <a:p>
            <a:pPr marR="12700" eaLnBrk="1"/>
            <a:endParaRPr lang="zh-TW" altLang="en-US" sz="3000" dirty="0">
              <a:latin typeface="標楷體" pitchFamily="65" charset="-120"/>
              <a:ea typeface="標楷體" pitchFamily="65" charset="-120"/>
              <a:cs typeface="新細明體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56" y="5517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P52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000" l="2297" r="99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4" y="180753"/>
            <a:ext cx="4035932" cy="185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9792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2"/>
          <p:cNvSpPr/>
          <p:nvPr/>
        </p:nvSpPr>
        <p:spPr>
          <a:xfrm>
            <a:off x="539552" y="927178"/>
            <a:ext cx="8604448" cy="5940797"/>
          </a:xfrm>
          <a:prstGeom prst="rect">
            <a:avLst/>
          </a:prstGeom>
          <a:blipFill>
            <a:blip r:embed="rId3" cstate="print"/>
            <a:srcRect/>
            <a:stretch>
              <a:fillRect l="-8690" t="-118909" b="-1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2" name="群組 1"/>
          <p:cNvGrpSpPr/>
          <p:nvPr/>
        </p:nvGrpSpPr>
        <p:grpSpPr>
          <a:xfrm>
            <a:off x="0" y="0"/>
            <a:ext cx="9144000" cy="6885384"/>
            <a:chOff x="0" y="0"/>
            <a:chExt cx="9144000" cy="6885384"/>
          </a:xfrm>
        </p:grpSpPr>
        <p:sp>
          <p:nvSpPr>
            <p:cNvPr id="9" name="object 2"/>
            <p:cNvSpPr/>
            <p:nvPr/>
          </p:nvSpPr>
          <p:spPr>
            <a:xfrm>
              <a:off x="313960" y="4"/>
              <a:ext cx="8830040" cy="882002"/>
            </a:xfrm>
            <a:custGeom>
              <a:avLst/>
              <a:gdLst/>
              <a:ahLst/>
              <a:cxnLst/>
              <a:rect l="l" t="t" r="r" b="b"/>
              <a:pathLst>
                <a:path w="6598039" h="882002">
                  <a:moveTo>
                    <a:pt x="6598039" y="0"/>
                  </a:moveTo>
                  <a:lnTo>
                    <a:pt x="1039" y="0"/>
                  </a:lnTo>
                  <a:lnTo>
                    <a:pt x="123" y="424167"/>
                  </a:lnTo>
                  <a:lnTo>
                    <a:pt x="0" y="577773"/>
                  </a:lnTo>
                  <a:lnTo>
                    <a:pt x="122" y="737997"/>
                  </a:lnTo>
                  <a:lnTo>
                    <a:pt x="190" y="776120"/>
                  </a:lnTo>
                  <a:lnTo>
                    <a:pt x="496" y="819371"/>
                  </a:lnTo>
                  <a:lnTo>
                    <a:pt x="1039" y="882002"/>
                  </a:lnTo>
                  <a:lnTo>
                    <a:pt x="2228390" y="882002"/>
                  </a:lnTo>
                  <a:lnTo>
                    <a:pt x="2285060" y="880956"/>
                  </a:lnTo>
                  <a:lnTo>
                    <a:pt x="2331517" y="879247"/>
                  </a:lnTo>
                  <a:lnTo>
                    <a:pt x="2370058" y="876009"/>
                  </a:lnTo>
                  <a:lnTo>
                    <a:pt x="2418049" y="866399"/>
                  </a:lnTo>
                  <a:lnTo>
                    <a:pt x="2461142" y="848492"/>
                  </a:lnTo>
                  <a:lnTo>
                    <a:pt x="2507086" y="819371"/>
                  </a:lnTo>
                  <a:lnTo>
                    <a:pt x="2543126" y="792287"/>
                  </a:lnTo>
                  <a:lnTo>
                    <a:pt x="2611041" y="737997"/>
                  </a:lnTo>
                  <a:lnTo>
                    <a:pt x="2813962" y="577773"/>
                  </a:lnTo>
                  <a:lnTo>
                    <a:pt x="2868094" y="534257"/>
                  </a:lnTo>
                  <a:lnTo>
                    <a:pt x="2912917" y="499413"/>
                  </a:lnTo>
                  <a:lnTo>
                    <a:pt x="2951056" y="472282"/>
                  </a:lnTo>
                  <a:lnTo>
                    <a:pt x="2985134" y="451900"/>
                  </a:lnTo>
                  <a:lnTo>
                    <a:pt x="3034376" y="431880"/>
                  </a:lnTo>
                  <a:lnTo>
                    <a:pt x="3089239" y="421639"/>
                  </a:lnTo>
                  <a:lnTo>
                    <a:pt x="3133310" y="418642"/>
                  </a:lnTo>
                  <a:lnTo>
                    <a:pt x="3186438" y="417587"/>
                  </a:lnTo>
                  <a:lnTo>
                    <a:pt x="6598039" y="417508"/>
                  </a:lnTo>
                  <a:lnTo>
                    <a:pt x="6598039" y="0"/>
                  </a:lnTo>
                  <a:close/>
                </a:path>
              </a:pathLst>
            </a:custGeom>
            <a:solidFill>
              <a:srgbClr val="FFDC5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4"/>
            <p:cNvSpPr/>
            <p:nvPr/>
          </p:nvSpPr>
          <p:spPr>
            <a:xfrm>
              <a:off x="0" y="0"/>
              <a:ext cx="540004" cy="6885384"/>
            </a:xfrm>
            <a:custGeom>
              <a:avLst/>
              <a:gdLst/>
              <a:ahLst/>
              <a:cxnLst/>
              <a:rect l="l" t="t" r="r" b="b"/>
              <a:pathLst>
                <a:path w="540004" h="9606597">
                  <a:moveTo>
                    <a:pt x="0" y="9606597"/>
                  </a:moveTo>
                  <a:lnTo>
                    <a:pt x="540004" y="9606597"/>
                  </a:lnTo>
                  <a:lnTo>
                    <a:pt x="540004" y="0"/>
                  </a:lnTo>
                  <a:lnTo>
                    <a:pt x="0" y="0"/>
                  </a:lnTo>
                  <a:lnTo>
                    <a:pt x="0" y="9606597"/>
                  </a:lnTo>
                  <a:close/>
                </a:path>
              </a:pathLst>
            </a:custGeom>
            <a:solidFill>
              <a:srgbClr val="FFDC5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56" y="5517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 descr="上一頁">
            <a:hlinkClick r:id="" action="ppaction://hlinkshowjump?jump=previousslide" tooltip="上一頁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918" y="6174542"/>
            <a:ext cx="712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進入">
            <a:hlinkClick r:id="" action="ppaction://hlinkshowjump?jump=nextslide" tooltip="下一頁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043" y="6152317"/>
            <a:ext cx="6873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回首頁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956" y="6152317"/>
            <a:ext cx="687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5000" l="2297" r="99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4" y="180753"/>
            <a:ext cx="4035932" cy="185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P52</a:t>
            </a:r>
          </a:p>
        </p:txBody>
      </p:sp>
      <p:sp>
        <p:nvSpPr>
          <p:cNvPr id="41" name="object 4"/>
          <p:cNvSpPr txBox="1"/>
          <p:nvPr/>
        </p:nvSpPr>
        <p:spPr>
          <a:xfrm>
            <a:off x="4191510" y="2492896"/>
            <a:ext cx="4688270" cy="295232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R="12700" eaLnBrk="1"/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新細明體"/>
              </a:rPr>
              <a:t>領角鴞是一種小型的貓頭鷹，出現於平地至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  <a:cs typeface="新細明體"/>
              </a:rPr>
              <a:t>2,200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新細明體"/>
              </a:rPr>
              <a:t>公尺的闊葉林區，是最能適應人類環境的貓頭鷹。體長大約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  <a:cs typeface="新細明體"/>
              </a:rPr>
              <a:t>25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新細明體"/>
              </a:rPr>
              <a:t>公分，有著一雙橙紅色的眼睛，頭上有一對像貓咪耳朵的角羽，警戒時會明顯豎起，牠的脖子可以轉動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  <a:cs typeface="新細明體"/>
              </a:rPr>
              <a:t>180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新細明體"/>
              </a:rPr>
              <a:t>度。</a:t>
            </a:r>
          </a:p>
        </p:txBody>
      </p:sp>
    </p:spTree>
    <p:extLst>
      <p:ext uri="{BB962C8B-B14F-4D97-AF65-F5344CB8AC3E}">
        <p14:creationId xmlns:p14="http://schemas.microsoft.com/office/powerpoint/2010/main" val="37717993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4292195" y="404664"/>
            <a:ext cx="4851805" cy="3888432"/>
          </a:xfrm>
          <a:prstGeom prst="rect">
            <a:avLst/>
          </a:prstGeom>
          <a:blipFill>
            <a:blip r:embed="rId3" cstate="print"/>
            <a:srcRect/>
            <a:stretch>
              <a:fillRect l="-71103" t="-12980" b="-183937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2"/>
          <p:cNvSpPr/>
          <p:nvPr/>
        </p:nvSpPr>
        <p:spPr>
          <a:xfrm>
            <a:off x="313960" y="4"/>
            <a:ext cx="8830040" cy="882002"/>
          </a:xfrm>
          <a:custGeom>
            <a:avLst/>
            <a:gdLst/>
            <a:ahLst/>
            <a:cxnLst/>
            <a:rect l="l" t="t" r="r" b="b"/>
            <a:pathLst>
              <a:path w="6598039" h="882002">
                <a:moveTo>
                  <a:pt x="6598039" y="0"/>
                </a:moveTo>
                <a:lnTo>
                  <a:pt x="1039" y="0"/>
                </a:lnTo>
                <a:lnTo>
                  <a:pt x="123" y="424167"/>
                </a:lnTo>
                <a:lnTo>
                  <a:pt x="0" y="577773"/>
                </a:lnTo>
                <a:lnTo>
                  <a:pt x="122" y="737997"/>
                </a:lnTo>
                <a:lnTo>
                  <a:pt x="190" y="776120"/>
                </a:lnTo>
                <a:lnTo>
                  <a:pt x="496" y="819371"/>
                </a:lnTo>
                <a:lnTo>
                  <a:pt x="1039" y="882002"/>
                </a:lnTo>
                <a:lnTo>
                  <a:pt x="2228390" y="882002"/>
                </a:lnTo>
                <a:lnTo>
                  <a:pt x="2285060" y="880956"/>
                </a:lnTo>
                <a:lnTo>
                  <a:pt x="2331517" y="879247"/>
                </a:lnTo>
                <a:lnTo>
                  <a:pt x="2370058" y="876009"/>
                </a:lnTo>
                <a:lnTo>
                  <a:pt x="2418049" y="866399"/>
                </a:lnTo>
                <a:lnTo>
                  <a:pt x="2461142" y="848492"/>
                </a:lnTo>
                <a:lnTo>
                  <a:pt x="2507086" y="819371"/>
                </a:lnTo>
                <a:lnTo>
                  <a:pt x="2543126" y="792287"/>
                </a:lnTo>
                <a:lnTo>
                  <a:pt x="2611041" y="737997"/>
                </a:lnTo>
                <a:lnTo>
                  <a:pt x="2813962" y="577773"/>
                </a:lnTo>
                <a:lnTo>
                  <a:pt x="2868094" y="534257"/>
                </a:lnTo>
                <a:lnTo>
                  <a:pt x="2912917" y="499413"/>
                </a:lnTo>
                <a:lnTo>
                  <a:pt x="2951056" y="472282"/>
                </a:lnTo>
                <a:lnTo>
                  <a:pt x="2985134" y="451900"/>
                </a:lnTo>
                <a:lnTo>
                  <a:pt x="3034376" y="431880"/>
                </a:lnTo>
                <a:lnTo>
                  <a:pt x="3089239" y="421639"/>
                </a:lnTo>
                <a:lnTo>
                  <a:pt x="3133310" y="418642"/>
                </a:lnTo>
                <a:lnTo>
                  <a:pt x="3186438" y="417587"/>
                </a:lnTo>
                <a:lnTo>
                  <a:pt x="6598039" y="417508"/>
                </a:lnTo>
                <a:lnTo>
                  <a:pt x="6598039" y="0"/>
                </a:lnTo>
                <a:close/>
              </a:path>
            </a:pathLst>
          </a:custGeom>
          <a:solidFill>
            <a:srgbClr val="FFDC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0" y="0"/>
            <a:ext cx="540004" cy="6885384"/>
          </a:xfrm>
          <a:custGeom>
            <a:avLst/>
            <a:gdLst/>
            <a:ahLst/>
            <a:cxnLst/>
            <a:rect l="l" t="t" r="r" b="b"/>
            <a:pathLst>
              <a:path w="540004" h="9606597">
                <a:moveTo>
                  <a:pt x="0" y="9606597"/>
                </a:moveTo>
                <a:lnTo>
                  <a:pt x="540004" y="9606597"/>
                </a:lnTo>
                <a:lnTo>
                  <a:pt x="540004" y="0"/>
                </a:lnTo>
                <a:lnTo>
                  <a:pt x="0" y="0"/>
                </a:lnTo>
                <a:lnTo>
                  <a:pt x="0" y="9606597"/>
                </a:lnTo>
                <a:close/>
              </a:path>
            </a:pathLst>
          </a:custGeom>
          <a:solidFill>
            <a:srgbClr val="FFDC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4"/>
          <p:cNvSpPr txBox="1"/>
          <p:nvPr/>
        </p:nvSpPr>
        <p:spPr>
          <a:xfrm>
            <a:off x="755576" y="1772816"/>
            <a:ext cx="4176464" cy="475252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2700" eaLnBrk="1"/>
            <a:r>
              <a:rPr lang="zh-TW" altLang="en-US" sz="3000" dirty="0">
                <a:latin typeface="標楷體" pitchFamily="65" charset="-120"/>
                <a:ea typeface="標楷體" pitchFamily="65" charset="-120"/>
                <a:cs typeface="新細明體"/>
              </a:rPr>
              <a:t>領角鴞的喙和爪彎曲銳利，擁有很好的獵捕能力。頭部的羽毛下藏有特殊構造的耳孔，可以幫助牠們準確判斷聲音的方向及距離，加上牠辨別黑白的視覺細胞特別發達，這也可以幫助牠們在黑夜中捕捉獵物。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56" y="5517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P53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5000" l="2297" r="99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4" y="180753"/>
            <a:ext cx="4035932" cy="185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3091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313960" y="4"/>
            <a:ext cx="8830040" cy="882002"/>
          </a:xfrm>
          <a:custGeom>
            <a:avLst/>
            <a:gdLst/>
            <a:ahLst/>
            <a:cxnLst/>
            <a:rect l="l" t="t" r="r" b="b"/>
            <a:pathLst>
              <a:path w="6598039" h="882002">
                <a:moveTo>
                  <a:pt x="6598039" y="0"/>
                </a:moveTo>
                <a:lnTo>
                  <a:pt x="1039" y="0"/>
                </a:lnTo>
                <a:lnTo>
                  <a:pt x="123" y="424167"/>
                </a:lnTo>
                <a:lnTo>
                  <a:pt x="0" y="577773"/>
                </a:lnTo>
                <a:lnTo>
                  <a:pt x="122" y="737997"/>
                </a:lnTo>
                <a:lnTo>
                  <a:pt x="190" y="776120"/>
                </a:lnTo>
                <a:lnTo>
                  <a:pt x="496" y="819371"/>
                </a:lnTo>
                <a:lnTo>
                  <a:pt x="1039" y="882002"/>
                </a:lnTo>
                <a:lnTo>
                  <a:pt x="2228390" y="882002"/>
                </a:lnTo>
                <a:lnTo>
                  <a:pt x="2285060" y="880956"/>
                </a:lnTo>
                <a:lnTo>
                  <a:pt x="2331517" y="879247"/>
                </a:lnTo>
                <a:lnTo>
                  <a:pt x="2370058" y="876009"/>
                </a:lnTo>
                <a:lnTo>
                  <a:pt x="2418049" y="866399"/>
                </a:lnTo>
                <a:lnTo>
                  <a:pt x="2461142" y="848492"/>
                </a:lnTo>
                <a:lnTo>
                  <a:pt x="2507086" y="819371"/>
                </a:lnTo>
                <a:lnTo>
                  <a:pt x="2543126" y="792287"/>
                </a:lnTo>
                <a:lnTo>
                  <a:pt x="2611041" y="737997"/>
                </a:lnTo>
                <a:lnTo>
                  <a:pt x="2813962" y="577773"/>
                </a:lnTo>
                <a:lnTo>
                  <a:pt x="2868094" y="534257"/>
                </a:lnTo>
                <a:lnTo>
                  <a:pt x="2912917" y="499413"/>
                </a:lnTo>
                <a:lnTo>
                  <a:pt x="2951056" y="472282"/>
                </a:lnTo>
                <a:lnTo>
                  <a:pt x="2985134" y="451900"/>
                </a:lnTo>
                <a:lnTo>
                  <a:pt x="3034376" y="431880"/>
                </a:lnTo>
                <a:lnTo>
                  <a:pt x="3089239" y="421639"/>
                </a:lnTo>
                <a:lnTo>
                  <a:pt x="3133310" y="418642"/>
                </a:lnTo>
                <a:lnTo>
                  <a:pt x="3186438" y="417587"/>
                </a:lnTo>
                <a:lnTo>
                  <a:pt x="6598039" y="417508"/>
                </a:lnTo>
                <a:lnTo>
                  <a:pt x="6598039" y="0"/>
                </a:lnTo>
                <a:close/>
              </a:path>
            </a:pathLst>
          </a:custGeom>
          <a:solidFill>
            <a:srgbClr val="FFDC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0" y="0"/>
            <a:ext cx="540004" cy="6885384"/>
          </a:xfrm>
          <a:custGeom>
            <a:avLst/>
            <a:gdLst/>
            <a:ahLst/>
            <a:cxnLst/>
            <a:rect l="l" t="t" r="r" b="b"/>
            <a:pathLst>
              <a:path w="540004" h="9606597">
                <a:moveTo>
                  <a:pt x="0" y="9606597"/>
                </a:moveTo>
                <a:lnTo>
                  <a:pt x="540004" y="9606597"/>
                </a:lnTo>
                <a:lnTo>
                  <a:pt x="540004" y="0"/>
                </a:lnTo>
                <a:lnTo>
                  <a:pt x="0" y="0"/>
                </a:lnTo>
                <a:lnTo>
                  <a:pt x="0" y="9606597"/>
                </a:lnTo>
                <a:close/>
              </a:path>
            </a:pathLst>
          </a:custGeom>
          <a:solidFill>
            <a:srgbClr val="FFDC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4"/>
          <p:cNvSpPr txBox="1"/>
          <p:nvPr/>
        </p:nvSpPr>
        <p:spPr>
          <a:xfrm>
            <a:off x="755576" y="1772816"/>
            <a:ext cx="8064896" cy="19442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eaLnBrk="1"/>
            <a:r>
              <a:rPr lang="zh-TW" altLang="en-US" sz="3000" dirty="0">
                <a:latin typeface="標楷體" pitchFamily="65" charset="-120"/>
                <a:ea typeface="標楷體" pitchFamily="65" charset="-120"/>
                <a:cs typeface="新細明體"/>
              </a:rPr>
              <a:t>　　每年的</a:t>
            </a:r>
            <a:r>
              <a:rPr lang="en-US" altLang="zh-TW" sz="3000" dirty="0">
                <a:latin typeface="標楷體" pitchFamily="65" charset="-120"/>
                <a:ea typeface="標楷體" pitchFamily="65" charset="-120"/>
                <a:cs typeface="新細明體"/>
              </a:rPr>
              <a:t>3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  <a:cs typeface="新細明體"/>
              </a:rPr>
              <a:t>月～</a:t>
            </a:r>
            <a:r>
              <a:rPr lang="en-US" altLang="zh-TW" sz="3000" dirty="0">
                <a:latin typeface="標楷體" pitchFamily="65" charset="-120"/>
                <a:ea typeface="標楷體" pitchFamily="65" charset="-120"/>
                <a:cs typeface="新細明體"/>
              </a:rPr>
              <a:t>7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  <a:cs typeface="新細明體"/>
              </a:rPr>
              <a:t>月是牠們的繁殖期，由於領角鴞不大擅長築巢，都是利用天然的樹洞作為巢穴，每次生產約會有</a:t>
            </a:r>
            <a:r>
              <a:rPr lang="en-US" altLang="zh-TW" sz="3000" dirty="0">
                <a:latin typeface="標楷體" pitchFamily="65" charset="-120"/>
                <a:ea typeface="標楷體" pitchFamily="65" charset="-120"/>
                <a:cs typeface="新細明體"/>
              </a:rPr>
              <a:t>3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  <a:cs typeface="新細明體"/>
              </a:rPr>
              <a:t>～</a:t>
            </a:r>
            <a:r>
              <a:rPr lang="en-US" altLang="zh-TW" sz="3000" dirty="0">
                <a:latin typeface="標楷體" pitchFamily="65" charset="-120"/>
                <a:ea typeface="標楷體" pitchFamily="65" charset="-120"/>
                <a:cs typeface="新細明體"/>
              </a:rPr>
              <a:t>5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  <a:cs typeface="新細明體"/>
              </a:rPr>
              <a:t>顆卵。一個月之後孵出白絨絨的小寶寶，由親鳥撫育長大。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新細明體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56" y="5517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P53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000" l="2297" r="99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4" y="180753"/>
            <a:ext cx="4035932" cy="185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8461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313960" y="4"/>
            <a:ext cx="8830040" cy="882002"/>
          </a:xfrm>
          <a:custGeom>
            <a:avLst/>
            <a:gdLst/>
            <a:ahLst/>
            <a:cxnLst/>
            <a:rect l="l" t="t" r="r" b="b"/>
            <a:pathLst>
              <a:path w="6598039" h="882002">
                <a:moveTo>
                  <a:pt x="6598039" y="0"/>
                </a:moveTo>
                <a:lnTo>
                  <a:pt x="1039" y="0"/>
                </a:lnTo>
                <a:lnTo>
                  <a:pt x="123" y="424167"/>
                </a:lnTo>
                <a:lnTo>
                  <a:pt x="0" y="577773"/>
                </a:lnTo>
                <a:lnTo>
                  <a:pt x="122" y="737997"/>
                </a:lnTo>
                <a:lnTo>
                  <a:pt x="190" y="776120"/>
                </a:lnTo>
                <a:lnTo>
                  <a:pt x="496" y="819371"/>
                </a:lnTo>
                <a:lnTo>
                  <a:pt x="1039" y="882002"/>
                </a:lnTo>
                <a:lnTo>
                  <a:pt x="2228390" y="882002"/>
                </a:lnTo>
                <a:lnTo>
                  <a:pt x="2285060" y="880956"/>
                </a:lnTo>
                <a:lnTo>
                  <a:pt x="2331517" y="879247"/>
                </a:lnTo>
                <a:lnTo>
                  <a:pt x="2370058" y="876009"/>
                </a:lnTo>
                <a:lnTo>
                  <a:pt x="2418049" y="866399"/>
                </a:lnTo>
                <a:lnTo>
                  <a:pt x="2461142" y="848492"/>
                </a:lnTo>
                <a:lnTo>
                  <a:pt x="2507086" y="819371"/>
                </a:lnTo>
                <a:lnTo>
                  <a:pt x="2543126" y="792287"/>
                </a:lnTo>
                <a:lnTo>
                  <a:pt x="2611041" y="737997"/>
                </a:lnTo>
                <a:lnTo>
                  <a:pt x="2813962" y="577773"/>
                </a:lnTo>
                <a:lnTo>
                  <a:pt x="2868094" y="534257"/>
                </a:lnTo>
                <a:lnTo>
                  <a:pt x="2912917" y="499413"/>
                </a:lnTo>
                <a:lnTo>
                  <a:pt x="2951056" y="472282"/>
                </a:lnTo>
                <a:lnTo>
                  <a:pt x="2985134" y="451900"/>
                </a:lnTo>
                <a:lnTo>
                  <a:pt x="3034376" y="431880"/>
                </a:lnTo>
                <a:lnTo>
                  <a:pt x="3089239" y="421639"/>
                </a:lnTo>
                <a:lnTo>
                  <a:pt x="3133310" y="418642"/>
                </a:lnTo>
                <a:lnTo>
                  <a:pt x="3186438" y="417587"/>
                </a:lnTo>
                <a:lnTo>
                  <a:pt x="6598039" y="417508"/>
                </a:lnTo>
                <a:lnTo>
                  <a:pt x="6598039" y="0"/>
                </a:lnTo>
                <a:close/>
              </a:path>
            </a:pathLst>
          </a:custGeom>
          <a:solidFill>
            <a:srgbClr val="FFDC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0" y="0"/>
            <a:ext cx="540004" cy="6885384"/>
          </a:xfrm>
          <a:custGeom>
            <a:avLst/>
            <a:gdLst/>
            <a:ahLst/>
            <a:cxnLst/>
            <a:rect l="l" t="t" r="r" b="b"/>
            <a:pathLst>
              <a:path w="540004" h="9606597">
                <a:moveTo>
                  <a:pt x="0" y="9606597"/>
                </a:moveTo>
                <a:lnTo>
                  <a:pt x="540004" y="9606597"/>
                </a:lnTo>
                <a:lnTo>
                  <a:pt x="540004" y="0"/>
                </a:lnTo>
                <a:lnTo>
                  <a:pt x="0" y="0"/>
                </a:lnTo>
                <a:lnTo>
                  <a:pt x="0" y="9606597"/>
                </a:lnTo>
                <a:close/>
              </a:path>
            </a:pathLst>
          </a:custGeom>
          <a:solidFill>
            <a:srgbClr val="FFDC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56" y="5517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P53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000" l="2297" r="99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4" y="180753"/>
            <a:ext cx="4035932" cy="185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755576" y="1772816"/>
            <a:ext cx="8064896" cy="3312368"/>
            <a:chOff x="755576" y="1772816"/>
            <a:chExt cx="8064896" cy="3312368"/>
          </a:xfrm>
        </p:grpSpPr>
        <p:sp>
          <p:nvSpPr>
            <p:cNvPr id="13" name="object 4"/>
            <p:cNvSpPr txBox="1"/>
            <p:nvPr/>
          </p:nvSpPr>
          <p:spPr>
            <a:xfrm>
              <a:off x="755576" y="1772816"/>
              <a:ext cx="8064896" cy="331236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eaLnBrk="1"/>
              <a:r>
                <a:rPr lang="zh-TW" altLang="en-US" sz="3000" dirty="0">
                  <a:latin typeface="標楷體" pitchFamily="65" charset="-120"/>
                  <a:ea typeface="標楷體" pitchFamily="65" charset="-120"/>
                  <a:cs typeface="新細明體"/>
                </a:rPr>
                <a:t>　　但隨著土地開發，許多貓頭鷹的棲息地逐漸遭受破壞，因樹林的減少而找不到樹洞可以繁殖和居住。雖然領角鴞比較能夠適應都市化的環境，但為了能讓牠們繼續生存與繁衍後代，還是要建立良好的綠地，提供領角鴞生存的空間，才能在生活中常常聽到「　～　～　～」的鳴叫聲。 </a:t>
              </a:r>
            </a:p>
            <a:p>
              <a:pPr marR="12700" eaLnBrk="1"/>
              <a:endParaRPr lang="zh-TW" altLang="en-US" sz="3000" dirty="0">
                <a:latin typeface="標楷體" pitchFamily="65" charset="-120"/>
                <a:ea typeface="標楷體" pitchFamily="65" charset="-120"/>
                <a:cs typeface="新細明體"/>
              </a:endParaRP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100" y="4082803"/>
              <a:ext cx="331552" cy="450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8084" y="4077072"/>
              <a:ext cx="331552" cy="450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6652" y="4077072"/>
              <a:ext cx="331552" cy="450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48264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313960" y="4"/>
            <a:ext cx="8830040" cy="882002"/>
          </a:xfrm>
          <a:custGeom>
            <a:avLst/>
            <a:gdLst/>
            <a:ahLst/>
            <a:cxnLst/>
            <a:rect l="l" t="t" r="r" b="b"/>
            <a:pathLst>
              <a:path w="6598039" h="882002">
                <a:moveTo>
                  <a:pt x="6598039" y="0"/>
                </a:moveTo>
                <a:lnTo>
                  <a:pt x="1039" y="0"/>
                </a:lnTo>
                <a:lnTo>
                  <a:pt x="123" y="424167"/>
                </a:lnTo>
                <a:lnTo>
                  <a:pt x="0" y="577773"/>
                </a:lnTo>
                <a:lnTo>
                  <a:pt x="122" y="737997"/>
                </a:lnTo>
                <a:lnTo>
                  <a:pt x="190" y="776120"/>
                </a:lnTo>
                <a:lnTo>
                  <a:pt x="496" y="819371"/>
                </a:lnTo>
                <a:lnTo>
                  <a:pt x="1039" y="882002"/>
                </a:lnTo>
                <a:lnTo>
                  <a:pt x="2228390" y="882002"/>
                </a:lnTo>
                <a:lnTo>
                  <a:pt x="2285060" y="880956"/>
                </a:lnTo>
                <a:lnTo>
                  <a:pt x="2331517" y="879247"/>
                </a:lnTo>
                <a:lnTo>
                  <a:pt x="2370058" y="876009"/>
                </a:lnTo>
                <a:lnTo>
                  <a:pt x="2418049" y="866399"/>
                </a:lnTo>
                <a:lnTo>
                  <a:pt x="2461142" y="848492"/>
                </a:lnTo>
                <a:lnTo>
                  <a:pt x="2507086" y="819371"/>
                </a:lnTo>
                <a:lnTo>
                  <a:pt x="2543126" y="792287"/>
                </a:lnTo>
                <a:lnTo>
                  <a:pt x="2611041" y="737997"/>
                </a:lnTo>
                <a:lnTo>
                  <a:pt x="2813962" y="577773"/>
                </a:lnTo>
                <a:lnTo>
                  <a:pt x="2868094" y="534257"/>
                </a:lnTo>
                <a:lnTo>
                  <a:pt x="2912917" y="499413"/>
                </a:lnTo>
                <a:lnTo>
                  <a:pt x="2951056" y="472282"/>
                </a:lnTo>
                <a:lnTo>
                  <a:pt x="2985134" y="451900"/>
                </a:lnTo>
                <a:lnTo>
                  <a:pt x="3034376" y="431880"/>
                </a:lnTo>
                <a:lnTo>
                  <a:pt x="3089239" y="421639"/>
                </a:lnTo>
                <a:lnTo>
                  <a:pt x="3133310" y="418642"/>
                </a:lnTo>
                <a:lnTo>
                  <a:pt x="3186438" y="417587"/>
                </a:lnTo>
                <a:lnTo>
                  <a:pt x="6598039" y="417508"/>
                </a:lnTo>
                <a:lnTo>
                  <a:pt x="6598039" y="0"/>
                </a:lnTo>
                <a:close/>
              </a:path>
            </a:pathLst>
          </a:custGeom>
          <a:solidFill>
            <a:srgbClr val="FFDC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0" y="0"/>
            <a:ext cx="540004" cy="6885384"/>
          </a:xfrm>
          <a:custGeom>
            <a:avLst/>
            <a:gdLst/>
            <a:ahLst/>
            <a:cxnLst/>
            <a:rect l="l" t="t" r="r" b="b"/>
            <a:pathLst>
              <a:path w="540004" h="9606597">
                <a:moveTo>
                  <a:pt x="0" y="9606597"/>
                </a:moveTo>
                <a:lnTo>
                  <a:pt x="540004" y="9606597"/>
                </a:lnTo>
                <a:lnTo>
                  <a:pt x="540004" y="0"/>
                </a:lnTo>
                <a:lnTo>
                  <a:pt x="0" y="0"/>
                </a:lnTo>
                <a:lnTo>
                  <a:pt x="0" y="9606597"/>
                </a:lnTo>
                <a:close/>
              </a:path>
            </a:pathLst>
          </a:custGeom>
          <a:solidFill>
            <a:srgbClr val="FFDC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56" y="5517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P53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000" l="2297" r="99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4" y="180753"/>
            <a:ext cx="4035932" cy="185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bject 31"/>
          <p:cNvSpPr txBox="1"/>
          <p:nvPr/>
        </p:nvSpPr>
        <p:spPr>
          <a:xfrm>
            <a:off x="1199961" y="2512469"/>
            <a:ext cx="5460271" cy="598882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spc="5" dirty="0">
                <a:solidFill>
                  <a:srgbClr val="231F20"/>
                </a:solidFill>
                <a:latin typeface="標楷體" pitchFamily="65" charset="-120"/>
                <a:ea typeface="標楷體" pitchFamily="65" charset="-120"/>
                <a:cs typeface="PMingLiU"/>
              </a:rPr>
              <a:t>要如何保護領角鴞的棲息地呢？ 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43608" y="2060848"/>
            <a:ext cx="7488832" cy="2088232"/>
            <a:chOff x="1187623" y="2060848"/>
            <a:chExt cx="7488832" cy="208823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977" y="2060848"/>
              <a:ext cx="1728191" cy="473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object 15"/>
            <p:cNvSpPr/>
            <p:nvPr/>
          </p:nvSpPr>
          <p:spPr>
            <a:xfrm>
              <a:off x="1187623" y="2538829"/>
              <a:ext cx="7488832" cy="1610251"/>
            </a:xfrm>
            <a:custGeom>
              <a:avLst/>
              <a:gdLst/>
              <a:ahLst/>
              <a:cxnLst/>
              <a:rect l="l" t="t" r="r" b="b"/>
              <a:pathLst>
                <a:path w="4623435" h="49530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422998"/>
                  </a:lnTo>
                  <a:lnTo>
                    <a:pt x="1124" y="464629"/>
                  </a:lnTo>
                  <a:lnTo>
                    <a:pt x="8999" y="486006"/>
                  </a:lnTo>
                  <a:lnTo>
                    <a:pt x="30373" y="493882"/>
                  </a:lnTo>
                  <a:lnTo>
                    <a:pt x="71996" y="495007"/>
                  </a:lnTo>
                  <a:lnTo>
                    <a:pt x="4550841" y="495007"/>
                  </a:lnTo>
                  <a:lnTo>
                    <a:pt x="4592472" y="493882"/>
                  </a:lnTo>
                  <a:lnTo>
                    <a:pt x="4613849" y="486006"/>
                  </a:lnTo>
                  <a:lnTo>
                    <a:pt x="4621725" y="464629"/>
                  </a:lnTo>
                  <a:lnTo>
                    <a:pt x="4622850" y="422998"/>
                  </a:lnTo>
                  <a:lnTo>
                    <a:pt x="4622850" y="71996"/>
                  </a:lnTo>
                  <a:lnTo>
                    <a:pt x="4621725" y="30373"/>
                  </a:lnTo>
                  <a:lnTo>
                    <a:pt x="4613849" y="8999"/>
                  </a:lnTo>
                  <a:lnTo>
                    <a:pt x="4592472" y="1124"/>
                  </a:lnTo>
                  <a:lnTo>
                    <a:pt x="4550841" y="0"/>
                  </a:lnTo>
                  <a:lnTo>
                    <a:pt x="71996" y="0"/>
                  </a:lnTo>
                  <a:close/>
                </a:path>
              </a:pathLst>
            </a:custGeom>
            <a:ln w="19050">
              <a:solidFill>
                <a:srgbClr val="816DB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矩形 21"/>
          <p:cNvSpPr/>
          <p:nvPr/>
        </p:nvSpPr>
        <p:spPr>
          <a:xfrm>
            <a:off x="1193262" y="2944517"/>
            <a:ext cx="7339178" cy="1060547"/>
          </a:xfrm>
          <a:prstGeom prst="rect">
            <a:avLst/>
          </a:prstGeom>
          <a:noFill/>
        </p:spPr>
        <p:txBody>
          <a:bodyPr vert="horz" wrap="square" lIns="0" tIns="135890" rIns="0" bIns="0" rtlCol="0">
            <a:spAutoFit/>
          </a:bodyPr>
          <a:lstStyle/>
          <a:p>
            <a:pPr eaLnBrk="1"/>
            <a:r>
              <a:rPr lang="zh-TW" altLang="en-US" sz="3000" spc="5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PMingLiU"/>
              </a:rPr>
              <a:t>不破壞領角鴞的棲息地，建立良好的綠地， 提供領角鴞生存的空間。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36F8E81-0765-43C8-AECF-6B4A9DDBF43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0272" y="6103437"/>
            <a:ext cx="792291" cy="7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0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608676" y="3789040"/>
            <a:ext cx="2955212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膝蓋能做彎曲和伸直的動作。 </a:t>
            </a:r>
          </a:p>
        </p:txBody>
      </p:sp>
      <p:pic>
        <p:nvPicPr>
          <p:cNvPr id="22" name="圖片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19175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5937268" y="3789040"/>
            <a:ext cx="2955212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腳踝可以做多方向轉動。 </a:t>
            </a:r>
          </a:p>
        </p:txBody>
      </p:sp>
      <p:pic>
        <p:nvPicPr>
          <p:cNvPr id="26" name="圖片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381" y1="33333" x2="60714" y2="80769"/>
                        <a14:foregroundMark x1="66667" y1="23077" x2="51190" y2="83333"/>
                        <a14:foregroundMark x1="45238" y1="21795" x2="45238" y2="21795"/>
                        <a14:foregroundMark x1="89286" y1="42308" x2="89286" y2="42308"/>
                        <a14:foregroundMark x1="66667" y1="57692" x2="66667" y2="57692"/>
                        <a14:foregroundMark x1="53571" y1="83333" x2="53571" y2="83333"/>
                        <a14:foregroundMark x1="25000" y1="61538" x2="40476" y2="76923"/>
                        <a14:foregroundMark x1="20238" y1="47436" x2="20238" y2="47436"/>
                        <a14:foregroundMark x1="20238" y1="47436" x2="20238" y2="47436"/>
                        <a14:foregroundMark x1="71429" y1="38462" x2="71429" y2="38462"/>
                        <a14:foregroundMark x1="71429" y1="35897" x2="71429" y2="35897"/>
                        <a14:foregroundMark x1="71429" y1="35897" x2="71429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19175"/>
            <a:ext cx="378211" cy="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251520" y="-27384"/>
            <a:ext cx="8640960" cy="3999241"/>
            <a:chOff x="251520" y="548679"/>
            <a:chExt cx="8640960" cy="399924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736" l="0" r="100000">
                          <a14:foregroundMark x1="37594" y1="55957" x2="42607" y2="59025"/>
                          <a14:foregroundMark x1="43442" y1="61733" x2="43024" y2="61191"/>
                          <a14:foregroundMark x1="43609" y1="63718" x2="43609" y2="63718"/>
                          <a14:foregroundMark x1="43860" y1="65704" x2="43860" y2="65704"/>
                          <a14:foregroundMark x1="44528" y1="67148" x2="44528" y2="67148"/>
                          <a14:foregroundMark x1="53885" y1="77437" x2="53885" y2="77437"/>
                          <a14:foregroundMark x1="54386" y1="79603" x2="54386" y2="79603"/>
                          <a14:foregroundMark x1="54470" y1="81408" x2="54470" y2="81408"/>
                          <a14:foregroundMark x1="54135" y1="84116" x2="54135" y2="84116"/>
                          <a14:foregroundMark x1="53801" y1="85921" x2="53801" y2="85921"/>
                          <a14:foregroundMark x1="53216" y1="87365" x2="53216" y2="87365"/>
                          <a14:foregroundMark x1="56725" y1="77978" x2="63910" y2="71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48679"/>
              <a:ext cx="8640960" cy="3999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橢圓 1"/>
            <p:cNvSpPr/>
            <p:nvPr/>
          </p:nvSpPr>
          <p:spPr>
            <a:xfrm>
              <a:off x="316299" y="1171352"/>
              <a:ext cx="3150181" cy="3168352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9"/>
            <p:cNvSpPr/>
            <p:nvPr/>
          </p:nvSpPr>
          <p:spPr>
            <a:xfrm>
              <a:off x="5660628" y="1209452"/>
              <a:ext cx="3150181" cy="3168352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251520" y="5077633"/>
            <a:ext cx="864871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ts val="0"/>
              </a:spcBef>
            </a:pPr>
            <a:r>
              <a:rPr lang="zh-TW" altLang="en-US" sz="3000" dirty="0">
                <a:latin typeface="+mj-ea"/>
                <a:ea typeface="+mj-ea"/>
              </a:rPr>
              <a:t>　　我們的頸部、軀幹和手腳能做</a:t>
            </a:r>
            <a:r>
              <a:rPr lang="zh-TW" altLang="en-US" sz="3000" dirty="0">
                <a:solidFill>
                  <a:srgbClr val="C6168D"/>
                </a:solidFill>
                <a:latin typeface="+mj-ea"/>
                <a:ea typeface="+mj-ea"/>
              </a:rPr>
              <a:t>彎曲</a:t>
            </a:r>
            <a:r>
              <a:rPr lang="zh-TW" altLang="en-US" sz="3000" dirty="0">
                <a:latin typeface="+mj-ea"/>
                <a:ea typeface="+mj-ea"/>
              </a:rPr>
              <a:t>和</a:t>
            </a:r>
            <a:r>
              <a:rPr lang="zh-TW" altLang="en-US" sz="3000" dirty="0">
                <a:solidFill>
                  <a:srgbClr val="C6168D"/>
                </a:solidFill>
                <a:latin typeface="+mj-ea"/>
                <a:ea typeface="+mj-ea"/>
              </a:rPr>
              <a:t>伸直</a:t>
            </a:r>
            <a:r>
              <a:rPr lang="zh-TW" altLang="en-US" sz="3000" dirty="0">
                <a:latin typeface="+mj-ea"/>
                <a:ea typeface="+mj-ea"/>
              </a:rPr>
              <a:t>的動作，都是靠</a:t>
            </a:r>
            <a:r>
              <a:rPr lang="zh-TW" altLang="en-US" sz="3000" dirty="0">
                <a:solidFill>
                  <a:srgbClr val="C6168D"/>
                </a:solidFill>
                <a:latin typeface="+mj-ea"/>
                <a:ea typeface="+mj-ea"/>
              </a:rPr>
              <a:t>肌肉</a:t>
            </a:r>
            <a:r>
              <a:rPr lang="zh-TW" altLang="en-US" sz="3000" dirty="0">
                <a:latin typeface="+mj-ea"/>
                <a:ea typeface="+mj-ea"/>
              </a:rPr>
              <a:t>、</a:t>
            </a:r>
            <a:r>
              <a:rPr lang="zh-TW" altLang="en-US" sz="3000" dirty="0">
                <a:solidFill>
                  <a:srgbClr val="C6168D"/>
                </a:solidFill>
                <a:latin typeface="+mj-ea"/>
                <a:ea typeface="+mj-ea"/>
              </a:rPr>
              <a:t>骨骼</a:t>
            </a:r>
            <a:r>
              <a:rPr lang="zh-TW" altLang="en-US" sz="3000" dirty="0">
                <a:latin typeface="+mj-ea"/>
                <a:ea typeface="+mj-ea"/>
              </a:rPr>
              <a:t>和</a:t>
            </a:r>
            <a:r>
              <a:rPr lang="zh-TW" altLang="en-US" sz="3000" dirty="0">
                <a:solidFill>
                  <a:srgbClr val="C6168D"/>
                </a:solidFill>
                <a:latin typeface="+mj-ea"/>
                <a:ea typeface="+mj-ea"/>
              </a:rPr>
              <a:t>關節</a:t>
            </a:r>
            <a:r>
              <a:rPr lang="zh-TW" altLang="en-US" sz="3000" dirty="0">
                <a:latin typeface="+mj-ea"/>
                <a:ea typeface="+mj-ea"/>
              </a:rPr>
              <a:t>合作完成的。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P31</a:t>
            </a:r>
          </a:p>
        </p:txBody>
      </p:sp>
    </p:spTree>
    <p:extLst>
      <p:ext uri="{BB962C8B-B14F-4D97-AF65-F5344CB8AC3E}">
        <p14:creationId xmlns:p14="http://schemas.microsoft.com/office/powerpoint/2010/main" val="2739155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7"/>
          <p:cNvSpPr txBox="1"/>
          <p:nvPr/>
        </p:nvSpPr>
        <p:spPr>
          <a:xfrm>
            <a:off x="251521" y="404664"/>
            <a:ext cx="8640960" cy="10156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>
                <a:solidFill>
                  <a:schemeClr val="bg1"/>
                </a:solidFill>
              </a:rPr>
              <a:t>　　夜空中這麼多的星星要怎麼分辨呢？仰望星空，你發現了什麼？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16416" y="0"/>
            <a:ext cx="583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0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P32</a:t>
            </a:r>
          </a:p>
        </p:txBody>
      </p:sp>
      <p:sp>
        <p:nvSpPr>
          <p:cNvPr id="17" name="object 7"/>
          <p:cNvSpPr txBox="1"/>
          <p:nvPr/>
        </p:nvSpPr>
        <p:spPr>
          <a:xfrm>
            <a:off x="251520" y="325105"/>
            <a:ext cx="8613080" cy="193899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indent="0" eaLnBrk="1">
              <a:spcBef>
                <a:spcPts val="0"/>
              </a:spcBef>
              <a:buFontTx/>
              <a:buNone/>
              <a:defRPr sz="3000"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sz="3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　　肌肉、骨骼和關節各有什麼特徵？讓我們利用簡單的器材做個模型，了解肌肉、骨骼和關節是怎麼一起合作完成彎曲和伸直的動作。能用哪些材料來模擬呢？ </a:t>
            </a:r>
            <a:endParaRPr lang="en-US" altLang="zh-TW" dirty="0"/>
          </a:p>
        </p:txBody>
      </p:sp>
      <p:sp>
        <p:nvSpPr>
          <p:cNvPr id="6" name="矩形 5"/>
          <p:cNvSpPr/>
          <p:nvPr/>
        </p:nvSpPr>
        <p:spPr>
          <a:xfrm>
            <a:off x="251520" y="2132856"/>
            <a:ext cx="86008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eaLnBrk="1">
              <a:spcBef>
                <a:spcPts val="0"/>
              </a:spcBef>
            </a:pP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請學生根據肌肉、骨骼和關節的特性，找適合製作手臂模型的材料。（如下圖解說）。</a:t>
            </a:r>
          </a:p>
        </p:txBody>
      </p:sp>
      <p:pic>
        <p:nvPicPr>
          <p:cNvPr id="7" name="Picture 8">
            <a:hlinkClick r:id="rId3"/>
            <a:extLst>
              <a:ext uri="{FF2B5EF4-FFF2-40B4-BE49-F238E27FC236}">
                <a16:creationId xmlns:a16="http://schemas.microsoft.com/office/drawing/2014/main" id="{15C3C8F7-79CE-41C9-B13C-EFFDD1DC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47" y="6237312"/>
            <a:ext cx="822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4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標楷體"/>
        <a:cs typeface="新細明體"/>
      </a:majorFont>
      <a:minorFont>
        <a:latin typeface="Arial"/>
        <a:ea typeface="標楷體"/>
        <a:cs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2584</TotalTime>
  <Words>3953</Words>
  <Application>Microsoft Office PowerPoint</Application>
  <PresentationFormat>如螢幕大小 (4:3)</PresentationFormat>
  <Paragraphs>590</Paragraphs>
  <Slides>79</Slides>
  <Notes>79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79</vt:i4>
      </vt:variant>
    </vt:vector>
  </HeadingPairs>
  <TitlesOfParts>
    <vt:vector size="88" baseType="lpstr">
      <vt:lpstr>Gulim</vt:lpstr>
      <vt:lpstr>Meiryo</vt:lpstr>
      <vt:lpstr>微軟正黑體</vt:lpstr>
      <vt:lpstr>新細明體</vt:lpstr>
      <vt:lpstr>新細明體</vt:lpstr>
      <vt:lpstr>標楷體</vt:lpstr>
      <vt:lpstr>Arial</vt:lpstr>
      <vt:lpstr>Times New Roman</vt:lpstr>
      <vt:lpstr>自訂設計</vt:lpstr>
      <vt:lpstr>動物的生活</vt:lpstr>
      <vt:lpstr>PowerPoint 簡報</vt:lpstr>
      <vt:lpstr>1-1 動物的構造和運動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1-2 動物的生活方式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2-1 動物的求偶</vt:lpstr>
      <vt:lpstr>PowerPoint 簡報</vt:lpstr>
      <vt:lpstr>PowerPoint 簡報</vt:lpstr>
      <vt:lpstr>PowerPoint 簡報</vt:lpstr>
      <vt:lpstr>2-2 動物的生殖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2-3 親子與子代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5下第2單元課本-動物的生活</dc:title>
  <dc:creator>YU</dc:creator>
  <cp:lastModifiedBy>YU</cp:lastModifiedBy>
  <cp:revision>261</cp:revision>
  <dcterms:created xsi:type="dcterms:W3CDTF">2018-09-03T02:06:17Z</dcterms:created>
  <dcterms:modified xsi:type="dcterms:W3CDTF">2019-12-19T01:09:17Z</dcterms:modified>
</cp:coreProperties>
</file>