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7" r:id="rId4"/>
    <p:sldId id="259" r:id="rId5"/>
    <p:sldId id="258" r:id="rId6"/>
    <p:sldId id="268" r:id="rId7"/>
    <p:sldId id="262" r:id="rId8"/>
    <p:sldId id="271" r:id="rId9"/>
    <p:sldId id="263" r:id="rId10"/>
    <p:sldId id="264" r:id="rId11"/>
    <p:sldId id="260" r:id="rId12"/>
    <p:sldId id="265" r:id="rId13"/>
    <p:sldId id="26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FCA"/>
    <a:srgbClr val="FFCCFF"/>
    <a:srgbClr val="FF99FF"/>
    <a:srgbClr val="F19F3B"/>
    <a:srgbClr val="FFE9A3"/>
    <a:srgbClr val="E36303"/>
    <a:srgbClr val="FC6E04"/>
    <a:srgbClr val="507DFA"/>
    <a:srgbClr val="0192FF"/>
    <a:srgbClr val="0D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1" autoAdjust="0"/>
  </p:normalViewPr>
  <p:slideViewPr>
    <p:cSldViewPr snapToGrid="0">
      <p:cViewPr varScale="1">
        <p:scale>
          <a:sx n="64" d="100"/>
          <a:sy n="64" d="100"/>
        </p:scale>
        <p:origin x="71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E4200-2EA2-41E2-8003-127BFD323C05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BD50C682-7B00-4C34-ADC6-87B6C57E54A7}">
      <dgm:prSet phldrT="[文字]" custT="1"/>
      <dgm:spPr/>
      <dgm:t>
        <a:bodyPr/>
        <a:lstStyle/>
        <a:p>
          <a:pPr>
            <a:spcAft>
              <a:spcPts val="600"/>
            </a:spcAft>
          </a:pPr>
          <a:r>
            <a:rPr lang="zh-TW" altLang="en-US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主試人員</a:t>
          </a:r>
          <a:endParaRPr lang="en-US" altLang="zh-TW" sz="36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600"/>
            </a:spcAft>
          </a:pPr>
          <a:r>
            <a: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導師</a:t>
          </a:r>
          <a:r>
            <a: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當節任課教師</a:t>
          </a:r>
          <a:r>
            <a: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chemeClr val="bg1"/>
            </a:solidFill>
          </a:endParaRPr>
        </a:p>
      </dgm:t>
    </dgm:pt>
    <dgm:pt modelId="{AF27753A-3786-42A2-8C48-00EE299D889A}" type="parTrans" cxnId="{FBF5C984-A5B1-4786-A107-5E6F797B03A4}">
      <dgm:prSet/>
      <dgm:spPr/>
      <dgm:t>
        <a:bodyPr/>
        <a:lstStyle/>
        <a:p>
          <a:endParaRPr lang="zh-TW" altLang="en-US"/>
        </a:p>
      </dgm:t>
    </dgm:pt>
    <dgm:pt modelId="{EA3053A3-33F0-4CF1-A72B-46F3AB9D46DB}" type="sibTrans" cxnId="{FBF5C984-A5B1-4786-A107-5E6F797B03A4}">
      <dgm:prSet/>
      <dgm:spPr/>
      <dgm:t>
        <a:bodyPr/>
        <a:lstStyle/>
        <a:p>
          <a:endParaRPr lang="zh-TW" altLang="en-US"/>
        </a:p>
      </dgm:t>
    </dgm:pt>
    <dgm:pt modelId="{38FE5669-0A28-47B6-BAFE-9880D8910A81}">
      <dgm:prSet phldrT="[文字]" custT="1"/>
      <dgm:spPr/>
      <dgm:t>
        <a:bodyPr anchor="t"/>
        <a:lstStyle/>
        <a:p>
          <a:pPr>
            <a:spcAft>
              <a:spcPct val="35000"/>
            </a:spcAft>
          </a:pPr>
          <a:endParaRPr lang="en-US" altLang="zh-TW" sz="11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5CA4E3-FFAC-4E3B-8939-4FABE098A822}" type="parTrans" cxnId="{980720D7-DA11-43A4-A42F-B059876CD5AA}">
      <dgm:prSet/>
      <dgm:spPr/>
      <dgm:t>
        <a:bodyPr/>
        <a:lstStyle/>
        <a:p>
          <a:endParaRPr lang="zh-TW" altLang="en-US"/>
        </a:p>
      </dgm:t>
    </dgm:pt>
    <dgm:pt modelId="{9EA34FD9-0E72-493C-8499-6F205CDA6537}" type="sibTrans" cxnId="{980720D7-DA11-43A4-A42F-B059876CD5AA}">
      <dgm:prSet/>
      <dgm:spPr/>
      <dgm:t>
        <a:bodyPr/>
        <a:lstStyle/>
        <a:p>
          <a:endParaRPr lang="zh-TW" altLang="en-US"/>
        </a:p>
      </dgm:t>
    </dgm:pt>
    <dgm:pt modelId="{F0896E47-A0FB-4222-8248-D059681611CD}">
      <dgm:prSet phldrT="[文字]" custT="1"/>
      <dgm:spPr/>
      <dgm:t>
        <a:bodyPr anchor="t"/>
        <a:lstStyle/>
        <a:p>
          <a:pPr>
            <a:spcAft>
              <a:spcPct val="35000"/>
            </a:spcAft>
          </a:pPr>
          <a:endParaRPr lang="en-US" altLang="zh-TW" sz="11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86EF16-68FB-4F48-A284-06357613AF8A}" type="parTrans" cxnId="{66BEC944-9E7F-4065-90CB-886912D57AD0}">
      <dgm:prSet/>
      <dgm:spPr/>
      <dgm:t>
        <a:bodyPr/>
        <a:lstStyle/>
        <a:p>
          <a:endParaRPr lang="zh-TW" altLang="en-US"/>
        </a:p>
      </dgm:t>
    </dgm:pt>
    <dgm:pt modelId="{C28C9B14-5812-4734-A1E5-7AB0EC3662EB}" type="sibTrans" cxnId="{66BEC944-9E7F-4065-90CB-886912D57AD0}">
      <dgm:prSet/>
      <dgm:spPr/>
      <dgm:t>
        <a:bodyPr/>
        <a:lstStyle/>
        <a:p>
          <a:endParaRPr lang="zh-TW" altLang="en-US"/>
        </a:p>
      </dgm:t>
    </dgm:pt>
    <dgm:pt modelId="{907DBEDE-84F9-4DC3-B868-8CFB1C3EE23E}" type="pres">
      <dgm:prSet presAssocID="{295E4200-2EA2-41E2-8003-127BFD323C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68B0B10-A7DA-4B6D-9B4A-84C46F33C4F2}" type="pres">
      <dgm:prSet presAssocID="{BD50C682-7B00-4C34-ADC6-87B6C57E54A7}" presName="roof" presStyleLbl="dkBgShp" presStyleIdx="0" presStyleCnt="2" custLinFactNeighborX="1413" custLinFactNeighborY="-1061"/>
      <dgm:spPr/>
      <dgm:t>
        <a:bodyPr/>
        <a:lstStyle/>
        <a:p>
          <a:endParaRPr lang="zh-TW" altLang="en-US"/>
        </a:p>
      </dgm:t>
    </dgm:pt>
    <dgm:pt modelId="{80C301C4-FF8D-4F5E-8CCD-4EC43ED5C535}" type="pres">
      <dgm:prSet presAssocID="{BD50C682-7B00-4C34-ADC6-87B6C57E54A7}" presName="pillars" presStyleCnt="0"/>
      <dgm:spPr/>
    </dgm:pt>
    <dgm:pt modelId="{2138BC49-768C-48A6-A037-94CF0FCE5B71}" type="pres">
      <dgm:prSet presAssocID="{BD50C682-7B00-4C34-ADC6-87B6C57E54A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E40910-272D-401E-A074-10E8A3FD2D2F}" type="pres">
      <dgm:prSet presAssocID="{F0896E47-A0FB-4222-8248-D059681611C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AC244-92FA-48F8-912F-B3574D80EC84}" type="pres">
      <dgm:prSet presAssocID="{BD50C682-7B00-4C34-ADC6-87B6C57E54A7}" presName="base" presStyleLbl="dkBgShp" presStyleIdx="1" presStyleCnt="2"/>
      <dgm:spPr/>
    </dgm:pt>
  </dgm:ptLst>
  <dgm:cxnLst>
    <dgm:cxn modelId="{14F53CBE-4722-45A5-886A-654824C895D6}" type="presOf" srcId="{BD50C682-7B00-4C34-ADC6-87B6C57E54A7}" destId="{F68B0B10-A7DA-4B6D-9B4A-84C46F33C4F2}" srcOrd="0" destOrd="0" presId="urn:microsoft.com/office/officeart/2005/8/layout/hList3"/>
    <dgm:cxn modelId="{FBF5C984-A5B1-4786-A107-5E6F797B03A4}" srcId="{295E4200-2EA2-41E2-8003-127BFD323C05}" destId="{BD50C682-7B00-4C34-ADC6-87B6C57E54A7}" srcOrd="0" destOrd="0" parTransId="{AF27753A-3786-42A2-8C48-00EE299D889A}" sibTransId="{EA3053A3-33F0-4CF1-A72B-46F3AB9D46DB}"/>
    <dgm:cxn modelId="{B882E4AA-78CE-4AAF-8ED6-B454C6878732}" type="presOf" srcId="{295E4200-2EA2-41E2-8003-127BFD323C05}" destId="{907DBEDE-84F9-4DC3-B868-8CFB1C3EE23E}" srcOrd="0" destOrd="0" presId="urn:microsoft.com/office/officeart/2005/8/layout/hList3"/>
    <dgm:cxn modelId="{BA3F051C-BE64-4E79-984D-A466DC5E0664}" type="presOf" srcId="{38FE5669-0A28-47B6-BAFE-9880D8910A81}" destId="{2138BC49-768C-48A6-A037-94CF0FCE5B71}" srcOrd="0" destOrd="0" presId="urn:microsoft.com/office/officeart/2005/8/layout/hList3"/>
    <dgm:cxn modelId="{980720D7-DA11-43A4-A42F-B059876CD5AA}" srcId="{BD50C682-7B00-4C34-ADC6-87B6C57E54A7}" destId="{38FE5669-0A28-47B6-BAFE-9880D8910A81}" srcOrd="0" destOrd="0" parTransId="{C45CA4E3-FFAC-4E3B-8939-4FABE098A822}" sibTransId="{9EA34FD9-0E72-493C-8499-6F205CDA6537}"/>
    <dgm:cxn modelId="{66BEC944-9E7F-4065-90CB-886912D57AD0}" srcId="{BD50C682-7B00-4C34-ADC6-87B6C57E54A7}" destId="{F0896E47-A0FB-4222-8248-D059681611CD}" srcOrd="1" destOrd="0" parTransId="{4986EF16-68FB-4F48-A284-06357613AF8A}" sibTransId="{C28C9B14-5812-4734-A1E5-7AB0EC3662EB}"/>
    <dgm:cxn modelId="{055B549E-3198-4978-9BDB-E9A668221658}" type="presOf" srcId="{F0896E47-A0FB-4222-8248-D059681611CD}" destId="{C2E40910-272D-401E-A074-10E8A3FD2D2F}" srcOrd="0" destOrd="0" presId="urn:microsoft.com/office/officeart/2005/8/layout/hList3"/>
    <dgm:cxn modelId="{9A425412-68C7-474A-A77F-EDA2E95DBB56}" type="presParOf" srcId="{907DBEDE-84F9-4DC3-B868-8CFB1C3EE23E}" destId="{F68B0B10-A7DA-4B6D-9B4A-84C46F33C4F2}" srcOrd="0" destOrd="0" presId="urn:microsoft.com/office/officeart/2005/8/layout/hList3"/>
    <dgm:cxn modelId="{D0F336B0-3747-4CB5-AA8D-828C6D97787A}" type="presParOf" srcId="{907DBEDE-84F9-4DC3-B868-8CFB1C3EE23E}" destId="{80C301C4-FF8D-4F5E-8CCD-4EC43ED5C535}" srcOrd="1" destOrd="0" presId="urn:microsoft.com/office/officeart/2005/8/layout/hList3"/>
    <dgm:cxn modelId="{ECFA7F30-3000-4E2A-95C1-6149BB89F841}" type="presParOf" srcId="{80C301C4-FF8D-4F5E-8CCD-4EC43ED5C535}" destId="{2138BC49-768C-48A6-A037-94CF0FCE5B71}" srcOrd="0" destOrd="0" presId="urn:microsoft.com/office/officeart/2005/8/layout/hList3"/>
    <dgm:cxn modelId="{AD8269C7-7B30-4434-849A-3DFAE65C3A0F}" type="presParOf" srcId="{80C301C4-FF8D-4F5E-8CCD-4EC43ED5C535}" destId="{C2E40910-272D-401E-A074-10E8A3FD2D2F}" srcOrd="1" destOrd="0" presId="urn:microsoft.com/office/officeart/2005/8/layout/hList3"/>
    <dgm:cxn modelId="{A3787694-7CD4-4FBF-8009-6F80574A9FE5}" type="presParOf" srcId="{907DBEDE-84F9-4DC3-B868-8CFB1C3EE23E}" destId="{69CAC244-92FA-48F8-912F-B3574D80EC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B453A-B334-463A-A851-88CAA0D6EAAB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ACAA633-7375-4D34-80B3-28509F36A56E}">
      <dgm:prSet phldrT="[文字]" custT="1"/>
      <dgm:spPr>
        <a:solidFill>
          <a:srgbClr val="F19F3B"/>
        </a:solidFill>
      </dgm:spPr>
      <dgm:t>
        <a:bodyPr/>
        <a:lstStyle/>
        <a:p>
          <a:pPr>
            <a:spcAft>
              <a:spcPts val="600"/>
            </a:spcAft>
          </a:pPr>
          <a:r>
            <a:rPr lang="zh-TW" altLang="en-US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巡場人員</a:t>
          </a:r>
          <a:endParaRPr lang="en-US" altLang="zh-TW" sz="36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600"/>
            </a:spcAft>
          </a:pPr>
          <a:r>
            <a: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學校依人力安排</a:t>
          </a:r>
          <a:r>
            <a: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7F34A5-ECE0-40ED-A0CD-1D105056B1E4}" type="parTrans" cxnId="{8A44C44D-2A96-4E0F-A486-A7BDB7778E2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BBB32-0DD5-4B98-82C0-4A6090D16FED}" type="sibTrans" cxnId="{8A44C44D-2A96-4E0F-A486-A7BDB7778E2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F50FDB-8F7A-4B47-A0EC-ADD4D5722FBF}">
      <dgm:prSet phldrT="[文字]" custT="1"/>
      <dgm:spPr/>
      <dgm:t>
        <a:bodyPr anchor="t"/>
        <a:lstStyle/>
        <a:p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36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4DED81-D49D-4257-BBB4-DC2B09273A01}" type="parTrans" cxnId="{86265680-90D7-4032-A765-44AD0EF3DF1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CCD3E4-C451-4176-9998-9C22F8003A3A}" type="sibTrans" cxnId="{86265680-90D7-4032-A765-44AD0EF3DF1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436180-3E84-4E0F-9240-248F73806F9A}" type="pres">
      <dgm:prSet presAssocID="{BB0B453A-B334-463A-A851-88CAA0D6EA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D16743-4561-4EDB-BC57-65538A88D357}" type="pres">
      <dgm:prSet presAssocID="{DACAA633-7375-4D34-80B3-28509F36A56E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D74917D2-38F6-4E3D-A36C-6304EB2C1B1A}" type="pres">
      <dgm:prSet presAssocID="{DACAA633-7375-4D34-80B3-28509F36A56E}" presName="pillars" presStyleCnt="0"/>
      <dgm:spPr/>
    </dgm:pt>
    <dgm:pt modelId="{E6372DDF-B6C7-4661-9C36-892CD4C2151B}" type="pres">
      <dgm:prSet presAssocID="{DACAA633-7375-4D34-80B3-28509F36A56E}" presName="pillar1" presStyleLbl="node1" presStyleIdx="0" presStyleCnt="1" custLinFactNeighborX="-114" custLinFactNeighborY="6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9CED78-4D56-4693-8BF3-DA165B6853F6}" type="pres">
      <dgm:prSet presAssocID="{DACAA633-7375-4D34-80B3-28509F36A56E}" presName="base" presStyleLbl="dkBgShp" presStyleIdx="1" presStyleCnt="2"/>
      <dgm:spPr/>
    </dgm:pt>
  </dgm:ptLst>
  <dgm:cxnLst>
    <dgm:cxn modelId="{8A44C44D-2A96-4E0F-A486-A7BDB7778E21}" srcId="{BB0B453A-B334-463A-A851-88CAA0D6EAAB}" destId="{DACAA633-7375-4D34-80B3-28509F36A56E}" srcOrd="0" destOrd="0" parTransId="{707F34A5-ECE0-40ED-A0CD-1D105056B1E4}" sibTransId="{7A6BBB32-0DD5-4B98-82C0-4A6090D16FED}"/>
    <dgm:cxn modelId="{271EA560-48C0-489E-811C-2A4112C61CAF}" type="presOf" srcId="{DACAA633-7375-4D34-80B3-28509F36A56E}" destId="{3ED16743-4561-4EDB-BC57-65538A88D357}" srcOrd="0" destOrd="0" presId="urn:microsoft.com/office/officeart/2005/8/layout/hList3"/>
    <dgm:cxn modelId="{450A1407-A6CF-458B-9511-0D1D2C2057C0}" type="presOf" srcId="{EEF50FDB-8F7A-4B47-A0EC-ADD4D5722FBF}" destId="{E6372DDF-B6C7-4661-9C36-892CD4C2151B}" srcOrd="0" destOrd="0" presId="urn:microsoft.com/office/officeart/2005/8/layout/hList3"/>
    <dgm:cxn modelId="{76A4F2B2-DCF8-4238-B9B8-ABF59A007022}" type="presOf" srcId="{BB0B453A-B334-463A-A851-88CAA0D6EAAB}" destId="{82436180-3E84-4E0F-9240-248F73806F9A}" srcOrd="0" destOrd="0" presId="urn:microsoft.com/office/officeart/2005/8/layout/hList3"/>
    <dgm:cxn modelId="{86265680-90D7-4032-A765-44AD0EF3DF17}" srcId="{DACAA633-7375-4D34-80B3-28509F36A56E}" destId="{EEF50FDB-8F7A-4B47-A0EC-ADD4D5722FBF}" srcOrd="0" destOrd="0" parTransId="{F24DED81-D49D-4257-BBB4-DC2B09273A01}" sibTransId="{C7CCD3E4-C451-4176-9998-9C22F8003A3A}"/>
    <dgm:cxn modelId="{6E912C41-493E-42FE-9D6A-F46379000AA9}" type="presParOf" srcId="{82436180-3E84-4E0F-9240-248F73806F9A}" destId="{3ED16743-4561-4EDB-BC57-65538A88D357}" srcOrd="0" destOrd="0" presId="urn:microsoft.com/office/officeart/2005/8/layout/hList3"/>
    <dgm:cxn modelId="{1358C634-E95C-4FF4-B860-F074CFC6D3FE}" type="presParOf" srcId="{82436180-3E84-4E0F-9240-248F73806F9A}" destId="{D74917D2-38F6-4E3D-A36C-6304EB2C1B1A}" srcOrd="1" destOrd="0" presId="urn:microsoft.com/office/officeart/2005/8/layout/hList3"/>
    <dgm:cxn modelId="{4BF14931-198A-4683-B421-9FF6FF9427C6}" type="presParOf" srcId="{D74917D2-38F6-4E3D-A36C-6304EB2C1B1A}" destId="{E6372DDF-B6C7-4661-9C36-892CD4C2151B}" srcOrd="0" destOrd="0" presId="urn:microsoft.com/office/officeart/2005/8/layout/hList3"/>
    <dgm:cxn modelId="{0075AD2E-EFFA-4851-BD3C-78D3640871B1}" type="presParOf" srcId="{82436180-3E84-4E0F-9240-248F73806F9A}" destId="{5B9CED78-4D56-4693-8BF3-DA165B6853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0B10-A7DA-4B6D-9B4A-84C46F33C4F2}">
      <dsp:nvSpPr>
        <dsp:cNvPr id="0" name=""/>
        <dsp:cNvSpPr/>
      </dsp:nvSpPr>
      <dsp:spPr>
        <a:xfrm>
          <a:off x="0" y="0"/>
          <a:ext cx="4273909" cy="128121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主試人員</a:t>
          </a:r>
          <a:endParaRPr lang="en-US" altLang="zh-TW" sz="3600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導師</a:t>
          </a:r>
          <a:r>
            <a:rPr lang="en-US" altLang="zh-TW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當節任課教師</a:t>
          </a:r>
          <a:r>
            <a:rPr lang="en-US" altLang="zh-TW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chemeClr val="bg1"/>
            </a:solidFill>
          </a:endParaRPr>
        </a:p>
      </dsp:txBody>
      <dsp:txXfrm>
        <a:off x="0" y="0"/>
        <a:ext cx="4273909" cy="1281215"/>
      </dsp:txXfrm>
    </dsp:sp>
    <dsp:sp modelId="{2138BC49-768C-48A6-A037-94CF0FCE5B71}">
      <dsp:nvSpPr>
        <dsp:cNvPr id="0" name=""/>
        <dsp:cNvSpPr/>
      </dsp:nvSpPr>
      <dsp:spPr>
        <a:xfrm>
          <a:off x="0" y="1281215"/>
          <a:ext cx="2136954" cy="2690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100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281215"/>
        <a:ext cx="2136954" cy="2690551"/>
      </dsp:txXfrm>
    </dsp:sp>
    <dsp:sp modelId="{C2E40910-272D-401E-A074-10E8A3FD2D2F}">
      <dsp:nvSpPr>
        <dsp:cNvPr id="0" name=""/>
        <dsp:cNvSpPr/>
      </dsp:nvSpPr>
      <dsp:spPr>
        <a:xfrm>
          <a:off x="2136954" y="1281215"/>
          <a:ext cx="2136954" cy="2690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100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36954" y="1281215"/>
        <a:ext cx="2136954" cy="2690551"/>
      </dsp:txXfrm>
    </dsp:sp>
    <dsp:sp modelId="{69CAC244-92FA-48F8-912F-B3574D80EC84}">
      <dsp:nvSpPr>
        <dsp:cNvPr id="0" name=""/>
        <dsp:cNvSpPr/>
      </dsp:nvSpPr>
      <dsp:spPr>
        <a:xfrm>
          <a:off x="0" y="3971766"/>
          <a:ext cx="4273909" cy="29895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16743-4561-4EDB-BC57-65538A88D357}">
      <dsp:nvSpPr>
        <dsp:cNvPr id="0" name=""/>
        <dsp:cNvSpPr/>
      </dsp:nvSpPr>
      <dsp:spPr>
        <a:xfrm>
          <a:off x="0" y="0"/>
          <a:ext cx="4127259" cy="1281214"/>
        </a:xfrm>
        <a:prstGeom prst="rect">
          <a:avLst/>
        </a:prstGeom>
        <a:solidFill>
          <a:srgbClr val="F19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巡場人員</a:t>
          </a:r>
          <a:endParaRPr lang="en-US" altLang="zh-TW" sz="3600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學校依人力安排</a:t>
          </a:r>
          <a:r>
            <a:rPr lang="en-US" altLang="zh-TW" sz="2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4127259" cy="1281214"/>
      </dsp:txXfrm>
    </dsp:sp>
    <dsp:sp modelId="{E6372DDF-B6C7-4661-9C36-892CD4C2151B}">
      <dsp:nvSpPr>
        <dsp:cNvPr id="0" name=""/>
        <dsp:cNvSpPr/>
      </dsp:nvSpPr>
      <dsp:spPr>
        <a:xfrm>
          <a:off x="0" y="1297761"/>
          <a:ext cx="4127259" cy="2690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297761"/>
        <a:ext cx="4127259" cy="2690551"/>
      </dsp:txXfrm>
    </dsp:sp>
    <dsp:sp modelId="{5B9CED78-4D56-4693-8BF3-DA165B6853F6}">
      <dsp:nvSpPr>
        <dsp:cNvPr id="0" name=""/>
        <dsp:cNvSpPr/>
      </dsp:nvSpPr>
      <dsp:spPr>
        <a:xfrm>
          <a:off x="0" y="3971765"/>
          <a:ext cx="4127259" cy="2989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5431AD3-4298-4AA7-8D45-0D2B218F1CE4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65BB56-C213-4AC6-98D2-E56F26D9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9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60ADB52-953D-4AAF-8898-B3441E708ACC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AE6BFC05-D15D-4585-A3AB-E680AFD7F3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95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25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7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1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2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6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2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5351;&#23566;&#35486;&#35498;&#26126;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試務工作</a:t>
            </a:r>
            <a:r>
              <a:rPr lang="zh-TW" altLang="en-US" b="1" dirty="0" smtClean="0">
                <a:solidFill>
                  <a:schemeClr val="tx1"/>
                </a:solidFill>
              </a:rPr>
              <a:t>說明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臺南市官田區隆田國小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606830" y="494316"/>
            <a:ext cx="5060726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答案卡裝袋注意事項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12" y="2013724"/>
            <a:ext cx="476089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 smtClean="0">
                <a:solidFill>
                  <a:schemeClr val="bg1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★</a:t>
            </a:r>
            <a:r>
              <a:rPr lang="zh-TW" altLang="en-US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答案卡裝袋請檢核</a:t>
            </a:r>
            <a:r>
              <a:rPr lang="zh-TW" altLang="en-US" sz="2800" kern="1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kern="100" dirty="0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卡（含備用卡</a:t>
            </a:r>
            <a:r>
              <a:rPr lang="zh-TW" altLang="zh-TW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試場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紀錄表（要簽名</a:t>
            </a:r>
            <a:r>
              <a:rPr lang="zh-TW" altLang="zh-TW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 smtClean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袋口</a:t>
            </a:r>
            <a:r>
              <a:rPr lang="zh-TW" altLang="zh-TW" sz="28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彌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封簽名</a:t>
            </a:r>
            <a:endParaRPr lang="zh-TW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13" y="493298"/>
            <a:ext cx="4369927" cy="58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13" y="362917"/>
            <a:ext cx="4415272" cy="6260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圓角矩形圖說文字 10"/>
          <p:cNvSpPr/>
          <p:nvPr/>
        </p:nvSpPr>
        <p:spPr>
          <a:xfrm>
            <a:off x="1141311" y="5693857"/>
            <a:ext cx="3312543" cy="474608"/>
          </a:xfrm>
          <a:prstGeom prst="wedgeRoundRectCallout">
            <a:avLst>
              <a:gd name="adj1" fmla="val 87472"/>
              <a:gd name="adj2" fmla="val -57025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0433" y="912553"/>
            <a:ext cx="41778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答案卡資料需要核對時檢核用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要繳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★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82053" y="5736357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記得要簽名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112088" y="2063788"/>
            <a:ext cx="3312543" cy="533298"/>
          </a:xfrm>
          <a:prstGeom prst="wedgeRoundRectCallout">
            <a:avLst>
              <a:gd name="adj1" fmla="val 89265"/>
              <a:gd name="adj2" fmla="val -1060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52874" y="2099604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記得先核對基本資料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1563986" y="5146165"/>
            <a:ext cx="3312543" cy="461665"/>
          </a:xfrm>
          <a:prstGeom prst="wedgeRoundRectCallout">
            <a:avLst>
              <a:gd name="adj1" fmla="val 87484"/>
              <a:gd name="adj2" fmla="val -3482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04888" y="5146164"/>
            <a:ext cx="32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請確實填寫下邊欄位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48015" y="3104458"/>
            <a:ext cx="4076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zh-TW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endParaRPr lang="en-US" altLang="zh-TW" sz="22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zh-TW" sz="2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sz="22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用備用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卡並編在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班級最後</a:t>
            </a:r>
            <a:r>
              <a:rPr lang="zh-TW" altLang="zh-TW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一號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zh-TW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請在畫記欄</a:t>
            </a:r>
            <a:r>
              <a:rPr lang="zh-TW" altLang="zh-TW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  <a:r>
              <a:rPr lang="zh-TW" altLang="zh-TW" sz="2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06582" y="133431"/>
            <a:ext cx="4928241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23994" y="5469497"/>
            <a:ext cx="121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065079" y="4999134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239982" y="4976122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223994" y="502299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727240" y="2063788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124963" y="2037812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63343" y="2979734"/>
            <a:ext cx="4468483" cy="1909827"/>
          </a:xfrm>
          <a:prstGeom prst="wedgeRoundRectCallout">
            <a:avLst>
              <a:gd name="adj1" fmla="val 65287"/>
              <a:gd name="adj2" fmla="val -86559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圖說文字 33"/>
          <p:cNvSpPr/>
          <p:nvPr/>
        </p:nvSpPr>
        <p:spPr>
          <a:xfrm>
            <a:off x="8714044" y="5007107"/>
            <a:ext cx="859451" cy="926157"/>
          </a:xfrm>
          <a:prstGeom prst="wedgeRoundRectCallout">
            <a:avLst>
              <a:gd name="adj1" fmla="val 90592"/>
              <a:gd name="adj2" fmla="val -47253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0166586" y="3309262"/>
            <a:ext cx="20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0063321" y="4148315"/>
            <a:ext cx="203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號張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轉入，使用備用卡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146235" y="5176560"/>
            <a:ext cx="186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號林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答案卡名字錯誤有修正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184651" y="4681315"/>
            <a:ext cx="1271492" cy="175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698818" y="4436704"/>
            <a:ext cx="2478438" cy="2194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0067957" y="1067878"/>
            <a:ext cx="20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表顏色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會依考科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顏色做區別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9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3978"/>
          <a:stretch/>
        </p:blipFill>
        <p:spPr>
          <a:xfrm rot="5400000">
            <a:off x="5054702" y="1630020"/>
            <a:ext cx="5869896" cy="436178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>
          <a:xfrm>
            <a:off x="6521492" y="1729285"/>
            <a:ext cx="1273166" cy="734675"/>
          </a:xfrm>
          <a:prstGeom prst="rect">
            <a:avLst/>
          </a:prstGeom>
        </p:spPr>
      </p:pic>
      <p:sp>
        <p:nvSpPr>
          <p:cNvPr id="6" name="文字方塊 3"/>
          <p:cNvSpPr txBox="1"/>
          <p:nvPr/>
        </p:nvSpPr>
        <p:spPr>
          <a:xfrm>
            <a:off x="5741857" y="2312127"/>
            <a:ext cx="4735902" cy="664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zh-TW" sz="12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臺南市</a:t>
            </a:r>
            <a:r>
              <a:rPr lang="en-US" sz="1200" b="1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sz="1200" b="1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sz="1200" b="1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sz="1200" b="1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度國民小學學生學習能力檢測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58075" y="3048732"/>
            <a:ext cx="1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1"/>
          <p:cNvSpPr txBox="1"/>
          <p:nvPr/>
        </p:nvSpPr>
        <p:spPr>
          <a:xfrm>
            <a:off x="6662269" y="4064649"/>
            <a:ext cx="3235075" cy="21505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　　名</a:t>
            </a:r>
            <a:r>
              <a:rPr lang="zh-TW" sz="14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sz="1400" b="1" u="sng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114728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新營區新營國小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　　級</a:t>
            </a:r>
            <a:r>
              <a:rPr lang="zh-TW" sz="1400" b="1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甲</a:t>
            </a:r>
            <a:r>
              <a:rPr lang="en-US" alt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1400" b="1" u="sng" kern="1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1400" b="1" u="sng" kern="100" dirty="0" smtClean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　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4006" y="2275578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彌封前再次確認裡面是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裝入</a:t>
            </a:r>
            <a:r>
              <a:rPr lang="zh-TW" altLang="en-US" sz="2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該班各科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已彌封簽名的答案卡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64006" y="1431071"/>
            <a:ext cx="350232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每班繳回一個 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4006" y="3889527"/>
            <a:ext cx="35023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確認無誤後彌封、簽名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、交到教務處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99005" y="337128"/>
            <a:ext cx="5775380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64006" y="5103366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sz="2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依年級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分開收齊並於當天下午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點前送至分區協辦學校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8368" y="799062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438368" y="1057854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38368" y="2827487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438368" y="3086279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38368" y="4872405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438368" y="5131197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語科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形箭號 9"/>
          <p:cNvSpPr/>
          <p:nvPr/>
        </p:nvSpPr>
        <p:spPr>
          <a:xfrm rot="20051881" flipH="1">
            <a:off x="9171727" y="337444"/>
            <a:ext cx="1831427" cy="1226354"/>
          </a:xfrm>
          <a:prstGeom prst="circularArrow">
            <a:avLst>
              <a:gd name="adj1" fmla="val 6674"/>
              <a:gd name="adj2" fmla="val 1719061"/>
              <a:gd name="adj3" fmla="val 16882179"/>
              <a:gd name="adj4" fmla="val 10800000"/>
              <a:gd name="adj5" fmla="val 14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842690" y="2326504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821537" y="4365218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7" y="1504842"/>
            <a:ext cx="3514646" cy="49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91740" y="2692243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「施測繳回資料袋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分區協辦學校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163018" y="1716657"/>
            <a:ext cx="576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施測當天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下午三點以前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897311" y="4896083"/>
            <a:ext cx="429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施測工作完成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5553648" y="3746978"/>
            <a:ext cx="979098" cy="80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057073" y="3605841"/>
            <a:ext cx="268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主試人員：同校同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zh-TW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襄試人員</a:t>
            </a:r>
            <a:r>
              <a:rPr lang="zh-TW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dirty="0"/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3286106792"/>
              </p:ext>
            </p:extLst>
          </p:nvPr>
        </p:nvGraphicFramePr>
        <p:xfrm>
          <a:off x="1576719" y="896506"/>
          <a:ext cx="4273909" cy="427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363605945"/>
              </p:ext>
            </p:extLst>
          </p:nvPr>
        </p:nvGraphicFramePr>
        <p:xfrm>
          <a:off x="6534990" y="896507"/>
          <a:ext cx="4127259" cy="427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897298" y="2697900"/>
            <a:ext cx="3678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當節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科任教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調派</a:t>
            </a:r>
            <a:r>
              <a:rPr lang="zh-TW" altLang="en-US" sz="28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無課務之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576719" y="4855307"/>
            <a:ext cx="4273909" cy="164660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當節任課教師不得擔任自己班級的主試人員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須迴避有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子女的班級。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34990" y="4855307"/>
            <a:ext cx="4127259" cy="1646605"/>
          </a:xfrm>
          <a:prstGeom prst="rect">
            <a:avLst/>
          </a:prstGeom>
          <a:solidFill>
            <a:srgbClr val="F19F3B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多個班級安排一名巡場人員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管理秩序、協尋未到學生、處理緊急事務等。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20416" y="2096155"/>
            <a:ext cx="183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同年級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dist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班以上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62481" y="2105814"/>
            <a:ext cx="188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同年級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dist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一班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53985" y="2944076"/>
            <a:ext cx="195968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zh-TW" altLang="en-US" sz="22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2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u="sng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spcAft>
                <a:spcPts val="600"/>
              </a:spcAft>
            </a:pP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導師需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互換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當節任課教師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63519" y="2944076"/>
            <a:ext cx="20871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zh-TW" altLang="en-US" sz="22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不同年級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>
              <a:spcAft>
                <a:spcPts val="600"/>
              </a:spcAft>
            </a:pP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當節任課教師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76719" y="4269424"/>
            <a:ext cx="213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例：三甲   三乙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2706091" y="4469479"/>
            <a:ext cx="318817" cy="6612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774568" y="4267515"/>
            <a:ext cx="213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例：三甲   四甲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4928831" y="4467570"/>
            <a:ext cx="290150" cy="12208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576719" y="1459024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78120" y="1459025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956" y="59419"/>
            <a:ext cx="5123220" cy="107064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各校工作重要時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01203"/>
              </p:ext>
            </p:extLst>
          </p:nvPr>
        </p:nvGraphicFramePr>
        <p:xfrm>
          <a:off x="777904" y="889461"/>
          <a:ext cx="10550105" cy="58227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1517">
                  <a:extLst>
                    <a:ext uri="{9D8B030D-6E8A-4147-A177-3AD203B41FA5}">
                      <a16:colId xmlns:a16="http://schemas.microsoft.com/office/drawing/2014/main" val="3475468654"/>
                    </a:ext>
                  </a:extLst>
                </a:gridCol>
                <a:gridCol w="1795097">
                  <a:extLst>
                    <a:ext uri="{9D8B030D-6E8A-4147-A177-3AD203B41FA5}">
                      <a16:colId xmlns:a16="http://schemas.microsoft.com/office/drawing/2014/main" val="4125074552"/>
                    </a:ext>
                  </a:extLst>
                </a:gridCol>
                <a:gridCol w="2409409">
                  <a:extLst>
                    <a:ext uri="{9D8B030D-6E8A-4147-A177-3AD203B41FA5}">
                      <a16:colId xmlns:a16="http://schemas.microsoft.com/office/drawing/2014/main" val="1227224242"/>
                    </a:ext>
                  </a:extLst>
                </a:gridCol>
                <a:gridCol w="1694730">
                  <a:extLst>
                    <a:ext uri="{9D8B030D-6E8A-4147-A177-3AD203B41FA5}">
                      <a16:colId xmlns:a16="http://schemas.microsoft.com/office/drawing/2014/main" val="3573670170"/>
                    </a:ext>
                  </a:extLst>
                </a:gridCol>
                <a:gridCol w="1859352">
                  <a:extLst>
                    <a:ext uri="{9D8B030D-6E8A-4147-A177-3AD203B41FA5}">
                      <a16:colId xmlns:a16="http://schemas.microsoft.com/office/drawing/2014/main" val="2088331345"/>
                    </a:ext>
                  </a:extLst>
                </a:gridCol>
              </a:tblGrid>
              <a:tr h="519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日以前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654668"/>
                  </a:ext>
                </a:extLst>
              </a:tr>
              <a:tr h="592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1:30~3:00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9:10~9:30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9:40~12:00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3:00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582845"/>
                  </a:ext>
                </a:extLst>
              </a:tr>
              <a:tr h="9241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i="1" dirty="0" smtClean="0">
                          <a:solidFill>
                            <a:srgbClr val="C00000"/>
                          </a:solidFill>
                          <a:latin typeface="Bodoni MT Black" panose="02070A03080606020203" pitchFamily="18" charset="0"/>
                          <a:ea typeface="標楷體" panose="03000509000000000000" pitchFamily="65" charset="-120"/>
                        </a:rPr>
                        <a:t>國中</a:t>
                      </a:r>
                      <a:endParaRPr lang="zh-TW" altLang="en-US" b="1" i="1" dirty="0">
                        <a:solidFill>
                          <a:srgbClr val="C00000"/>
                        </a:solidFill>
                        <a:latin typeface="Bodoni MT Black" panose="02070A03080606020203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64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endParaRPr kumimoji="0" lang="en-US" altLang="zh-TW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8:55~9:15</a:t>
                      </a:r>
                      <a:endParaRPr lang="zh-TW" alt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kumimoji="0" lang="en-US" altLang="zh-TW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9:25~12:00</a:t>
                      </a:r>
                      <a:endParaRPr lang="zh-TW" alt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各校擇定一人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</a:t>
                      </a:r>
                      <a:endParaRPr lang="en-US" altLang="zh-TW" sz="20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畫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相關事務：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指定領卷及繳卷人員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配置各班主試人員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配置各年級巡場人員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舉辦校內說明會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檢測流程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級任老師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事前準備：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學生練習畫答案卡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提醒</a:t>
                      </a: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學生準備：</a:t>
                      </a: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2B</a:t>
                      </a: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鉛</a:t>
                      </a:r>
                      <a:endParaRPr lang="en-US" altLang="zh-TW" sz="20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筆、橡皮擦</a:t>
                      </a:r>
                      <a:endParaRPr lang="en-US" altLang="zh-TW" sz="20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檢視光碟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(mp3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檔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播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放器材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清晰度與音量</a:t>
                      </a:r>
                      <a:endParaRPr lang="zh-TW" altLang="en-US" sz="16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各校至分區協辦學校領卷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擇一有門禁管制的空間封存保管並錄影存證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施測前準備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各校教務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主任會同一名主試人員啟封試卷箱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各班主試人員簽領試卷袋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簽領表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主試人員及巡場人員到達施測班級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清點人數寫於黑板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進行施測</a:t>
                      </a:r>
                      <a:endParaRPr lang="en-US" altLang="zh-TW" sz="20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無特殊狀況</a:t>
                      </a:r>
                      <a:endParaRPr lang="en-US" altLang="zh-TW" sz="18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不得提前離場與交卷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各校</a:t>
                      </a: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「施測繳回資料袋」</a:t>
                      </a: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至分區協辦學校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385284"/>
                  </a:ext>
                </a:extLst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1307578" y="824015"/>
            <a:ext cx="1820173" cy="612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8726" y="2645181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199071" y="3734009"/>
            <a:ext cx="2277373" cy="8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158095" y="4006587"/>
            <a:ext cx="2037187" cy="21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58097" y="4325506"/>
            <a:ext cx="2277373" cy="8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58095" y="4666623"/>
            <a:ext cx="2218744" cy="39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58727" y="4465754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097082" y="5486361"/>
            <a:ext cx="2119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117120" y="6078401"/>
            <a:ext cx="2318350" cy="11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1058489" y="6653815"/>
            <a:ext cx="2318350" cy="11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3559573" y="824015"/>
            <a:ext cx="1760524" cy="612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4166374" y="3060679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7448801" y="824402"/>
            <a:ext cx="1775012" cy="612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305303" y="2783816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5609706" y="4584294"/>
            <a:ext cx="2029547" cy="15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5715955" y="5156908"/>
            <a:ext cx="2029547" cy="15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5715955" y="5804314"/>
            <a:ext cx="1732846" cy="15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8427747" y="3591088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218868" y="3374020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4364183" y="4584294"/>
            <a:ext cx="185392" cy="25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>
            <a:off x="5715955" y="6221248"/>
            <a:ext cx="1840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84975" y="4843532"/>
            <a:ext cx="3232260" cy="20144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7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94375"/>
              </p:ext>
            </p:extLst>
          </p:nvPr>
        </p:nvGraphicFramePr>
        <p:xfrm>
          <a:off x="654242" y="502413"/>
          <a:ext cx="11066703" cy="5853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452337">
                  <a:extLst>
                    <a:ext uri="{9D8B030D-6E8A-4147-A177-3AD203B41FA5}">
                      <a16:colId xmlns:a16="http://schemas.microsoft.com/office/drawing/2014/main" val="3897215735"/>
                    </a:ext>
                  </a:extLst>
                </a:gridCol>
                <a:gridCol w="3099661">
                  <a:extLst>
                    <a:ext uri="{9D8B030D-6E8A-4147-A177-3AD203B41FA5}">
                      <a16:colId xmlns:a16="http://schemas.microsoft.com/office/drawing/2014/main" val="403823551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88610034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985">
                  <a:extLst>
                    <a:ext uri="{9D8B030D-6E8A-4147-A177-3AD203B41FA5}">
                      <a16:colId xmlns:a16="http://schemas.microsoft.com/office/drawing/2014/main" val="2270129754"/>
                    </a:ext>
                  </a:extLst>
                </a:gridCol>
                <a:gridCol w="3408218">
                  <a:extLst>
                    <a:ext uri="{9D8B030D-6E8A-4147-A177-3AD203B41FA5}">
                      <a16:colId xmlns:a16="http://schemas.microsoft.com/office/drawing/2014/main" val="4029750787"/>
                    </a:ext>
                  </a:extLst>
                </a:gridCol>
              </a:tblGrid>
              <a:tr h="3859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19F3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/>
                          <a:ea typeface="標楷體"/>
                        </a:rPr>
                        <a:t>★</a:t>
                      </a:r>
                      <a:r>
                        <a:rPr 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</a:t>
                      </a:r>
                      <a:r>
                        <a:rPr lang="zh-TW" sz="16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</a:t>
                      </a:r>
                      <a:r>
                        <a:rPr 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r>
                        <a:rPr lang="zh-TW" altLang="en-US" sz="1600" b="0" kern="100" dirty="0" smtClean="0">
                          <a:effectLst/>
                          <a:latin typeface="標楷體"/>
                          <a:ea typeface="標楷體"/>
                        </a:rPr>
                        <a:t>★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所需時間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19F3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9453"/>
                  </a:ext>
                </a:extLst>
              </a:tr>
              <a:tr h="3003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國小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國小</a:t>
                      </a: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班級導師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指導學生</a:t>
                      </a:r>
                      <a:r>
                        <a:rPr lang="zh-TW" altLang="en-US" sz="16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座號順序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排坐，並叮嚀應試注意事項。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09:10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之前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08:55</a:t>
                      </a:r>
                      <a:r>
                        <a:rPr kumimoji="0" lang="zh-TW" altLang="en-US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之前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請學生依</a:t>
                      </a:r>
                      <a:r>
                        <a:rPr lang="en-US" alt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座號順序</a:t>
                      </a:r>
                      <a:r>
                        <a:rPr lang="en-US" alt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就座，以利主試人員依座號順序發答案卡。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21263"/>
                  </a:ext>
                </a:extLst>
              </a:tr>
              <a:tr h="90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主辦人員</a:t>
                      </a: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教務</a:t>
                      </a: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(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會同</a:t>
                      </a:r>
                      <a:r>
                        <a:rPr lang="zh-TW" altLang="en-US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一名</a:t>
                      </a:r>
                      <a:r>
                        <a:rPr lang="zh-TW" altLang="zh-TW" sz="1600" b="1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</a:t>
                      </a: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啟封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試題箱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各班主試人員簽領試卷袋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9:15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08:55-09:05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啟封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試題箱請全程錄影存</a:t>
                      </a:r>
                      <a:r>
                        <a:rPr lang="zh-TW" altLang="en-US" sz="16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</a:t>
                      </a:r>
                      <a:endParaRPr lang="zh-TW" altLang="zh-TW" sz="1600" b="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213945"/>
                  </a:ext>
                </a:extLst>
              </a:tr>
              <a:tr h="515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及巡場人員到達</a:t>
                      </a: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施測地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09:15-09:20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09:05-09:15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學生離開教室上廁所後至走廊排隊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762104"/>
                  </a:ext>
                </a:extLst>
              </a:tr>
              <a:tr h="515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進行施測前工作準備</a:t>
                      </a: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擺放題本及答案卡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09:15-09:20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09:15-09:25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巡場人員維持考場秩序、協尋未到學生、及其他主試人員需協助事項</a:t>
                      </a:r>
                      <a:endParaRPr lang="zh-TW" sz="16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99543"/>
                  </a:ext>
                </a:extLst>
              </a:tr>
              <a:tr h="527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b="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學生進行第一學科作答</a:t>
                      </a:r>
                      <a:r>
                        <a:rPr 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—國語文科</a:t>
                      </a:r>
                      <a:r>
                        <a:rPr lang="zh-TW" alt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-10: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09:25-10:10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en-US" alt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/45</a:t>
                      </a:r>
                      <a:r>
                        <a:rPr 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含施測指導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提醒學生下課不要走遠，於上課鐘響檢測前回到教室走廊排隊。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01024"/>
                  </a:ext>
                </a:extLst>
              </a:tr>
              <a:tr h="569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b="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學生進行第二學科作答</a:t>
                      </a:r>
                      <a:r>
                        <a:rPr 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0-11: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10:20-11:05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en-US" alt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/45</a:t>
                      </a:r>
                      <a:r>
                        <a:rPr 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含施測指導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提醒學生下課不要走遠，於上課鐘響檢測前回到教室走廊排隊。</a:t>
                      </a:r>
                      <a:endParaRPr lang="zh-TW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161261"/>
                  </a:ext>
                </a:extLst>
              </a:tr>
              <a:tr h="64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sz="1600" b="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學生進行第三學科作答</a:t>
                      </a:r>
                      <a:r>
                        <a:rPr 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0-1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11:15-12:00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en-US" alt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/45</a:t>
                      </a:r>
                      <a:r>
                        <a:rPr lang="zh-TW" sz="1600" b="0" u="sng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含施測指導</a:t>
                      </a:r>
                      <a:r>
                        <a:rPr 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</a:t>
                      </a:r>
                      <a:r>
                        <a:rPr 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四年級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學生沒有英語科施測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855530"/>
                  </a:ext>
                </a:extLst>
              </a:tr>
              <a:tr h="819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將該班各科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答案卡袋裝入「施測繳回資料袋」、彌封、簽名後繳回教務處。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11:50-12:00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12:00-12:10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四年級</a:t>
                      </a:r>
                      <a:r>
                        <a:rPr lang="zh-TW" altLang="zh-TW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主試人員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可於數學科結束後將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「施測繳回資料袋」繳回教務處</a:t>
                      </a:r>
                      <a:endParaRPr lang="zh-TW" altLang="zh-TW" sz="1600" b="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53796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47991" y="-107121"/>
            <a:ext cx="5895715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施測當日流程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7619" y="1067716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8814" y="1817122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7619" y="2611733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5063" y="3199857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5062" y="3641761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6224" y="4240531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5127" y="4794757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8814" y="5630765"/>
            <a:ext cx="6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843" y="168965"/>
            <a:ext cx="5466522" cy="6500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229599" y="367748"/>
            <a:ext cx="3635987" cy="6132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3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189" y="1123949"/>
            <a:ext cx="3699085" cy="878536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</a:t>
            </a:r>
            <a:r>
              <a:rPr lang="zh-TW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箱內容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物如下：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914399" y="2089326"/>
            <a:ext cx="2154635" cy="4380807"/>
          </a:xfrm>
          <a:prstGeom prst="roundRect">
            <a:avLst/>
          </a:prstGeom>
          <a:solidFill>
            <a:srgbClr val="5ABFCA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9383" y="2374700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3-8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8187" y="3460648"/>
            <a:ext cx="19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76702" y="2108835"/>
            <a:ext cx="2215025" cy="438080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06441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試題袋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3-8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1124" y="3455496"/>
            <a:ext cx="1964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*數學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099395" y="2108835"/>
            <a:ext cx="2232377" cy="4380807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61988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4-8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70794" y="3455496"/>
            <a:ext cx="206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*英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858004" y="2108835"/>
            <a:ext cx="1571996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378131" y="2228559"/>
            <a:ext cx="566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>
                <a:solidFill>
                  <a:schemeClr val="bg1"/>
                </a:solidFill>
                <a:latin typeface="標楷體"/>
                <a:ea typeface="標楷體"/>
              </a:rPr>
              <a:t>★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各校備用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714031" y="2108835"/>
            <a:ext cx="780360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40822" y="375202"/>
            <a:ext cx="5094463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試題箱啟封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852562" y="2371516"/>
            <a:ext cx="5486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測繳回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資料袋每班</a:t>
            </a:r>
            <a:endParaRPr lang="en-US" alt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ctr"/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933795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備用試題本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217280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備用答案卡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523422" y="4350727"/>
            <a:ext cx="56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備用英聽光碟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829891" y="435072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270793" y="5394488"/>
            <a:ext cx="213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光碟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17346" y="582530"/>
            <a:ext cx="7024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拆封後各班主試人員領取資料如下：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  年 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</a:t>
            </a:r>
            <a:r>
              <a:rPr lang="zh-TW" altLang="zh-TW" b="1" dirty="0" smtClean="0">
                <a:solidFill>
                  <a:schemeClr val="bg1"/>
                </a:solidFill>
                <a:latin typeface="+mn-ea"/>
              </a:rPr>
              <a:t>袋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袋、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數學</a:t>
            </a:r>
            <a:r>
              <a:rPr lang="zh-TW" altLang="zh-TW" b="1" dirty="0" smtClean="0">
                <a:solidFill>
                  <a:schemeClr val="bg1"/>
                </a:solidFill>
                <a:latin typeface="+mn-ea"/>
              </a:rPr>
              <a:t>試題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袋、施測繳回資料袋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4-8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、英語</a:t>
            </a:r>
            <a:r>
              <a:rPr lang="zh-TW" altLang="zh-TW" b="1" dirty="0" smtClean="0">
                <a:solidFill>
                  <a:schemeClr val="bg1"/>
                </a:solidFill>
                <a:latin typeface="+mn-ea"/>
              </a:rPr>
              <a:t>試題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、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                       施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96105" y="649468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655234" y="1168985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338969" y="1170130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0123347" y="1170130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99228" y="1459167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346952" y="1468706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0118520" y="1472773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731854" y="1743872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796106" y="963652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8857" y="270883"/>
            <a:ext cx="1726194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前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7520" y="1076271"/>
            <a:ext cx="553998" cy="5209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學生離開教室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提醒學生如廁、飲水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6644" y="1067197"/>
            <a:ext cx="553998" cy="5721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關閉前後門、拆封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清點試題本及答案卡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47907" y="1066168"/>
            <a:ext cx="553998" cy="4630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分發試題本及答案卡在學生桌上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49320" y="254728"/>
            <a:ext cx="1726194" cy="523220"/>
          </a:xfrm>
          <a:prstGeom prst="rect">
            <a:avLst/>
          </a:prstGeom>
          <a:solidFill>
            <a:srgbClr val="FC6E04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中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70077" y="274790"/>
            <a:ext cx="1726194" cy="523220"/>
          </a:xfrm>
          <a:prstGeom prst="rect">
            <a:avLst/>
          </a:prstGeom>
          <a:solidFill>
            <a:srgbClr val="0070C0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後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17242" y="1079944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提醒學生檢視試題卷及答案卡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95358" y="1062529"/>
            <a:ext cx="553998" cy="54372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試人員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指導語說明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超過三分鐘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51768" y="108097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宣布測驗開始，學生開始作答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144757" y="106561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在黑板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上寫下施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測時間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75514" y="1076271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無特殊情況不得擅離試場或提早交卷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99295" y="1076271"/>
            <a:ext cx="553998" cy="5574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學生回到教室就座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提醒勿翻試題本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63809" y="1065613"/>
            <a:ext cx="553998" cy="5712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主試人員填寫「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86081" y="1078027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收回試題本及答案卡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137799" y="1062529"/>
            <a:ext cx="498598" cy="5605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53069" y="1067369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答案卡清點無誤再請學生離開教室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610015" y="1067369"/>
            <a:ext cx="498598" cy="5790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依座號排好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含備用卡未用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請放置最後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33174" y="107802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彌封簽名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167129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各科答案卡袋裝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入「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639252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後交回教務處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4871" y="931653"/>
            <a:ext cx="2335604" cy="5719313"/>
          </a:xfrm>
          <a:prstGeom prst="roundRect">
            <a:avLst/>
          </a:prstGeom>
          <a:noFill/>
          <a:ln w="57150" cap="flat" cmpd="sng" algn="ctr">
            <a:solidFill>
              <a:srgbClr val="FF6D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386382" y="931653"/>
            <a:ext cx="3463447" cy="5719313"/>
          </a:xfrm>
          <a:prstGeom prst="roundRect">
            <a:avLst/>
          </a:prstGeom>
          <a:noFill/>
          <a:ln w="57150" cap="flat" cmpd="sng" algn="ctr">
            <a:solidFill>
              <a:srgbClr val="FC81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412058" y="933409"/>
            <a:ext cx="4371625" cy="5719313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1111375" y="1070277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試題本及光碟留校不必繳回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967643" y="449187"/>
            <a:ext cx="864524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6849830" y="432083"/>
            <a:ext cx="825588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 flipV="1">
            <a:off x="5454553" y="2793770"/>
            <a:ext cx="1000791" cy="1274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922610" y="1204401"/>
            <a:ext cx="1435058" cy="25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489727" y="1100444"/>
            <a:ext cx="335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請學生先核對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圓角矩形圖說文字 27"/>
          <p:cNvSpPr/>
          <p:nvPr/>
        </p:nvSpPr>
        <p:spPr>
          <a:xfrm>
            <a:off x="1167032" y="1873393"/>
            <a:ext cx="4321833" cy="1346503"/>
          </a:xfrm>
          <a:prstGeom prst="wedgeRoundRectCallout">
            <a:avLst>
              <a:gd name="adj1" fmla="val -3911"/>
              <a:gd name="adj2" fmla="val -6840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如果資料有誤：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直接修改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再註記於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備註欄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856211" y="321322"/>
            <a:ext cx="4783928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84839" y="3684208"/>
            <a:ext cx="385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劃記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記錄於試場記錄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12945" y="2220870"/>
            <a:ext cx="396815" cy="1678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sz="1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478439" y="2166302"/>
            <a:ext cx="46582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sz="11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座號</a:t>
            </a:r>
            <a:endParaRPr lang="zh-TW" altLang="en-US" sz="1100" dirty="0">
              <a:solidFill>
                <a:schemeClr val="bg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402040" y="5080652"/>
            <a:ext cx="385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最後仍依照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號順序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排入交回。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54196"/>
            <a:ext cx="3945721" cy="54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368373" y="5733381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2148" y="5465372"/>
            <a:ext cx="4172405" cy="634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374688" y="4407483"/>
            <a:ext cx="4172405" cy="634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87" y="905004"/>
            <a:ext cx="39449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 flipH="1" flipV="1">
            <a:off x="6918385" y="2355011"/>
            <a:ext cx="1043801" cy="836764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238229" y="2573605"/>
            <a:ext cx="2018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條紋及黑方點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定位點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塗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畫，會影響資料讀取。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3450568" y="3543377"/>
            <a:ext cx="4511616" cy="1199777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1476765" y="277914"/>
            <a:ext cx="4370297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3524437" y="1123538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3524439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58481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901944" y="5722263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113291" y="5910348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107476" y="262956"/>
            <a:ext cx="4403862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3159" y="1294064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備用卡使用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03159" y="2011372"/>
            <a:ext cx="104942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答案卡有汙損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印刷不清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等會影響讀卡結果的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沒有答案卡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協助填上基本資料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203159" y="3521678"/>
            <a:ext cx="633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請記得填寫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03159" y="4453552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作答結束後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03159" y="5185371"/>
            <a:ext cx="75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請先清點答案卡，無誤後才讓學生離開教室。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203159" y="5796280"/>
            <a:ext cx="1077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答案卡依座號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小至大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排好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使用之備用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卡排最後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，裝入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just"/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4339" y="2979678"/>
            <a:ext cx="10605052" cy="1252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03159" y="5647168"/>
            <a:ext cx="10605052" cy="7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自訂 1">
      <a:dk1>
        <a:srgbClr val="000000"/>
      </a:dk1>
      <a:lt1>
        <a:sysClr val="window" lastClr="FFFFFF"/>
      </a:lt1>
      <a:dk2>
        <a:srgbClr val="D4D9CF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10770</TotalTime>
  <Words>1681</Words>
  <Application>Microsoft Office PowerPoint</Application>
  <PresentationFormat>寬螢幕</PresentationFormat>
  <Paragraphs>281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新細明體</vt:lpstr>
      <vt:lpstr>標楷體</vt:lpstr>
      <vt:lpstr>Bodoni MT Black</vt:lpstr>
      <vt:lpstr>Calibri</vt:lpstr>
      <vt:lpstr>Corbel</vt:lpstr>
      <vt:lpstr>Times New Roman</vt:lpstr>
      <vt:lpstr>Wingdings</vt:lpstr>
      <vt:lpstr>Wingdings 2</vt:lpstr>
      <vt:lpstr>帶狀</vt:lpstr>
      <vt:lpstr>試務工作說明</vt:lpstr>
      <vt:lpstr>PowerPoint 簡報</vt:lpstr>
      <vt:lpstr>◎各校工作重要時程</vt:lpstr>
      <vt:lpstr>PowerPoint 簡報</vt:lpstr>
      <vt:lpstr>試題箱內容物如下：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試務工作說明</dc:title>
  <dc:creator>5A88</dc:creator>
  <cp:lastModifiedBy>5A88</cp:lastModifiedBy>
  <cp:revision>289</cp:revision>
  <cp:lastPrinted>2021-09-06T06:52:16Z</cp:lastPrinted>
  <dcterms:created xsi:type="dcterms:W3CDTF">2019-04-25T03:51:15Z</dcterms:created>
  <dcterms:modified xsi:type="dcterms:W3CDTF">2021-09-06T06:57:47Z</dcterms:modified>
</cp:coreProperties>
</file>