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52"/>
  </p:notesMasterIdLst>
  <p:handoutMasterIdLst>
    <p:handoutMasterId r:id="rId53"/>
  </p:handoutMasterIdLst>
  <p:sldIdLst>
    <p:sldId id="506" r:id="rId2"/>
    <p:sldId id="507" r:id="rId3"/>
    <p:sldId id="475" r:id="rId4"/>
    <p:sldId id="356" r:id="rId5"/>
    <p:sldId id="476" r:id="rId6"/>
    <p:sldId id="483" r:id="rId7"/>
    <p:sldId id="441" r:id="rId8"/>
    <p:sldId id="514" r:id="rId9"/>
    <p:sldId id="515" r:id="rId10"/>
    <p:sldId id="512" r:id="rId11"/>
    <p:sldId id="481" r:id="rId12"/>
    <p:sldId id="443" r:id="rId13"/>
    <p:sldId id="496" r:id="rId14"/>
    <p:sldId id="434" r:id="rId15"/>
    <p:sldId id="365" r:id="rId16"/>
    <p:sldId id="366" r:id="rId17"/>
    <p:sldId id="504" r:id="rId18"/>
    <p:sldId id="367" r:id="rId19"/>
    <p:sldId id="455" r:id="rId20"/>
    <p:sldId id="502" r:id="rId21"/>
    <p:sldId id="436" r:id="rId22"/>
    <p:sldId id="510" r:id="rId23"/>
    <p:sldId id="485" r:id="rId24"/>
    <p:sldId id="497" r:id="rId25"/>
    <p:sldId id="369" r:id="rId26"/>
    <p:sldId id="480" r:id="rId27"/>
    <p:sldId id="375" r:id="rId28"/>
    <p:sldId id="376" r:id="rId29"/>
    <p:sldId id="377" r:id="rId30"/>
    <p:sldId id="498" r:id="rId31"/>
    <p:sldId id="458" r:id="rId32"/>
    <p:sldId id="509" r:id="rId33"/>
    <p:sldId id="448" r:id="rId34"/>
    <p:sldId id="444" r:id="rId35"/>
    <p:sldId id="445" r:id="rId36"/>
    <p:sldId id="516" r:id="rId37"/>
    <p:sldId id="460" r:id="rId38"/>
    <p:sldId id="517" r:id="rId39"/>
    <p:sldId id="417" r:id="rId40"/>
    <p:sldId id="518" r:id="rId41"/>
    <p:sldId id="461" r:id="rId42"/>
    <p:sldId id="519" r:id="rId43"/>
    <p:sldId id="462" r:id="rId44"/>
    <p:sldId id="520" r:id="rId45"/>
    <p:sldId id="463" r:id="rId46"/>
    <p:sldId id="521" r:id="rId47"/>
    <p:sldId id="419" r:id="rId48"/>
    <p:sldId id="450" r:id="rId49"/>
    <p:sldId id="474" r:id="rId50"/>
    <p:sldId id="513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1" initials="3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0066FF"/>
    <a:srgbClr val="FFFF99"/>
    <a:srgbClr val="006600"/>
    <a:srgbClr val="E6B57A"/>
    <a:srgbClr val="FFFFCC"/>
    <a:srgbClr val="0612FE"/>
    <a:srgbClr val="0725B9"/>
    <a:srgbClr val="F0D2AE"/>
    <a:srgbClr val="E4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73236" autoAdjust="0"/>
  </p:normalViewPr>
  <p:slideViewPr>
    <p:cSldViewPr>
      <p:cViewPr varScale="1">
        <p:scale>
          <a:sx n="38" d="100"/>
          <a:sy n="38" d="100"/>
        </p:scale>
        <p:origin x="73" y="7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0B6FC3-87DA-4079-910E-EC03BBE97041}" type="datetimeFigureOut">
              <a:rPr lang="zh-TW" altLang="en-US"/>
              <a:pPr>
                <a:defRPr/>
              </a:pPr>
              <a:t>2020/9/9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DB33B1-7691-4B80-BC26-47AE217CB8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43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65A757-7139-4A4F-8650-774D3401DBEA}" type="datetimeFigureOut">
              <a:rPr lang="zh-TW" altLang="en-US"/>
              <a:pPr>
                <a:defRPr/>
              </a:pPr>
              <a:t>2020/9/9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50BF6B-332A-491C-831D-15A59E5DFE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377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1&amp;aid=47&amp;bid=366&amp;cid=204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aXMiRGI1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a.gov.tw/Pages/Detail.aspx?nodeid=485&amp;pid=8345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7D8R7ut3o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oF9BtDHwY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Oo8tH3-F9HE" TargetMode="External"/><Relationship Id="rId4" Type="http://schemas.openxmlformats.org/officeDocument/2006/relationships/hyperlink" Target="https://www.youtube.com/watch?v=9MTxl7MHGjQ" TargetMode="Externa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way.com.tw/gov/tped/?fbclid=IwAR0Y81esroH8cPdKeiwjxNdrMW4_oDjhGQfmOqSpzDi1j_OfWoxsLBv7r1c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膳食纖維建議量資料來源：</a:t>
            </a:r>
            <a:r>
              <a:rPr lang="en-US" altLang="zh-TW" sz="1200" dirty="0"/>
              <a:t>2018</a:t>
            </a:r>
            <a:r>
              <a:rPr lang="zh-TW" altLang="zh-TW" sz="1200" dirty="0"/>
              <a:t>年「國人膳食營養素參考攝取量草案」</a:t>
            </a:r>
            <a:endParaRPr lang="en-US" altLang="zh-TW" sz="1200" dirty="0"/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/1000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大卡，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10~12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歲適度活動量之男女學童分別為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2250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大卡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除了現況調查顯示學童膳食纖維不足、吃全穀狀況不理想，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台灣及美國飲食指南均提到吃全穀的好處：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altLang="zh-TW" sz="1200" dirty="0"/>
              <a:t>1.</a:t>
            </a:r>
            <a:r>
              <a:rPr lang="zh-TW" altLang="zh-TW" sz="1200" dirty="0"/>
              <a:t>臺灣「每日飲食指南」提醒</a:t>
            </a:r>
            <a:r>
              <a:rPr lang="zh-TW" altLang="en-US" sz="1200" dirty="0"/>
              <a:t>，</a:t>
            </a:r>
            <a:r>
              <a:rPr lang="zh-TW" altLang="zh-TW" sz="1200" dirty="0"/>
              <a:t>應以未精製全榖雜糧類等原態食物作為主食為佳。</a:t>
            </a:r>
            <a:endParaRPr lang="en-US" altLang="zh-TW" sz="1200" dirty="0"/>
          </a:p>
          <a:p>
            <a:r>
              <a:rPr lang="zh-TW" altLang="zh-TW" sz="1200" dirty="0"/>
              <a:t>全穀類含有豐富的膳食纖維，有助於控制及預防癌症及多種慢性病，也對孩子的生長和學習力有正面影響。</a:t>
            </a:r>
            <a:endParaRPr lang="en-US" altLang="zh-TW" sz="1200" dirty="0"/>
          </a:p>
          <a:p>
            <a:r>
              <a:rPr lang="en-US" altLang="zh-TW" sz="1200" dirty="0"/>
              <a:t>2.</a:t>
            </a:r>
            <a:r>
              <a:rPr lang="zh-TW" altLang="zh-TW" sz="1200" dirty="0"/>
              <a:t>「</a:t>
            </a:r>
            <a:r>
              <a:rPr lang="en-US" altLang="zh-TW" sz="1200" dirty="0"/>
              <a:t>2015-2020</a:t>
            </a:r>
            <a:r>
              <a:rPr lang="zh-TW" altLang="zh-TW" sz="1200" dirty="0"/>
              <a:t>美國飲食指南」也建議至少一半的主食可選擇未加工的全榖類，</a:t>
            </a:r>
            <a:endParaRPr lang="en-US" altLang="zh-TW" sz="1200" dirty="0"/>
          </a:p>
          <a:p>
            <a:r>
              <a:rPr lang="zh-TW" altLang="zh-TW" sz="1200" dirty="0"/>
              <a:t>以增加</a:t>
            </a:r>
            <a:r>
              <a:rPr lang="zh-TW" altLang="en-US" sz="1200" dirty="0"/>
              <a:t>膳食纖維、</a:t>
            </a:r>
            <a:r>
              <a:rPr lang="zh-TW" altLang="zh-TW" sz="1200" dirty="0"/>
              <a:t>維生素</a:t>
            </a:r>
            <a:r>
              <a:rPr lang="en-US" altLang="zh-TW" sz="1200" dirty="0"/>
              <a:t>B</a:t>
            </a:r>
            <a:r>
              <a:rPr lang="zh-TW" altLang="zh-TW" sz="1200" dirty="0"/>
              <a:t>群、鐵、鉀、</a:t>
            </a:r>
            <a:r>
              <a:rPr lang="zh-TW" altLang="en-US" sz="1200" dirty="0"/>
              <a:t>鋅、</a:t>
            </a:r>
            <a:r>
              <a:rPr lang="zh-TW" altLang="zh-TW" sz="1200" dirty="0"/>
              <a:t>鎂等</a:t>
            </a:r>
            <a:r>
              <a:rPr lang="zh-TW" altLang="en-US" sz="1200" dirty="0"/>
              <a:t>營養素</a:t>
            </a:r>
            <a:r>
              <a:rPr lang="zh-TW" altLang="zh-TW" sz="1200" dirty="0"/>
              <a:t>攝取。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53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補充資料</a:t>
            </a:r>
            <a:r>
              <a:rPr lang="en-US" altLang="zh-TW" dirty="0"/>
              <a:t>:</a:t>
            </a:r>
            <a:r>
              <a:rPr lang="zh-TW" altLang="en-US" dirty="0"/>
              <a:t>台北市政府教育局</a:t>
            </a:r>
            <a:r>
              <a:rPr lang="en-US" altLang="zh-TW" dirty="0"/>
              <a:t>-</a:t>
            </a:r>
            <a:r>
              <a:rPr lang="zh-TW" altLang="en-US" dirty="0"/>
              <a:t>全穀雜糧尋寶趣</a:t>
            </a:r>
            <a:r>
              <a:rPr lang="en-US" altLang="zh-TW" dirty="0"/>
              <a:t>http://www.cdway.com.tw/gov/tped/?fbclid=IwAR0Y81esroH8cPdKeiwjxNdrMW4_oDjhGQfmOqSpzDi1j_OfWoxsLBv7r1c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5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本頁提供教師了解醣與糖的不同之參考資料，不用對孩子宣導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6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讓孩子猜猜看四張圖裡面哪一個是全穀，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包含麩皮、胚乳、胚芽三個部分才是全穀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全穀包含三個構造：麩皮、胚乳和胚芽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962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麩皮就像是衣服一樣包在全穀粒的外面，含有豐富的膳食纖維，可以把便便清光光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2B134-E467-410B-A86C-E0E9B5D126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204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胚乳會提供種子萌芽所需要的養分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1AE7A-3B92-41A1-8EF6-83EC1E13D31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44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胚芽就像是皇冠一樣，小小的、但是很重要，是全穀主要的營養來源唷！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33371-8573-43B4-AF27-DEB08B2DB3D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54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可以請小朋友回答平常吃的米長什麼樣子？</a:t>
            </a:r>
            <a:endParaRPr lang="en-US" altLang="zh-TW" dirty="0"/>
          </a:p>
          <a:p>
            <a:r>
              <a:rPr lang="zh-TW" altLang="en-US" dirty="0"/>
              <a:t>介紹稻穀變成白米的過程，每一步驟都會流失一些營養</a:t>
            </a:r>
            <a:endParaRPr lang="en-US" altLang="zh-TW" dirty="0"/>
          </a:p>
          <a:p>
            <a:r>
              <a:rPr lang="zh-TW" altLang="en-US" dirty="0"/>
              <a:t>較常看到的白米並不是全穀，因為已經去掉麩皮、胚芽，只剩下胚乳</a:t>
            </a:r>
            <a:endParaRPr lang="en-US" altLang="zh-TW" dirty="0"/>
          </a:p>
          <a:p>
            <a:r>
              <a:rPr lang="zh-TW" altLang="en-US" dirty="0"/>
              <a:t>只有糙米是全穀類唷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207C00-5D89-443F-B20D-FBE11DDDA957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484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老師可視情況再做一次複習，麩皮、胚乳、胚芽的營養與重要性。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0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可參考董氏基金會</a:t>
            </a:r>
            <a:r>
              <a:rPr lang="en-US" altLang="zh-TW" dirty="0"/>
              <a:t>-</a:t>
            </a:r>
            <a:r>
              <a:rPr lang="zh-TW" altLang="en-US" dirty="0"/>
              <a:t>常見全穀迷思</a:t>
            </a:r>
            <a:r>
              <a:rPr lang="en-US" altLang="zh-TW" dirty="0"/>
              <a:t>Q&amp;A</a:t>
            </a:r>
            <a:r>
              <a:rPr lang="zh-TW" altLang="en-US" dirty="0"/>
              <a:t>：</a:t>
            </a:r>
            <a:r>
              <a:rPr lang="en-US" altLang="zh-TW" dirty="0">
                <a:hlinkClick r:id="rId3"/>
              </a:rPr>
              <a:t>https://nutri.jtf.org.tw/index.php?idd=1&amp;aid=47&amp;bid=366&amp;cid=2040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74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全穀類的營養價值比精製穀類</a:t>
            </a:r>
            <a:r>
              <a:rPr lang="en-US" altLang="zh-TW" dirty="0"/>
              <a:t>(</a:t>
            </a:r>
            <a:r>
              <a:rPr lang="zh-TW" altLang="en-US" dirty="0"/>
              <a:t>如白米飯</a:t>
            </a:r>
            <a:r>
              <a:rPr lang="en-US" altLang="zh-TW" dirty="0"/>
              <a:t>)</a:t>
            </a:r>
            <a:r>
              <a:rPr lang="zh-TW" altLang="en-US" dirty="0"/>
              <a:t>高，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白米少了麩皮、胚芽，只剩下胚乳，營養素比全榖少很多，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且穀類在精製的過程中，會流失</a:t>
            </a:r>
            <a:r>
              <a:rPr lang="en-US" altLang="zh-TW" dirty="0"/>
              <a:t>70~80%</a:t>
            </a:r>
            <a:r>
              <a:rPr lang="zh-TW" altLang="en-US" dirty="0"/>
              <a:t>的維生素、礦物質及纖維等，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所以盡量選未精製的全穀，記得每天要有</a:t>
            </a:r>
            <a:r>
              <a:rPr lang="en-US" altLang="zh-TW" dirty="0"/>
              <a:t>1/3</a:t>
            </a:r>
            <a:r>
              <a:rPr lang="zh-TW" altLang="en-US" dirty="0"/>
              <a:t>的主食是全穀喔！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7569B-613C-4B7C-A0D3-5AA2DB3711B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58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供老師參考資料，每天至少</a:t>
            </a:r>
            <a:r>
              <a:rPr lang="en-US" altLang="zh-TW" dirty="0"/>
              <a:t>1/3</a:t>
            </a:r>
            <a:r>
              <a:rPr lang="zh-TW" altLang="en-US" dirty="0"/>
              <a:t>的主食是全穀喔！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6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播放全穀短片</a:t>
            </a:r>
            <a:r>
              <a:rPr lang="en-US" altLang="zh-TW" dirty="0">
                <a:solidFill>
                  <a:srgbClr val="C00000"/>
                </a:solidFill>
              </a:rPr>
              <a:t>-</a:t>
            </a:r>
            <a:r>
              <a:rPr lang="zh-TW" altLang="en-US" dirty="0">
                <a:solidFill>
                  <a:srgbClr val="C00000"/>
                </a:solidFill>
              </a:rPr>
              <a:t>穀穀去呷，透過影片讓孩子複習全穀營養與重要性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看完以後，問孩子還記得剛剛影片裡面提到的全穀有哪些嗎？讓學生舉手回答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影片連結：</a:t>
            </a:r>
            <a:r>
              <a:rPr lang="en-US" altLang="zh-TW" dirty="0">
                <a:hlinkClick r:id="rId3"/>
              </a:rPr>
              <a:t>https://www.youtube.com/watch?v=_vaXMiRGI1M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5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重述一次剛剛影片裡提到的全穀有哪些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776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補充圖片全穀照片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B954-805B-4E79-A520-1DF1B52CAA6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833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比喻全穀就像寶箱一樣，藏著很多豐富的營養素呢！</a:t>
            </a:r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F8732-53C8-48A7-9EFC-970A81B0181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638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餐點選擇全榖飯比吃白米飯更可以延長飽足感，</a:t>
            </a:r>
            <a:endParaRPr lang="en-US" altLang="zh-TW" dirty="0"/>
          </a:p>
          <a:p>
            <a:r>
              <a:rPr lang="zh-TW" altLang="en-US" dirty="0"/>
              <a:t>讓小朋友在餐與餐之間不會這麼快肚子餓，</a:t>
            </a:r>
            <a:endParaRPr lang="en-US" altLang="zh-TW" dirty="0"/>
          </a:p>
          <a:p>
            <a:r>
              <a:rPr lang="zh-TW" altLang="en-US" dirty="0"/>
              <a:t>如果餐間肚子餓可能會讓小朋友去吃糖果餅乾等高油鹽食物，</a:t>
            </a:r>
            <a:endParaRPr lang="en-US" altLang="zh-TW" dirty="0"/>
          </a:p>
          <a:p>
            <a:r>
              <a:rPr lang="zh-TW" altLang="en-US" dirty="0"/>
              <a:t>正餐時間反而吃不下、無法攝取完整營養素，</a:t>
            </a:r>
            <a:endParaRPr lang="en-US" altLang="zh-TW" dirty="0"/>
          </a:p>
          <a:p>
            <a:r>
              <a:rPr lang="zh-TW" altLang="en-US" dirty="0"/>
              <a:t>攝取的熱量來源變成高油糖鹽類食物，</a:t>
            </a:r>
            <a:endParaRPr lang="en-US" altLang="zh-TW" dirty="0"/>
          </a:p>
          <a:p>
            <a:r>
              <a:rPr lang="zh-TW" altLang="en-US" dirty="0"/>
              <a:t>長久下來容易讓小朋友體重增加，</a:t>
            </a:r>
            <a:endParaRPr lang="en-US" altLang="zh-TW" dirty="0"/>
          </a:p>
          <a:p>
            <a:r>
              <a:rPr lang="zh-TW" altLang="en-US" dirty="0"/>
              <a:t>因此吃全穀除了延長飽足感，也有助於體重控制。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2EBF6-1F24-48B1-9FE9-A95545480566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44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請小朋友回想全榖咬起來是不是比較硬、需要咀嚼比較久？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F7046-3E7D-4332-A35C-1EFD6E0F365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439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咀嚼的好處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全穀的麩皮有膳食纖維，可以訓練咀嚼能力、讓牙齒更健康唷！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能刺激腦部發育，提升孩子的學習力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穩定孩子情緒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/>
              <a:t>參考資料：</a:t>
            </a:r>
            <a:endParaRPr lang="en-US" altLang="zh-TW" b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董氏基金會食品營養特區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吃全榖，孩子聰明不養胖</a:t>
            </a:r>
            <a:r>
              <a:rPr lang="zh-TW" altLang="en-US" b="0" dirty="0"/>
              <a:t>：</a:t>
            </a:r>
            <a:endParaRPr lang="en-US" altLang="zh-TW" b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https://www.healthkids.com.tw/PageContent.aspx?subID=32&amp;IMenuID=4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52291-0522-4C52-9689-0DD611AF58A7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7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補充說明</a:t>
            </a:r>
            <a:r>
              <a:rPr lang="en-US" altLang="zh-TW" dirty="0"/>
              <a:t>:</a:t>
            </a:r>
            <a:r>
              <a:rPr lang="zh-TW" altLang="en-US" dirty="0"/>
              <a:t>吃全穀有助於口腔健康、變聰明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02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44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糙米取代白米：每天有</a:t>
            </a:r>
            <a:r>
              <a:rPr lang="en-US" altLang="zh-TW" dirty="0"/>
              <a:t>1/3</a:t>
            </a:r>
            <a:r>
              <a:rPr lang="zh-TW" altLang="en-US" dirty="0"/>
              <a:t>的主食類為全穀，</a:t>
            </a:r>
            <a:endParaRPr lang="en-US" altLang="zh-TW" dirty="0"/>
          </a:p>
          <a:p>
            <a:r>
              <a:rPr lang="zh-TW" altLang="en-US" dirty="0"/>
              <a:t>建議煮飯時可以在白米中加入糙米、胚芽米或其他未精製全穀類，</a:t>
            </a:r>
            <a:endParaRPr lang="en-US" altLang="zh-TW" dirty="0"/>
          </a:p>
          <a:p>
            <a:r>
              <a:rPr lang="zh-TW" altLang="en-US" dirty="0"/>
              <a:t>來增加維生素、礦物質及膳食纖維的攝取量。</a:t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選擇少油糖鹽的全穀</a:t>
            </a:r>
            <a:r>
              <a:rPr lang="zh-TW" altLang="en-US" b="0" dirty="0"/>
              <a:t>製品：</a:t>
            </a:r>
            <a:r>
              <a:rPr kumimoji="1" lang="zh-TW" altLang="en-US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全榖成分須佔總成分</a:t>
            </a:r>
            <a:r>
              <a:rPr kumimoji="1" lang="en-US" altLang="zh-TW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51%</a:t>
            </a:r>
            <a:r>
              <a:rPr kumimoji="1" lang="zh-TW" altLang="en-US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以上，才是「全榖」製品喔！</a:t>
            </a:r>
            <a:endParaRPr kumimoji="1" lang="en-US" altLang="zh-TW" sz="1200" b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/>
              <a:t>點心搭配全穀類：例如小米燕麥粥、紅豆紫米湯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部分全穀製品為增加適口性，會提高油脂的比例，要特別注意與避免！</a:t>
            </a:r>
            <a:r>
              <a:rPr kumimoji="1" lang="en-US" altLang="zh-TW" sz="12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200" b="1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全穀產品宣稱及標示原則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https://goo.gl/NXS90q</a:t>
            </a:r>
            <a:endParaRPr lang="zh-TW" altLang="en-US" sz="1200" b="0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固體產品所含全穀成分佔配方總重量百分比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 以上，始可以全穀產品宣稱，</a:t>
            </a:r>
            <a:endParaRPr lang="en-US" altLang="zh-TW" sz="1200" b="0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若產品中單一穀類佔配方總重量百分比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</a:t>
            </a:r>
            <a:endParaRPr lang="en-US" altLang="zh-TW" sz="1200" b="0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可以該穀類名稱進行產品命名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、全蕎麥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。</a:t>
            </a:r>
            <a:b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如產品所含全穀成分未達配方總重量百分比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以上，不得宣稱為全穀產品，</a:t>
            </a:r>
            <a:endParaRPr lang="en-US" altLang="zh-TW" sz="1200" b="0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僅能以「本產品部分原料使用全穀粉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原料製作」，</a:t>
            </a:r>
            <a:endParaRPr lang="en-US" altLang="zh-TW" sz="1200" b="0" i="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或「本產品含部分全穀粉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如：全麥麵粉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」等方式宣稱。</a:t>
            </a:r>
            <a:b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如產品欲宣稱為全穀原料粉，則內容物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原料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須</a:t>
            </a:r>
            <a:r>
              <a:rPr lang="en-US" altLang="zh-TW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en-US" sz="1200" b="0" i="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為全穀，始可宣稱為全穀原料粉。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50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補充資料：食物中膳食纖維含量比較表</a:t>
            </a:r>
            <a:endParaRPr lang="en-US" altLang="zh-TW" dirty="0"/>
          </a:p>
          <a:p>
            <a:r>
              <a:rPr lang="zh-TW" altLang="en-US" dirty="0"/>
              <a:t>糙米</a:t>
            </a:r>
            <a:r>
              <a:rPr lang="en-US" altLang="zh-TW" dirty="0"/>
              <a:t>(4g/100g)</a:t>
            </a:r>
            <a:r>
              <a:rPr lang="zh-TW" altLang="en-US" dirty="0"/>
              <a:t>、玉米</a:t>
            </a:r>
            <a:r>
              <a:rPr lang="en-US" altLang="zh-TW" dirty="0"/>
              <a:t>(3.7g/100g)</a:t>
            </a:r>
            <a:r>
              <a:rPr lang="zh-TW" altLang="en-US" dirty="0"/>
              <a:t>等全穀食物的膳食纖維高於白飯</a:t>
            </a:r>
            <a:r>
              <a:rPr lang="en-US" altLang="zh-TW" dirty="0"/>
              <a:t>(0.6g/100g)</a:t>
            </a:r>
          </a:p>
          <a:p>
            <a:r>
              <a:rPr lang="zh-TW" altLang="en-US" dirty="0"/>
              <a:t>含全穀粉的全麥土司</a:t>
            </a:r>
            <a:r>
              <a:rPr lang="en-US" altLang="zh-TW" dirty="0"/>
              <a:t>(4.2g/100g)</a:t>
            </a:r>
            <a:r>
              <a:rPr lang="zh-TW" altLang="en-US" dirty="0"/>
              <a:t>膳食纖維也比一般吐司</a:t>
            </a:r>
            <a:r>
              <a:rPr lang="en-US" altLang="zh-TW" dirty="0"/>
              <a:t>(3g/100g)</a:t>
            </a:r>
            <a:r>
              <a:rPr lang="zh-TW" altLang="en-US" dirty="0"/>
              <a:t>高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資料來源：</a:t>
            </a:r>
            <a:r>
              <a:rPr kumimoji="0" lang="zh-TW" altLang="en-US" sz="1200" dirty="0"/>
              <a:t>國健署</a:t>
            </a:r>
            <a:r>
              <a:rPr kumimoji="0" lang="en-US" altLang="zh-TW" sz="1200" dirty="0"/>
              <a:t>-</a:t>
            </a:r>
            <a:r>
              <a:rPr kumimoji="0" lang="zh-TW" altLang="en-US" sz="1200" dirty="0"/>
              <a:t>學童期</a:t>
            </a:r>
            <a:r>
              <a:rPr kumimoji="0" lang="en-US" altLang="zh-TW" sz="1200" dirty="0"/>
              <a:t>3-6</a:t>
            </a:r>
            <a:r>
              <a:rPr kumimoji="0" lang="zh-TW" altLang="en-US" sz="1200" dirty="0"/>
              <a:t>年級營養手冊</a:t>
            </a:r>
            <a:r>
              <a:rPr kumimoji="0" lang="en-US" altLang="zh-TW" sz="1200" dirty="0"/>
              <a:t>(</a:t>
            </a:r>
            <a:r>
              <a:rPr kumimoji="0" lang="zh-TW" altLang="en-US" sz="1200" dirty="0"/>
              <a:t>民國</a:t>
            </a:r>
            <a:r>
              <a:rPr kumimoji="0" lang="en-US" altLang="zh-TW" sz="1200" dirty="0"/>
              <a:t>107</a:t>
            </a:r>
            <a:r>
              <a:rPr kumimoji="0" lang="zh-TW" altLang="en-US" sz="1200" dirty="0"/>
              <a:t>年</a:t>
            </a:r>
            <a:r>
              <a:rPr kumimoji="0" lang="en-US" altLang="zh-TW" sz="1200" dirty="0"/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https://www.hpa.gov.tw/Pages/Detail.aspx?nodeid=485&amp;pid=8345</a:t>
            </a:r>
            <a:endParaRPr kumimoji="0"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432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全榖操：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3"/>
              </a:rPr>
              <a:t>https://www.youtube.com/watch?v=WL7D8R7ut3o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r>
              <a:rPr lang="zh-TW" altLang="en-US" dirty="0"/>
              <a:t>若場地限制無法跳操，可播放全穀操歌曲，讓小朋友看著歌詞跟著一起唱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11B1D-E6B5-43A1-90F5-51ADF432A72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837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再次複習全穀必須包括三個部分：麩皮、胚乳、胚芽</a:t>
            </a:r>
            <a:endParaRPr lang="en-US" altLang="zh-TW" dirty="0"/>
          </a:p>
          <a:p>
            <a:r>
              <a:rPr lang="zh-TW" altLang="en-US" dirty="0"/>
              <a:t>且每天要有</a:t>
            </a:r>
            <a:r>
              <a:rPr lang="en-US" altLang="zh-TW" dirty="0"/>
              <a:t>1/3</a:t>
            </a:r>
            <a:r>
              <a:rPr lang="zh-TW" altLang="en-US" dirty="0"/>
              <a:t>主食是全穀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9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59A7A-2472-477A-B467-C4B264E7B7EC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641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04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04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124-C630-43F2-A1D5-656F76D7F847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25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124-C630-43F2-A1D5-656F76D7F847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25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124-C630-43F2-A1D5-656F76D7F847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4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C7F4F-6176-4E8A-8CD2-E3DDE9905E3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360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072B6-0D09-415E-A38B-F332A2147CA4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86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072B6-0D09-415E-A38B-F332A2147CA4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896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A8763-A64F-467C-A182-44754D5F8CD2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8402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772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吃全穀顧健康補充影片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可在午餐時間、課餘時間播放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)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：</a:t>
            </a:r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如何辨識「真」全穀製品：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3"/>
              </a:rPr>
              <a:t>https://www.youtube.com/watch?v=XDoF9BtDHwY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全榖超人：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4"/>
              </a:rPr>
              <a:t>https://www.youtube.com/watch?v=9MTxl7MHGjQ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3.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全家都來吃全穀：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  <a:hlinkClick r:id="rId5"/>
            </a:endParaRPr>
          </a:p>
          <a:p>
            <a:pPr marL="0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5"/>
              </a:rPr>
              <a:t>https://www.youtube.com/watch?v=Oo8tH3-F9HE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254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+mj-ea"/>
                <a:cs typeface="SetoFont" panose="02000600000000000000" pitchFamily="2" charset="-120"/>
              </a:rPr>
              <a:t>台北市政府教育局</a:t>
            </a:r>
            <a:r>
              <a:rPr lang="en-US" altLang="zh-TW" sz="1200" dirty="0">
                <a:latin typeface="+mj-ea"/>
                <a:cs typeface="SetoFont" panose="02000600000000000000" pitchFamily="2" charset="-120"/>
              </a:rPr>
              <a:t>-</a:t>
            </a:r>
            <a:r>
              <a:rPr lang="zh-TW" altLang="en-US" sz="1200" dirty="0">
                <a:latin typeface="+mj-ea"/>
                <a:cs typeface="SetoFont" panose="02000600000000000000" pitchFamily="2" charset="-120"/>
              </a:rPr>
              <a:t>全穀雜糧真正棒 天天都吃真健康 </a:t>
            </a:r>
            <a:r>
              <a:rPr lang="en-US" altLang="zh-TW" sz="1200" dirty="0">
                <a:latin typeface="+mj-ea"/>
                <a:cs typeface="SetoFont" panose="02000600000000000000" pitchFamily="2" charset="-120"/>
              </a:rPr>
              <a:t>( </a:t>
            </a:r>
            <a:r>
              <a:rPr lang="zh-TW" altLang="en-US" sz="1200" dirty="0">
                <a:latin typeface="+mj-ea"/>
                <a:cs typeface="SetoFont" panose="02000600000000000000" pitchFamily="2" charset="-120"/>
              </a:rPr>
              <a:t>全穀雜糧健康飲食套書 </a:t>
            </a:r>
            <a:r>
              <a:rPr lang="en-US" altLang="zh-TW" sz="1200" dirty="0">
                <a:latin typeface="+mj-ea"/>
                <a:cs typeface="SetoFont" panose="02000600000000000000" pitchFamily="2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200" dirty="0">
                <a:latin typeface="+mj-ea"/>
                <a:cs typeface="SetoFont" panose="02000600000000000000" pitchFamily="2" charset="-120"/>
                <a:hlinkClick r:id="rId3"/>
              </a:rPr>
              <a:t>http://www.cdway.com.tw/gov/tped/?fbclid=IwAR0Y81esroH8cPdKeiwjxNdrMW4_oDjhGQfmOqSpzDi1j_OfWoxsLBv7r1c</a:t>
            </a:r>
            <a:endParaRPr lang="en-US" altLang="zh-TW" sz="1200" dirty="0">
              <a:latin typeface="+mj-ea"/>
              <a:cs typeface="SetoFont" panose="02000600000000000000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1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b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均衡飲食金國王的環遊旅程</a:t>
            </a:r>
            <a:r>
              <a:rPr lang="en-US" altLang="zh-TW" sz="1200" b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b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影片連結：</a:t>
            </a:r>
            <a:endParaRPr lang="en-US" altLang="zh-TW" sz="1200" b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b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https://www.healthkids.com.tw/PageContent.aspx?subID=50&amp;IMenuID=3</a:t>
            </a:r>
          </a:p>
          <a:p>
            <a:endParaRPr lang="en-US" altLang="zh-TW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小朋友還記得均衡飲食王國嗎？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中間是金國王住的地方，旁邊有</a:t>
            </a:r>
            <a:r>
              <a:rPr lang="en-US" altLang="zh-TW" dirty="0"/>
              <a:t>6</a:t>
            </a:r>
            <a:r>
              <a:rPr lang="zh-TW" altLang="en-US" dirty="0"/>
              <a:t>個村莊，分別代表食物總共分成六大類唷！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大家還記得六大類食物有哪些嗎？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E8589-C884-4E32-A463-9421C173841F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39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複習食物有</a:t>
            </a:r>
            <a:r>
              <a:rPr lang="en-US" altLang="zh-TW" dirty="0"/>
              <a:t>6</a:t>
            </a:r>
            <a:r>
              <a:rPr lang="zh-TW" altLang="en-US" dirty="0"/>
              <a:t>大類，可以問小朋友記得金字塔愈接近底層的食物要吃愈多還愈少</a:t>
            </a:r>
            <a:r>
              <a:rPr lang="en-US" altLang="zh-TW" dirty="0"/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提醒全穀雜糧在最底層代表要吃得最多，最上面油糖鹽類的食物要吃得最少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E8589-C884-4E32-A463-9421C173841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54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全榖雜糧類富含營養小子碳水化合物，是我們活力與體力的來源喔！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2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全穀雜糧類細分成穀物、根莖類與雜糧，</a:t>
            </a:r>
            <a:endParaRPr lang="en-US" altLang="zh-TW" dirty="0"/>
          </a:p>
          <a:p>
            <a:r>
              <a:rPr lang="zh-TW" altLang="en-US" dirty="0"/>
              <a:t>這次上課的主題是穀物，也就是全穀喔！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全穀雜糧類細分成穀物、根莖類與雜糧，</a:t>
            </a:r>
            <a:endParaRPr lang="en-US" altLang="zh-TW" dirty="0"/>
          </a:p>
          <a:p>
            <a:r>
              <a:rPr lang="zh-TW" altLang="en-US" dirty="0"/>
              <a:t>這次上課的主題是穀物，也就是全穀喔！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圖片 4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t="48718" b="8147"/>
          <a:stretch/>
        </p:blipFill>
        <p:spPr>
          <a:xfrm>
            <a:off x="0" y="4042462"/>
            <a:ext cx="9144000" cy="19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95844" r="63997" b="1018"/>
          <a:stretch>
            <a:fillRect/>
          </a:stretch>
        </p:blipFill>
        <p:spPr bwMode="auto">
          <a:xfrm>
            <a:off x="6659565" y="6426200"/>
            <a:ext cx="1620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57356" y="5072075"/>
            <a:ext cx="6400800" cy="1466848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accent6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2014803" y="1844825"/>
            <a:ext cx="1837119" cy="12794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670347" y="907755"/>
            <a:ext cx="1584176" cy="1503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156176" y="907755"/>
            <a:ext cx="1008112" cy="2141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372200" y="1893145"/>
            <a:ext cx="1008112" cy="527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" name="圖片 13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l="-1" r="76074" b="47326"/>
          <a:stretch/>
        </p:blipFill>
        <p:spPr>
          <a:xfrm>
            <a:off x="2051720" y="1844826"/>
            <a:ext cx="2187844" cy="237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l="74943" b="47388"/>
          <a:stretch/>
        </p:blipFill>
        <p:spPr>
          <a:xfrm>
            <a:off x="4585090" y="1844824"/>
            <a:ext cx="2291166" cy="23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 userDrawn="1"/>
        </p:nvSpPr>
        <p:spPr>
          <a:xfrm flipH="1">
            <a:off x="3851920" y="1736157"/>
            <a:ext cx="1008116" cy="629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 flipH="1">
            <a:off x="3995936" y="2352690"/>
            <a:ext cx="923016" cy="771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H="1">
            <a:off x="3778056" y="1607402"/>
            <a:ext cx="923016" cy="771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 flipH="1">
            <a:off x="4572000" y="1863073"/>
            <a:ext cx="562946" cy="5859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84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E91E-8916-4A3B-907F-050A3C788A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51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EE57-B1AC-4FCC-89AB-AA986D720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3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CE9E-6BC1-4BEC-8BC3-9CFDCB43C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01115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705B-F83E-490B-9D51-109886C7A7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12021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9C3F-8C06-4868-BE6D-6B058C80E2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35788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C184-2193-4F1D-8A4F-6A1A199118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94155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EE47-A1B9-4468-94DA-7DC5511D45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27429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CEDE-DB01-4890-8CBD-540C23AA5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5939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76CC-2682-4E3F-B422-857ABF7933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41204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61AC-35FC-44E0-BF14-7E11AAB1F2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682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D9B5-4730-4BE6-B944-5D60F72C41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4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C485-911B-4977-9187-4860284CFD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3501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DDEC-D423-4F76-858D-CD4A315BC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24919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42D1-81CA-457E-AC51-660E3D8CC8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0171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0BC-AAFF-4F60-A035-A801698C17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5709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B305-5690-48BC-9988-C7F8BC4BBD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23658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FCD0-AE48-46FF-8347-1AEB9BDAE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8657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4A59-86BF-44D8-9432-7AB48B1957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41094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48CA-1B4D-432D-8522-E904B9BA50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64134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FCE6-1402-45A0-B19F-C7C1F11FC9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81153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3C8F-CBB3-4799-A036-47EB43A408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15261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9527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8171-CDAC-480C-90C5-9486514C40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264809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C371-BD5E-4E19-82B4-2F3AAA28A6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53570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E673-8558-49CA-A55D-7A8FD5D561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8678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1557-F98E-467E-943B-0836F7A503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06627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816A-C433-42D1-B3ED-FF37321AF0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81155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4A78-B100-46E0-BB98-7F141D0691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5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909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D9B5-4730-4BE6-B944-5D60F72C41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9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7B4F-E4EF-4D9D-8F55-4BD5ACA22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3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36D9-FA52-4719-A458-A12FDD2114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0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522A-CBB1-42A5-8CCE-A7270414CD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3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072C-0DCF-4DF1-9C5C-E9B853DA8B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6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66715" y="366714"/>
            <a:ext cx="8491537" cy="5991225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14313" y="214314"/>
            <a:ext cx="8786812" cy="62865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67544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6868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34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95844" r="63997" b="1018"/>
          <a:stretch>
            <a:fillRect/>
          </a:stretch>
        </p:blipFill>
        <p:spPr bwMode="auto">
          <a:xfrm>
            <a:off x="432470" y="6426200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  <p:sldLayoutId id="2147484752" r:id="rId12"/>
    <p:sldLayoutId id="2147484753" r:id="rId13"/>
    <p:sldLayoutId id="2147484754" r:id="rId14"/>
    <p:sldLayoutId id="2147484755" r:id="rId15"/>
    <p:sldLayoutId id="2147484756" r:id="rId16"/>
    <p:sldLayoutId id="2147484757" r:id="rId17"/>
    <p:sldLayoutId id="2147484758" r:id="rId18"/>
    <p:sldLayoutId id="2147484759" r:id="rId19"/>
    <p:sldLayoutId id="2147484760" r:id="rId20"/>
    <p:sldLayoutId id="2147484761" r:id="rId21"/>
    <p:sldLayoutId id="2147484762" r:id="rId22"/>
    <p:sldLayoutId id="2147484763" r:id="rId23"/>
    <p:sldLayoutId id="2147484764" r:id="rId24"/>
    <p:sldLayoutId id="2147484765" r:id="rId25"/>
    <p:sldLayoutId id="2147484766" r:id="rId26"/>
    <p:sldLayoutId id="2147484767" r:id="rId27"/>
    <p:sldLayoutId id="2147484768" r:id="rId28"/>
    <p:sldLayoutId id="2147484769" r:id="rId29"/>
    <p:sldLayoutId id="2147484770" r:id="rId30"/>
    <p:sldLayoutId id="2147484771" r:id="rId31"/>
    <p:sldLayoutId id="2147484772" r:id="rId32"/>
    <p:sldLayoutId id="2147484773" r:id="rId33"/>
    <p:sldLayoutId id="2147484774" r:id="rId34"/>
    <p:sldLayoutId id="2147484775" r:id="rId3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2" descr="data:image/jpg;base64,/9j/4AAQSkZJRgABAQAAAQABAAD/2wBDAAkGBwgHBgkIBwgKCgkLDRYPDQwMDRsUFRAWIB0iIiAdHx8kKDQsJCYxJx8fLT0tMTU3Ojo6Iys/RD84QzQ5Ojf/2wBDAQoKCg0MDRoPDxo3JR8lNzc3Nzc3Nzc3Nzc3Nzc3Nzc3Nzc3Nzc3Nzc3Nzc3Nzc3Nzc3Nzc3Nzc3Nzc3Nzc3Nzf/wAARCACRALMDASIAAhEBAxEB/8QAHAABAAIDAQEBAAAAAAAAAAAAAAYHAQQFCAID/8QAQRAAAQIFAgQEAwMJBwUBAAAAAQIDAAQFBhESIQcxQVETYXGBFCIykaGxFRYjQmJygpLBJDM0Q1LR8DVEVHOT4f/EABoBAQADAQEBAAAAAAAAAAAAAAACAwQBBQb/xAAxEQACAgEBBQUHBAMAAAAAAAAAAQIDEQQSITFBUQUyYYGxEyJxkaHB0RQjM/BCUqL/2gAMAwEAAhEDEQA/ALxhCEAIQhACEIQAhCEAIQhACEIQAjBjMfm+6hhpbrq0obQkqWtRwEgcyTAHEvS5pS06BMVObIUUjSy1nd1w8kj8T5AxRE3Tqm1RZm+KpWZqRrUy6HZdLatOrP0pI5jbkOQA3juzM4riVd7tSmTotikEhlLhwl0jck574yeyQB1j6okg5xPvD4h1KhbFKXgJIwH1dvfGT2TgdYwW3WWahU1PdHfJ/b4sujGMYbUufD8lp8O6pUKzZ9On6uyWpt1v5iRjxADgLx01DB94kkfLaQhASkAADAA6R9RvKRCEIAQhCAEIQgBCEIAQhCAEIQgBCEIAQhCAEIQgDCjgRUfFm4pqs1JqxqA5+nfINQeTybRz0H23PsOpiW8SrxatCgLfb0rqExluTaIzlfVRHZOc/YOsVS0tdiW47UZwl+5qwSQF/MpJJzv3wTk91EDpGTV6h1RUYb5y3JePX4IsrgpPL4I/SuNqfdkeHdpDClbTjvYczqI/mV7Dyi67YoUnblFlqXIJw0yndZ+pxXVR8yYi3Cay1W3SlVCppKq1UPnmFLOVNpJyEZ79T5+giwIlpdOtPXs5y+LfV82csm5vJgRmEI0kBCEIAQhCAEIxkd4QBmEIQAhCEAIQjgXVdlKtimzE3PzTWttGpEul1PiOnoEpzn/bnAHd1eUZ1e0UPSnp6/K42xcd2zdLfm0+PJUmR1DS2clOojYHTuNWSUkHYER3pixb2ttwPWfdL8424dK5efVnSDtq+bKTjnyB268oAthTiUjKiAO5O0ZSoKAIwQeoOYqlnhFM1UfE3fdFRnZtW6ksLwhPkCr/AGHpGlVrarnDFBrlrVSZnaUyQZynTRz+j6qB5e4AI8xkQBcsalUqMrSqfMT086lqWl0Fbiz0A/59salt16SuSjsVOmuhbTqd0kjU2rqlQHIiKr4g1d++roRaNHeUmlya9dRmEclKSdxn9k7Duo+UQssjXFzk8JHYxcnhHIlJ3856zO33cgLVJkspkJdeDgJO2B1IP2qPlHX4Z0KZvG4nL2rzf9laWU05he6cpOyvMJ79VZPSOMZM37csra9E/Q27SsGYdb5EDbY9TzSnz1Ki+qfJsSEmzKSjSWpdhAQ22gYCUgYAjHpa5Tk9Rat74Lovy+ZbZJJbEeC9TYAxGYQjeUiEIQAjBOIKOBFfXjxUpVFeNPpCDV6sToSxLnKEK7KUM5P7Kcn0g9wJzOTstIyzkzOvtMMNjUtx1YSlI8yYqyv8ZkibU3atIcqcvLHXNTKwpKdA56QBkfvK28jEfnaPWrlP5Y4i1USUg2dSJJC9CEDseiT9qjCVrMxVW10DhrQ0qZAKHptbelpIIwSc9SM7q357GPOev257Gnjtvm+S8+fkXqnCzN49S27eu6kVyjStSZmUMpfRktuqwpBBIIPoQYRW9O4IzDck0mZuh9l7Hzty7fyJPllQJ+wQj0txn3l0wjBO0Qi9uJdHtd34JKF1CqHYSbHNJPLUenpufKOHSb5ilKs9VeIF7VSlrrqqPQaW54B8NzQXnAfMjUo4Ud9gBy3ydCtXNxAq0hNTkzNNUGRabU4WpdBDpA6Z3UD7j0jmWvb8/N24wJ+3nq6mqzYmVOicLZlx9AWojJJVqUTnkMHrHFJPgTnXOGNpYyThXBWVWkpVc9ZKTsQVg5Ea9U4F0tcvLopc4+h8PBT7s0rXrb6pATjB84ttCdCQkZwAAMmPrVHSBArXpdwyl3PCu0ylvSTSHPgKlLtpDracgJbJ540bbj9XmYnvKGI5N2V6XtmgTdXmwpTcujIQnmtROEp9yRAHWzHw8hDrS2nUBaFpKVJUMhQPMGKvoM7xTrKpOqgUeVp8ypKxLPtnUhs9Tj5uW4+YH0ieXLXZS2qJM1SoKHhMJ2SDhTiuiU+ZP/NoApjiVb8nZdUll2bUp+SqdRVpFPlnDjSds5zkDJwAc9cYxHHr0y3Y9tC35FwGsTyfEn5hJ+gH9UH02Hlk9RG5Jz7rCJ3iFcoDk9NkppsseQ2wCB0AGw8snmREy4T2Up9iYue6GUzM9VEnw2n0ZCGVcyQeqh06J26x58l+qtx/hF/N/hepev24+L9Du8JZe3KZbjEnQ6nKTsyseJNONLGtbhG/yn5gByAI5DzMTsEHlFe1zg9atQStySYdpkzzQ7KrOEq6fKcjn2x6iORZ99O2zVZu0r7n0iYlFpTK1BzOl1BGQFq6bYIUfME7b+gUFtQj8mnkPNJcaWlbahlK0nII7gxrVaryFGkVztUm2ZWXRzW6rAz2Hc+Q3gDdJxEau69qHacuV1SaBfIy3KtfM6v26DzOBECqvEevXZMLp9gyK2JcHS5U5hOMfug7J+9XkIjC2bctKaU9VX13Dcbis6Prw4e+c7+uVeQjJdrIVy2I+9Lovv08yyFTksvcjrz1UvHiGlW/5v2+oZOCQ48jzOxP3J9Y50lVKJbz4pVjUxdZrDg0l9KSrf8AeHMeScDuY7cjZ123yUTF0TCqNSCQUyDP96sftDp6q/lEWhbdsUe2pT4ajSbbCSBrWN1uealHcxR+lt1G/Uvd/quHm+foT9pGG6C8yvKPwvqVdmG6lxAqC3iDqRTZdeEN+RUPwT/MYtKm0+UpcqiUp8s1LS7YwhtpISkewjZxGY9CEIwjsxWEiltt5YhCESOFacVbznac5L21bp1VifT87iDvLtnqOxIzv0AJ7RXbX5PtFxuSp8s5V7hmMbIQVKKj94B7DcjnHzQJ9U9UrrupQDjutwsFe+B8xA9MBI9I1qMZORoTdSr1Pq7iK0VKerEgoBbGFqSGhkY3IyoZGcgb4xFT9+TXJGyL9hWprvS+iP3npScmagiRva4hTXHQCmnS7ajz5JWsDQn1OrHUCJ7adhLfqsvP1WlTFLdpgaRKvM1IPfEpQAE6hpAxjAyMZ7RL7Nto0alNtzVRnKqSvxmVz+CpgEbBOclJxz359ok8WJJcDLKcpvMnlkL4tXDPW1Z707SlJRNOOoZS4pOfD1ZyoDvtHItiwKrLzshWZy9KtMuq0PPtJWrw3ts6d1bp9Ry6DpYk5KS86z4M2w2+1qCihxIUMg5BwexAMfsOUdImY4d526zdVvTNHmHlMIfKCHUoCigpUFZAPpj3juRgwBq06X+BpktLrd8TwGUtqdUNOrSkDUe3LMUjc1VTxFupxBe8O1qJlbrpOEvEc1e+CB2Tk8zEl4v3RMrWzZ1vqKqnUMCYUk/3TR/Vz0yMk9k+sQSakFVCZkuHlrKylKtVSmwNlKGCoq8k9u+kdIyamyTaprfvP6Lr9l4llcV3nwOtaVKc4lXcapOM6LcpZDbDBThLhH0ox57FXlgdYvdIAAwBjyjn27RpO36PLUunN6JdhOkZ5qPVR8yckx0SYvqqjVBQhuSISk5PLBIxHna+KpQqrxPqorQS3KSrIkwFpVlbiTgqGPpwSd+wHeJG5xAqNi3TWqVcz7lZbcPjyKmSnUkq5II/VGOnTGw3jhV2Xql2q/LF5LlLfpAOpDKG0h5ztk/UT6+yesQvurqj77xn5v4FlSe1lLJzbfueq2rWl0qzJpdZlHknTKOoK0Nr7pI7dSMA9Y6FXkWw8ms8T60ZqZIyzTWV7AdgB09MDuTGhL3OhDrdCsGQbkw+Sn46YwHHMczk+nXJ7Aco6PDqkSbPE16nXM2ipzTjHiyz7+VAuABROCd9tXPPKMv7+o3N7Ef+n+PX4FslGKdiWfRG/S5O7b3YRL0SVTbtu8kvFOlS0/sgYJ9sD9oxY9ncPqDaiUuScv489j5pyYGpw98dEj0iWJGBgDAEfUa6aK6Y7NawZ5TlJ5ZjAEZhCLiIhCEAIQhAHmSjTjFtJuukzyMGWcXoaJI1jJbx96fYx2OFklJUS5KO1W11VNSnmCuTZbQrwEIXvpX1VkfMcfKNs75xpcfaGaddqKm2CGak1qO3JxICVfaNJ94l/CKvzdarSkKmWX5BqWK22HgjxpN3CUqSjr4Z3wRt0IHKIqKTbLJ2SnFRfIuBP0jERmu8QLYoE58HVKs01Mj6mkIW4pProScHyMSZPLERaR4fWtJPTrwpLMw5OKKnlTQ8Y77kAqzjJ3iRWdykVeQrUkidpc01NSy+TjSsjPY9j5HeN4biK8tCyZ60r1n3aUtItqba1fDrcJU270wPLcZ7HyiwhygDMYIzGYQBXVw2G5JLrNbtUFytzyTj4l7IbJ+otk8idsAnAwNwNo2uFdlC06MXp4BVXncLmV5BKOoQD5de59onJx2j85lC1y7qGXPCcUkhLmkK0nGxweeO0VxrjGTkuLOuTaSOfX7ipVuSZm6xOty7f6oUcqWeyUjdR9IquqXrc96JcRbbZoVEGQ7UpkhK1J8j0/h/mERyuy8lRa65+cz8zdFzqUAiVAV4SCd0gjr0OkDHlEmpnD647uU1M3rNKp9OTgt0uVwk46Z6J98n0iiVltj2alhdX9l+SajGO+T8iLUp6Qp898DZFMduCuLPzz7yMpQTzUOwz1JHqYnFB4VPVCaTVL9qC6jM80yba8NN+RIxn0TgesWJQqDS6BJCTpEm1Ks9QhO6z3Ueaj5mOmMCJ1aaFb2uMur4/wB+ByVje7gimuJsrLSt+WhKU9lphLTTn6NtGlKUaugH8Uc6kqC+NtFS2cqbllhzA5fonT+BESTjfSqeJBi4nKouQqckktyoTv45Jzoxzzz3GwGciI/wGkZitXBVboqIK1tJDDSynbWoDVjzCQP5ot2Mz2ixXJUOvxLyTGYwIzEygQhCAEIQgBCEIAhfFe2Rc1nzTTLWudlR8RLY5lSeafdOR64jztTUqDbFTpk6qRqEuvTrC9PzdDn9XI9jHrwjbnHnTixairYuNyqMME0SqKPiJQMBpw7qT5bjUn3HSIyTxlGjTThGTViyn/cnftnjLMybqJO85FSRgBM7Lox7qRyPqn7Iteh3DR6+z4tHqMvNpxkhtY1J9U8x7iPMDMs3KvIZNQaelV7mXmNvlPIpPLrG0uhtpcTNUmaclHhuFtLP3Ebj7Yr9vFd49B9j22Jyq4rllZ/B6qjMecKZfPEChhLYmm6mwgYCZhAcJHrsv74ksnx2UyAitW8624Oapd3+ih/WLFOMuDPOt011X8kWi6ojl8s3Q/Sg3aD0mzNKOHFzGdQT+xsQD6/jEXkeN1pzGfiBPyhA/wAyX1AnyKCf6R1pfivZL5AFbQgkf5jDiPvKYkUEbb4VXD4fxbt9VEVT6gtJWWwrtkqyfX7o73DC4azVGp+lXLLLRUqY4Glv6CEvjcZzjGRjpzyOUbi+J1lpST+X5Y47BZP4RzZjjFZbAJbn5iYIHJqVc3/mAEATcyEp8d8d8Kz8Z4fh/EaBrCM506ueN+UbPIbxUNQ48UtJ0UqjT0yrGxeUlvf0GoxHalxWvaqKApchL01r/UW9av5l7fdHHJLiWV02WPEItl9TUyxKS65iaebZZQMqccWEpSPMnYRWV38ZaTTSqVt5v8qzh2DiThlB9eavQbecVXOydYrj4fuOsPzSs50FZUB6dB7CNuTp8pIjLDSUqxutW5+2KJ6mMdy3s9fTdham3fZ7q8Ti3POVesKVVbjm3Hph06WGOiPIJ5JHkI9GcMbd/NmzpGScb0TTifHmQefiK5g+gwn+GKg4bUFV4XoJ50ZpVKUlZB5OL5pH2jJ8h5x6JAxFsMtZlxPN1fsla41d1fXxMwhCJmYQhCAEIQgBCEIARzLhoslX6RMUyoteJLvpwQNik9FA9CDvHThAHlKvW+5bNaXRLgaKmgSZOazpC0E7EHseo6HMYkKjIyC/glKmEYVgJeAIR7jpHo+8bUp13UpUhUm9x8zL6PrZV3B/EcjHni5KNWLKm/gawyh6VVtKzoa1oUOm5+9PMdNudNte0j19Br3VJZwmueOXRnUzkbHKekCARgjI7GORTZ2Z0gzZlfh1A+G624kDbyzHXSQoApOoEZBByDHnyjKDPtKL4XwUl9T8HJGUdGHJVlQ/cAj8DRqar/s2/bMb0I4pyXBkpaamXGC+SNAUWm5/wbf2mP0RTJBv6JNkfw5jbhHduXU4tLQuEF8kfKEIbGG0JQOyUgfhH1CBIGSrAAGTmIcS5JRW4COXNicrNRZoFEbL07MK0qwcBI65PQdT2Aj5cn5upTqKVbzC5udeOkeGnOPMenUnYRePDewZa0JFTrykTNWmB/aJnT9PXQjP6ueZ6nfsBsoofekfM9sdsR2XRQ89X9jrWRa8nadBYpsoApY+d97GC64eavToOwESGMDlGY2nyYhCEAIQhACEIQAhCEAIQhACNKp0yTqki7JVGXbmZZ0YW24Mg/8A75xuwgCg7z4QTlHZfnrZmhNSaEKcelJkjUlIGTg8lfcfWK8pNZalAA4h5DRP0j50+2dx98etanK/G0+ZlNWjx2Vt68Z06gRn74891DhpeNtpWiTlWKvJFWcM7q5cyg4IPpmK5wUlwNuj1MqbFLax5ZOY1Waa4NptCT2VkfjGyJuWIyJhkg8v0giPTapNlZTVaBMyi+uUKR+OI1ybcXvmYR5RkdC6M+lh2vY1ulB+bXqSn4qW/wDIZ/8AoI13axTmvqm2z+6c/hEexbid9cwry3j7l3KW4vw6fSJibd6AAqP2DMFQujOz7WsS70F5t+huzV0MIBEswtw/6lfKB/WJRbnDe57tblpuqvtU2lvBLiQFZWtBGQUpG2/7RHoY0qXYd33KkNN0hqkyCsEuTKfDzjy+o/YBHoahSBpVFkKcXPEMrLtslYGNWlIGce0aa6ox34PA13aN1z2dvMfBYRoWpZ9GtOULFIltClgeK+s6nHcdz/QYHlHeAxyjMIuPLEIQgBCEIAQhCAEIQgBCEIAQhCAEIQgBGFcoQgDn13/AOfumKHvDnU/4vwhCAIxY/wDh5v8AeH4GPRFif9Nb/wDWn8BCEAScczGYQgBCEIAQhCAEIQgBCEIAQhCAEIQgD//Z"/>
          <p:cNvSpPr>
            <a:spLocks noChangeAspect="1" noChangeArrowheads="1"/>
          </p:cNvSpPr>
          <p:nvPr/>
        </p:nvSpPr>
        <p:spPr bwMode="auto">
          <a:xfrm>
            <a:off x="80965" y="-600075"/>
            <a:ext cx="1514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11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拱形 18"/>
          <p:cNvSpPr/>
          <p:nvPr/>
        </p:nvSpPr>
        <p:spPr>
          <a:xfrm rot="14965330">
            <a:off x="1652696" y="4471221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8" name="拱形 17"/>
          <p:cNvSpPr/>
          <p:nvPr/>
        </p:nvSpPr>
        <p:spPr>
          <a:xfrm rot="6974766">
            <a:off x="6152486" y="3602665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7" name="拱形 16"/>
          <p:cNvSpPr/>
          <p:nvPr/>
        </p:nvSpPr>
        <p:spPr>
          <a:xfrm rot="17203893">
            <a:off x="1763920" y="2448445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3" name="拱形 2"/>
          <p:cNvSpPr/>
          <p:nvPr/>
        </p:nvSpPr>
        <p:spPr>
          <a:xfrm rot="3794598">
            <a:off x="6085157" y="1563243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167325" y="1445405"/>
            <a:ext cx="4924955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143777" y="2372526"/>
            <a:ext cx="4948505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152723" y="3462014"/>
            <a:ext cx="5011566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143777" y="4496545"/>
            <a:ext cx="5067597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195736" y="5373217"/>
            <a:ext cx="4968552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2" y="148478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延長飽足感</a:t>
            </a:r>
          </a:p>
        </p:txBody>
      </p:sp>
      <p:sp>
        <p:nvSpPr>
          <p:cNvPr id="21" name="矩形 20"/>
          <p:cNvSpPr/>
          <p:nvPr/>
        </p:nvSpPr>
        <p:spPr>
          <a:xfrm>
            <a:off x="3198774" y="2444743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體重控制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 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&amp;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 體重維持</a:t>
            </a:r>
          </a:p>
        </p:txBody>
      </p:sp>
      <p:sp>
        <p:nvSpPr>
          <p:cNvPr id="22" name="矩形 21"/>
          <p:cNvSpPr/>
          <p:nvPr/>
        </p:nvSpPr>
        <p:spPr>
          <a:xfrm>
            <a:off x="3015364" y="352258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降低心血管疾病發生率</a:t>
            </a:r>
          </a:p>
        </p:txBody>
      </p:sp>
      <p:sp>
        <p:nvSpPr>
          <p:cNvPr id="23" name="矩形 22"/>
          <p:cNvSpPr/>
          <p:nvPr/>
        </p:nvSpPr>
        <p:spPr>
          <a:xfrm>
            <a:off x="3419874" y="450912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預防第二型糖尿病</a:t>
            </a:r>
          </a:p>
        </p:txBody>
      </p:sp>
      <p:sp>
        <p:nvSpPr>
          <p:cNvPr id="24" name="矩形 23"/>
          <p:cNvSpPr/>
          <p:nvPr/>
        </p:nvSpPr>
        <p:spPr>
          <a:xfrm>
            <a:off x="3458971" y="544522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預防高血壓、癌症</a:t>
            </a:r>
          </a:p>
        </p:txBody>
      </p:sp>
      <p:pic>
        <p:nvPicPr>
          <p:cNvPr id="6148" name="Picture 4" descr="\\192.168.0.236\營養組共用\給宣文\105學年度國教署健康飲食教學方案計畫(已存檔)\2.影片製作\金國王影片檔\影片素材檔\第二場_全穀村\物件\稻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1"/>
            <a:ext cx="727422" cy="7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310\Downloads\hospi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3216"/>
            <a:ext cx="68624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310\Downloads\li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7" y="3574922"/>
            <a:ext cx="502151" cy="5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310\Downloads\bl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34679"/>
            <a:ext cx="575722" cy="5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310\Downloads\sca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4" y="2363778"/>
            <a:ext cx="656277" cy="6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310\Downloads\clock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8733"/>
            <a:ext cx="674124" cy="6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標題 1"/>
          <p:cNvSpPr txBox="1">
            <a:spLocks/>
          </p:cNvSpPr>
          <p:nvPr/>
        </p:nvSpPr>
        <p:spPr bwMode="auto">
          <a:xfrm>
            <a:off x="1763688" y="332656"/>
            <a:ext cx="7560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kumimoji="0" lang="zh-TW" altLang="en-US" b="1" dirty="0">
                <a:latin typeface="+mj-ea"/>
                <a:cs typeface="SetoFont" panose="02000600000000000000" pitchFamily="2" charset="-120"/>
              </a:rPr>
              <a:t>吃</a:t>
            </a:r>
            <a:r>
              <a:rPr kumimoji="0" lang="zh-TW" altLang="en-US" b="1" dirty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全穀</a:t>
            </a:r>
            <a:r>
              <a:rPr kumimoji="0" lang="zh-TW" altLang="en-US" b="1" dirty="0">
                <a:latin typeface="+mj-ea"/>
                <a:cs typeface="SetoFont" panose="02000600000000000000" pitchFamily="2" charset="-120"/>
              </a:rPr>
              <a:t>，健康</a:t>
            </a:r>
            <a:r>
              <a:rPr kumimoji="0" lang="en-US" altLang="zh-TW" b="1" dirty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so good</a:t>
            </a:r>
            <a:r>
              <a:rPr kumimoji="0" lang="zh-TW" altLang="en-US" b="1" dirty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b="1" smtClean="0">
                <a:latin typeface="+mj-ea"/>
                <a:ea typeface="+mj-ea"/>
              </a:rPr>
              <a:pPr>
                <a:defRPr/>
              </a:pPr>
              <a:t>27</a:t>
            </a:fld>
            <a:endParaRPr lang="zh-TW" altLang="en-US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2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>
                <a:latin typeface="+mj-ea"/>
                <a:ea typeface="+mj-ea"/>
              </a:rPr>
              <a:pPr>
                <a:defRPr/>
              </a:pPr>
              <a:t>36</a:t>
            </a:fld>
            <a:endParaRPr lang="zh-TW" altLang="en-US">
              <a:latin typeface="+mj-ea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DEFF33-5642-4B9C-BFE5-5D0F430D0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9" y="476672"/>
            <a:ext cx="9144000" cy="1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5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6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投影片編號版面配置區 1"/>
          <p:cNvSpPr txBox="1">
            <a:spLocks/>
          </p:cNvSpPr>
          <p:nvPr/>
        </p:nvSpPr>
        <p:spPr bwMode="auto">
          <a:xfrm>
            <a:off x="3419475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+mj-ea"/>
                <a:ea typeface="+mj-ea"/>
              </a:rPr>
              <a:t>47</a:t>
            </a:r>
          </a:p>
        </p:txBody>
      </p:sp>
      <p:sp>
        <p:nvSpPr>
          <p:cNvPr id="9" name="矩形 8"/>
          <p:cNvSpPr/>
          <p:nvPr/>
        </p:nvSpPr>
        <p:spPr>
          <a:xfrm>
            <a:off x="-992" y="620688"/>
            <a:ext cx="95770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dirty="0">
                <a:solidFill>
                  <a:srgbClr val="C00000"/>
                </a:solidFill>
                <a:latin typeface="+mj-ea"/>
                <a:ea typeface="+mj-ea"/>
                <a:cs typeface="SetoFont" panose="02000600000000000000" pitchFamily="2" charset="-120"/>
              </a:rPr>
              <a:t>紫米、糙米</a:t>
            </a:r>
            <a:endParaRPr lang="en-US" altLang="zh-TW" sz="7200" dirty="0">
              <a:solidFill>
                <a:srgbClr val="C00000"/>
              </a:solidFill>
              <a:latin typeface="+mj-ea"/>
              <a:ea typeface="+mj-ea"/>
              <a:cs typeface="SetoFont" panose="02000600000000000000" pitchFamily="2" charset="-120"/>
            </a:endParaRPr>
          </a:p>
          <a:p>
            <a:pPr algn="ctr"/>
            <a:r>
              <a:rPr lang="zh-TW" altLang="en-US" sz="7200" dirty="0">
                <a:solidFill>
                  <a:srgbClr val="C00000"/>
                </a:solidFill>
                <a:latin typeface="+mj-ea"/>
                <a:ea typeface="+mj-ea"/>
                <a:cs typeface="SetoFont" panose="02000600000000000000" pitchFamily="2" charset="-120"/>
              </a:rPr>
              <a:t>是全穀類嗎</a:t>
            </a:r>
            <a:r>
              <a:rPr lang="en-US" altLang="zh-TW" sz="7200" dirty="0">
                <a:solidFill>
                  <a:srgbClr val="C00000"/>
                </a:solidFill>
                <a:latin typeface="+mj-ea"/>
                <a:ea typeface="+mj-ea"/>
                <a:cs typeface="SetoFont" panose="02000600000000000000" pitchFamily="2" charset="-120"/>
              </a:rPr>
              <a:t>?</a:t>
            </a:r>
            <a:endParaRPr lang="zh-TW" altLang="en-US" sz="7200" dirty="0">
              <a:solidFill>
                <a:srgbClr val="C00000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>
                <a:latin typeface="+mj-ea"/>
                <a:ea typeface="+mj-ea"/>
              </a:rPr>
              <a:pPr>
                <a:defRPr/>
              </a:pPr>
              <a:t>38</a:t>
            </a:fld>
            <a:endParaRPr lang="zh-TW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BE7AB1-9A22-468A-8E79-E4BEAD8C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108018-4F91-4E58-B185-B639FDA8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28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3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45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8BEF98-415F-4333-9A99-95E2C88F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A2A732-B0EE-48ED-AAD1-9963C7007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15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2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060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EA862B-E612-427A-A2B1-04593558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0E7BF6-0920-4D59-8A56-84FEFBDE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034"/>
            <a:ext cx="9144000" cy="28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59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207851-41F6-43D7-B7DA-8897702B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E7AA16-915C-4604-8997-84B84A33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2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1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8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3"/>
          <p:cNvSpPr txBox="1">
            <a:spLocks/>
          </p:cNvSpPr>
          <p:nvPr/>
        </p:nvSpPr>
        <p:spPr>
          <a:xfrm>
            <a:off x="539552" y="69290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4BACC6"/>
              </a:solidFill>
              <a:latin typeface="微軟正黑體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293TGp_education_light</Template>
  <TotalTime>4644</TotalTime>
  <Words>1757</Words>
  <Application>Microsoft Office PowerPoint</Application>
  <PresentationFormat>如螢幕大小 (4:3)</PresentationFormat>
  <Paragraphs>164</Paragraphs>
  <Slides>50</Slides>
  <Notes>45</Notes>
  <HiddenSlides>11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0" baseType="lpstr">
      <vt:lpstr>SetoFont</vt:lpstr>
      <vt:lpstr>華康中圓體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MLSD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吃全穀顧健康</dc:title>
  <dc:creator>USER</dc:creator>
  <cp:lastModifiedBy>董氏-芷欣</cp:lastModifiedBy>
  <cp:revision>435</cp:revision>
  <dcterms:created xsi:type="dcterms:W3CDTF">2011-07-18T07:37:29Z</dcterms:created>
  <dcterms:modified xsi:type="dcterms:W3CDTF">2020-09-09T07:19:13Z</dcterms:modified>
</cp:coreProperties>
</file>