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  <p:sldMasterId id="2147483662" r:id="rId2"/>
  </p:sldMasterIdLst>
  <p:notesMasterIdLst>
    <p:notesMasterId r:id="rId28"/>
  </p:notesMasterIdLst>
  <p:sldIdLst>
    <p:sldId id="256" r:id="rId3"/>
    <p:sldId id="320" r:id="rId4"/>
    <p:sldId id="322" r:id="rId5"/>
    <p:sldId id="323" r:id="rId6"/>
    <p:sldId id="326" r:id="rId7"/>
    <p:sldId id="327" r:id="rId8"/>
    <p:sldId id="328" r:id="rId9"/>
    <p:sldId id="329" r:id="rId10"/>
    <p:sldId id="330" r:id="rId11"/>
    <p:sldId id="331" r:id="rId12"/>
    <p:sldId id="333" r:id="rId13"/>
    <p:sldId id="336" r:id="rId14"/>
    <p:sldId id="337" r:id="rId15"/>
    <p:sldId id="341" r:id="rId16"/>
    <p:sldId id="343" r:id="rId17"/>
    <p:sldId id="268" r:id="rId18"/>
    <p:sldId id="291" r:id="rId19"/>
    <p:sldId id="301" r:id="rId20"/>
    <p:sldId id="302" r:id="rId21"/>
    <p:sldId id="303" r:id="rId22"/>
    <p:sldId id="305" r:id="rId23"/>
    <p:sldId id="306" r:id="rId24"/>
    <p:sldId id="307" r:id="rId25"/>
    <p:sldId id="309" r:id="rId26"/>
    <p:sldId id="346" r:id="rId27"/>
  </p:sldIdLst>
  <p:sldSz cx="9144000" cy="6858000" type="screen4x3"/>
  <p:notesSz cx="6858000" cy="9144000"/>
  <p:embeddedFontLst>
    <p:embeddedFont>
      <p:font typeface="Constantia" panose="02030602050306030303" pitchFamily="18" charset="0"/>
      <p:regular r:id="rId29"/>
      <p:bold r:id="rId30"/>
      <p:italic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標楷體" panose="03000509000000000000" pitchFamily="65" charset="-120"/>
      <p:regular r:id="rId37"/>
    </p:embeddedFont>
    <p:embeddedFont>
      <p:font typeface="Tahoma" panose="020B0604030504040204" pitchFamily="34" charset="0"/>
      <p:regular r:id="rId38"/>
      <p:bold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14DC451-02BD-4284-94EE-90E8894714DC}">
  <a:tblStyle styleId="{614DC451-02BD-4284-94EE-90E8894714D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26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1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1240880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1469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9pPr>
          </a:lstStyle>
          <a:p>
            <a:pPr eaLnBrk="1" hangingPunct="1"/>
            <a:fld id="{3F7817F3-0B1E-4B4E-9359-187FD77309EE}" type="slidenum">
              <a:rPr lang="zh-TW" altLang="en-US" smtClean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pPr eaLnBrk="1" hangingPunct="1"/>
              <a:t>25</a:t>
            </a:fld>
            <a:endParaRPr lang="en-US" altLang="zh-TW" smtClean="0">
              <a:solidFill>
                <a:srgbClr val="000000"/>
              </a:solidFill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9pPr>
          </a:lstStyle>
          <a:p>
            <a:pPr eaLnBrk="1" hangingPunct="1"/>
            <a:fld id="{2C7ABDF2-BB33-4AA1-B225-E54553792CDE}" type="slidenum">
              <a:rPr lang="en-US" altLang="zh-TW" smtClean="0">
                <a:solidFill>
                  <a:srgbClr val="000000"/>
                </a:solidFill>
              </a:rPr>
              <a:pPr eaLnBrk="1" hangingPunct="1"/>
              <a:t>2</a:t>
            </a:fld>
            <a:endParaRPr lang="en-US" altLang="zh-TW" smtClean="0">
              <a:solidFill>
                <a:srgbClr val="000000"/>
              </a:solidFill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9pPr>
          </a:lstStyle>
          <a:p>
            <a:pPr eaLnBrk="1" hangingPunct="1"/>
            <a:fld id="{8667A361-D072-4FE5-82B1-24E64B81040A}" type="slidenum">
              <a:rPr lang="en-US" altLang="zh-TW" smtClean="0">
                <a:solidFill>
                  <a:srgbClr val="000000"/>
                </a:solidFill>
              </a:rPr>
              <a:pPr eaLnBrk="1" hangingPunct="1"/>
              <a:t>3</a:t>
            </a:fld>
            <a:endParaRPr lang="en-US" altLang="zh-TW" smtClean="0">
              <a:solidFill>
                <a:srgbClr val="000000"/>
              </a:solidFill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9pPr>
          </a:lstStyle>
          <a:p>
            <a:pPr eaLnBrk="1" hangingPunct="1"/>
            <a:fld id="{D17218BA-B089-4528-B83A-122DC5459366}" type="slidenum">
              <a:rPr lang="en-US" altLang="zh-TW" smtClean="0">
                <a:solidFill>
                  <a:srgbClr val="000000"/>
                </a:solidFill>
              </a:rPr>
              <a:pPr eaLnBrk="1" hangingPunct="1"/>
              <a:t>4</a:t>
            </a:fld>
            <a:endParaRPr lang="en-US" altLang="zh-TW" smtClean="0">
              <a:solidFill>
                <a:srgbClr val="000000"/>
              </a:solidFill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9626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9pPr>
          </a:lstStyle>
          <a:p>
            <a:pPr eaLnBrk="1" hangingPunct="1"/>
            <a:fld id="{16DA05E3-358A-4F5C-B621-51215AB7342C}" type="slidenum">
              <a:rPr lang="zh-TW" altLang="en-US" smtClean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pPr eaLnBrk="1" hangingPunct="1"/>
              <a:t>14</a:t>
            </a:fld>
            <a:endParaRPr lang="en-US" altLang="zh-TW" smtClean="0">
              <a:solidFill>
                <a:srgbClr val="000000"/>
              </a:solidFill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972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9pPr>
          </a:lstStyle>
          <a:p>
            <a:pPr eaLnBrk="1" hangingPunct="1"/>
            <a:fld id="{F5D95558-F55D-4295-9CA8-052DA29DA722}" type="slidenum">
              <a:rPr lang="zh-TW" altLang="en-US" smtClean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pPr eaLnBrk="1" hangingPunct="1"/>
              <a:t>15</a:t>
            </a:fld>
            <a:endParaRPr lang="en-US" altLang="zh-TW" smtClean="0">
              <a:solidFill>
                <a:srgbClr val="000000"/>
              </a:solidFill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8" name="Google Shape;498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9" name="Google Shape;499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5600"/>
              <a:buFont typeface="Calibri"/>
              <a:buNone/>
              <a:defRPr sz="5600" b="1" i="0" u="none" strike="noStrike" cap="none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/>
          <a:lstStyle>
            <a:lvl1pPr marR="45720" lvl="0" algn="r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None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ctr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ctr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None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ctr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ctr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ctr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ctr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nstantia"/>
              <a:buNone/>
              <a:defRPr sz="1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D0E9E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D0E9E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/>
          <p:nvPr/>
        </p:nvSpPr>
        <p:spPr>
          <a:xfrm rot="-10380000" flipH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9525" cap="rnd" cmpd="sng">
            <a:solidFill>
              <a:srgbClr val="C0C0C0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38500" dir="7500000" sx="98500" sy="100080" kx="100000" algn="tl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" name="Google Shape;96;p13"/>
          <p:cNvSpPr/>
          <p:nvPr/>
        </p:nvSpPr>
        <p:spPr>
          <a:xfrm rot="-10380000" flipH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bevel/>
            <a:headEnd type="none" w="sm" len="sm"/>
            <a:tailEnd type="none" w="sm" len="sm"/>
          </a:ln>
          <a:effectLst>
            <a:outerShdw blurRad="19685" dist="6350" dir="12900000" algn="tl" rotWithShape="0">
              <a:srgbClr val="000000">
                <a:alpha val="46666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7" name="Google Shape;97;p13"/>
          <p:cNvSpPr/>
          <p:nvPr/>
        </p:nvSpPr>
        <p:spPr>
          <a:xfrm rot="10800000" flipH="1">
            <a:off x="-9525" y="5816600"/>
            <a:ext cx="9163050" cy="1041400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98" name="Google Shape;98;p13"/>
          <p:cNvSpPr/>
          <p:nvPr/>
        </p:nvSpPr>
        <p:spPr>
          <a:xfrm rot="10800000" flipH="1">
            <a:off x="4381500" y="6219825"/>
            <a:ext cx="4762500" cy="638175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99" name="Google Shape;99;p13"/>
          <p:cNvSpPr txBox="1"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body" idx="1"/>
          </p:nvPr>
        </p:nvSpPr>
        <p:spPr>
          <a:xfrm>
            <a:off x="609600" y="2828785"/>
            <a:ext cx="2209800" cy="2179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000" tIns="45700" rIns="45700" bIns="45700" anchor="t" anchorCtr="0"/>
          <a:lstStyle>
            <a:lvl1pPr marL="457200" marR="0" lvl="0" indent="-228600" algn="l" rtl="0">
              <a:spcBef>
                <a:spcPts val="250"/>
              </a:spcBef>
              <a:spcAft>
                <a:spcPts val="0"/>
              </a:spcAft>
              <a:buClr>
                <a:srgbClr val="0BD0D9"/>
              </a:buClr>
              <a:buSzPts val="1235"/>
              <a:buFont typeface="Noto Sans Symbols"/>
              <a:buNone/>
              <a:defRPr sz="13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293369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02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273050" algn="l" rtl="0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Noto Sans Symbols"/>
              <a:buChar char="●"/>
              <a:defRPr sz="1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265747" algn="l" rtl="0">
              <a:spcBef>
                <a:spcPts val="180"/>
              </a:spcBef>
              <a:spcAft>
                <a:spcPts val="0"/>
              </a:spcAft>
              <a:buClr>
                <a:srgbClr val="0BD0D9"/>
              </a:buClr>
              <a:buSzPts val="585"/>
              <a:buFont typeface="Noto Sans Symbols"/>
              <a:buChar char="●"/>
              <a:defRPr sz="9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265747" algn="l" rtl="0">
              <a:spcBef>
                <a:spcPts val="180"/>
              </a:spcBef>
              <a:spcAft>
                <a:spcPts val="0"/>
              </a:spcAft>
              <a:buClr>
                <a:srgbClr val="10CF9B"/>
              </a:buClr>
              <a:buSzPts val="585"/>
              <a:buFont typeface="Noto Sans Symbols"/>
              <a:buChar char="●"/>
              <a:defRPr sz="9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01" name="Google Shape;101;p13"/>
          <p:cNvSpPr>
            <a:spLocks noGrp="1"/>
          </p:cNvSpPr>
          <p:nvPr>
            <p:ph type="pic" idx="2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lt2"/>
          </a:solidFill>
          <a:ln w="9525" cap="rnd" cmpd="sng">
            <a:solidFill>
              <a:srgbClr val="C0C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0BD0D9"/>
              </a:buClr>
              <a:buSzPts val="304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3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3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body" idx="1"/>
          </p:nvPr>
        </p:nvSpPr>
        <p:spPr>
          <a:xfrm rot="5400000">
            <a:off x="2377281" y="15081"/>
            <a:ext cx="4389437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21944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3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9" name="Google Shape;109;p14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3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0" name="Google Shape;110;p14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>
            <a:spLocks noGrp="1"/>
          </p:cNvSpPr>
          <p:nvPr>
            <p:ph type="title"/>
          </p:nvPr>
        </p:nvSpPr>
        <p:spPr>
          <a:xfrm rot="5400000">
            <a:off x="5052218" y="2491583"/>
            <a:ext cx="5211763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body" idx="1"/>
          </p:nvPr>
        </p:nvSpPr>
        <p:spPr>
          <a:xfrm rot="5400000">
            <a:off x="861219" y="510383"/>
            <a:ext cx="5211763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21944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3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3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762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10000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  <a:ea typeface="標楷體" pitchFamily="65" charset="-120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  <a:ea typeface="標楷體" pitchFamily="65" charset="-120"/>
              </a:defRPr>
            </a:lvl1pPr>
          </a:lstStyle>
          <a:p>
            <a:pPr>
              <a:defRPr/>
            </a:pPr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585192433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  <a:ea typeface="標楷體" pitchFamily="65" charset="-120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  <a:ea typeface="標楷體" pitchFamily="65" charset="-120"/>
              </a:defRPr>
            </a:lvl1pPr>
          </a:lstStyle>
          <a:p>
            <a:pPr>
              <a:defRPr/>
            </a:pPr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115350911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  <a:ea typeface="標楷體" pitchFamily="65" charset="-120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  <a:ea typeface="標楷體" pitchFamily="65" charset="-120"/>
              </a:defRPr>
            </a:lvl1pPr>
          </a:lstStyle>
          <a:p>
            <a:pPr>
              <a:defRPr/>
            </a:pPr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888092453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  <a:ea typeface="標楷體" pitchFamily="65" charset="-120"/>
              </a:defRPr>
            </a:lvl1pPr>
          </a:lstStyle>
          <a:p>
            <a:pPr>
              <a:defRPr/>
            </a:pPr>
            <a:fld id="{D868CE1E-56D2-4EF5-BB75-A849F062167F}" type="datetimeFigureOut">
              <a:rPr lang="zh-TW" altLang="en-US"/>
              <a:pPr>
                <a:defRPr/>
              </a:pPr>
              <a:t>2021/9/1</a:t>
            </a:fld>
            <a:endParaRPr lang="en-US" altLang="zh-TW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  <a:ea typeface="標楷體" pitchFamily="65" charset="-120"/>
              </a:defRPr>
            </a:lvl1pPr>
          </a:lstStyle>
          <a:p>
            <a:pPr>
              <a:defRPr/>
            </a:pPr>
            <a:fld id="{11587ED6-7B27-4334-BB1D-5B7AE147097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74433544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body" idx="1"/>
          </p:nvPr>
        </p:nvSpPr>
        <p:spPr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21944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3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3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區段標題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4AE3AC"/>
              </a:buClr>
              <a:buSzPts val="5600"/>
              <a:buFont typeface="Calibri"/>
              <a:buNone/>
              <a:defRPr sz="5600" b="1" i="0" u="none" strike="noStrike" cap="none">
                <a:solidFill>
                  <a:srgbClr val="4AE3A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spcBef>
                <a:spcPts val="440"/>
              </a:spcBef>
              <a:spcAft>
                <a:spcPts val="0"/>
              </a:spcAft>
              <a:buClr>
                <a:srgbClr val="0BD0D9"/>
              </a:buClr>
              <a:buSzPts val="2090"/>
              <a:buFont typeface="Noto Sans Symbols"/>
              <a:buNone/>
              <a:defRPr sz="2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0BD0D9"/>
              </a:buClr>
              <a:buSzPts val="91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10CF9B"/>
              </a:buClr>
              <a:buSzPts val="91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D0E9E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D0E9E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ts val="2280"/>
              <a:buFont typeface="Noto Sans Symbols"/>
              <a:buNone/>
              <a:defRPr sz="2400" b="1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0BD0D9"/>
              </a:buClr>
              <a:buSzPts val="104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10CF9B"/>
              </a:buClr>
              <a:buSzPts val="104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body" idx="2"/>
          </p:nvPr>
        </p:nvSpPr>
        <p:spPr>
          <a:xfrm>
            <a:off x="4645025" y="1859757"/>
            <a:ext cx="4041775" cy="654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ts val="2280"/>
              <a:buFont typeface="Noto Sans Symbols"/>
              <a:buNone/>
              <a:defRPr sz="2400" b="1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0BD0D9"/>
              </a:buClr>
              <a:buSzPts val="104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10CF9B"/>
              </a:buClr>
              <a:buSzPts val="104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body" idx="3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/>
          <a:lstStyle>
            <a:lvl1pPr marL="457200" marR="0" lvl="0" indent="-361315" algn="l" rtl="0">
              <a:spcBef>
                <a:spcPts val="440"/>
              </a:spcBef>
              <a:spcAft>
                <a:spcPts val="0"/>
              </a:spcAft>
              <a:buClr>
                <a:srgbClr val="0BD0D9"/>
              </a:buClr>
              <a:buSzPts val="2090"/>
              <a:buFont typeface="Noto Sans Symbols"/>
              <a:buChar char="●"/>
              <a:defRPr sz="2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365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0861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294639" algn="l" rtl="0">
              <a:spcBef>
                <a:spcPts val="320"/>
              </a:spcBef>
              <a:spcAft>
                <a:spcPts val="0"/>
              </a:spcAft>
              <a:buClr>
                <a:srgbClr val="0BD0D9"/>
              </a:buClr>
              <a:buSzPts val="104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294639" algn="l" rtl="0">
              <a:spcBef>
                <a:spcPts val="320"/>
              </a:spcBef>
              <a:spcAft>
                <a:spcPts val="0"/>
              </a:spcAft>
              <a:buClr>
                <a:srgbClr val="10CF9B"/>
              </a:buClr>
              <a:buSzPts val="104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body" idx="4"/>
          </p:nvPr>
        </p:nvSpPr>
        <p:spPr>
          <a:xfrm>
            <a:off x="4645025" y="2514600"/>
            <a:ext cx="4041775" cy="384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/>
          <a:lstStyle>
            <a:lvl1pPr marL="457200" marR="0" lvl="0" indent="-361315" algn="l" rtl="0">
              <a:spcBef>
                <a:spcPts val="440"/>
              </a:spcBef>
              <a:spcAft>
                <a:spcPts val="0"/>
              </a:spcAft>
              <a:buClr>
                <a:srgbClr val="0BD0D9"/>
              </a:buClr>
              <a:buSzPts val="2090"/>
              <a:buFont typeface="Noto Sans Symbols"/>
              <a:buChar char="●"/>
              <a:defRPr sz="2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365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0861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294639" algn="l" rtl="0">
              <a:spcBef>
                <a:spcPts val="320"/>
              </a:spcBef>
              <a:spcAft>
                <a:spcPts val="0"/>
              </a:spcAft>
              <a:buClr>
                <a:srgbClr val="0BD0D9"/>
              </a:buClr>
              <a:buSzPts val="104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294639" algn="l" rtl="0">
              <a:spcBef>
                <a:spcPts val="320"/>
              </a:spcBef>
              <a:spcAft>
                <a:spcPts val="0"/>
              </a:spcAft>
              <a:buClr>
                <a:srgbClr val="10CF9B"/>
              </a:buClr>
              <a:buSzPts val="104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3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3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None/>
              <a:defRPr sz="2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body" idx="1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75" tIns="45700" rIns="1827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0BD0D9"/>
              </a:buClr>
              <a:buSzPts val="133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02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0BD0D9"/>
              </a:buClr>
              <a:buSzPts val="585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rgbClr val="10CF9B"/>
              </a:buClr>
              <a:buSzPts val="585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body" idx="2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/>
          <a:lstStyle>
            <a:lvl1pPr marL="457200" marR="0" lvl="0" indent="-397510" algn="l" rtl="0">
              <a:spcBef>
                <a:spcPts val="560"/>
              </a:spcBef>
              <a:spcAft>
                <a:spcPts val="0"/>
              </a:spcAft>
              <a:buClr>
                <a:srgbClr val="0BD0D9"/>
              </a:buClr>
              <a:buSzPts val="266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68935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3528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02895" algn="l" rtl="0">
              <a:spcBef>
                <a:spcPts val="360"/>
              </a:spcBef>
              <a:spcAft>
                <a:spcPts val="0"/>
              </a:spcAft>
              <a:buClr>
                <a:srgbClr val="10CF9B"/>
              </a:buClr>
              <a:buSzPts val="117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3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3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-9525" y="-7938"/>
            <a:ext cx="9163050" cy="1041401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4381500" y="-7938"/>
            <a:ext cx="4762500" cy="638176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21944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D0E9E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D0E9E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pSp>
        <p:nvGrpSpPr>
          <p:cNvPr id="17" name="Google Shape;17;p1"/>
          <p:cNvGrpSpPr/>
          <p:nvPr/>
        </p:nvGrpSpPr>
        <p:grpSpPr>
          <a:xfrm>
            <a:off x="-29327" y="-14808"/>
            <a:ext cx="9198220" cy="1083716"/>
            <a:chOff x="-29322" y="-1971"/>
            <a:chExt cx="9198255" cy="1086266"/>
          </a:xfrm>
        </p:grpSpPr>
        <p:sp>
          <p:nvSpPr>
            <p:cNvPr id="18" name="Google Shape;18;p1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avLst/>
              <a:gdLst/>
              <a:ahLst/>
              <a:cxnLst/>
              <a:rect l="l" t="t" r="r" b="b"/>
              <a:pathLst>
                <a:path w="5772" h="1055" extrusionOk="0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75" cap="flat" cmpd="sng">
              <a:solidFill>
                <a:srgbClr val="09B6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" name="Google Shape;19;p1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avLst/>
              <a:gdLst/>
              <a:ahLst/>
              <a:cxnLst/>
              <a:rect l="l" t="t" r="r" b="b"/>
              <a:pathLst>
                <a:path w="5766" h="854" extrusionOk="0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3" r:id="rId2"/>
    <p:sldLayoutId id="2147483664" r:id="rId3"/>
    <p:sldLayoutId id="2147483665" r:id="rId4"/>
    <p:sldLayoutId id="2147483666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>
            <a:off x="-9525" y="-7938"/>
            <a:ext cx="9163050" cy="1041401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4381500" y="-7938"/>
            <a:ext cx="4762500" cy="638176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9" name="Google Shape;29;p3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body" idx="1"/>
          </p:nvPr>
        </p:nvSpPr>
        <p:spPr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21944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3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3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pSp>
        <p:nvGrpSpPr>
          <p:cNvPr id="34" name="Google Shape;34;p3"/>
          <p:cNvGrpSpPr/>
          <p:nvPr/>
        </p:nvGrpSpPr>
        <p:grpSpPr>
          <a:xfrm>
            <a:off x="-29327" y="-14808"/>
            <a:ext cx="9198220" cy="1083716"/>
            <a:chOff x="-29322" y="-1971"/>
            <a:chExt cx="9198255" cy="1086266"/>
          </a:xfrm>
        </p:grpSpPr>
        <p:sp>
          <p:nvSpPr>
            <p:cNvPr id="35" name="Google Shape;35;p3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avLst/>
              <a:gdLst/>
              <a:ahLst/>
              <a:cxnLst/>
              <a:rect l="l" t="t" r="r" b="b"/>
              <a:pathLst>
                <a:path w="5772" h="1055" extrusionOk="0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75" cap="flat" cmpd="sng">
              <a:solidFill>
                <a:srgbClr val="09B6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6" name="Google Shape;36;p3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avLst/>
              <a:gdLst/>
              <a:ahLst/>
              <a:cxnLst/>
              <a:rect l="l" t="t" r="r" b="b"/>
              <a:pathLst>
                <a:path w="5766" h="854" extrusionOk="0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>
            <a:spLocks noGrp="1"/>
          </p:cNvSpPr>
          <p:nvPr>
            <p:ph type="ctrTitle"/>
          </p:nvPr>
        </p:nvSpPr>
        <p:spPr>
          <a:xfrm>
            <a:off x="1488433" y="1871873"/>
            <a:ext cx="6101730" cy="1377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D6F8FD"/>
              </a:buClr>
              <a:buSzPts val="5600"/>
              <a:buFont typeface="Calibri"/>
              <a:buNone/>
            </a:pPr>
            <a:r>
              <a:rPr lang="zh-TW" altLang="en-US" sz="72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攜手</a:t>
            </a:r>
            <a:r>
              <a:rPr lang="zh-TW" altLang="en-US" sz="7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同行</a:t>
            </a:r>
            <a:r>
              <a:rPr lang="en-US" altLang="zh-TW" sz="7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7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sz="7200" b="1" i="0" u="none" strike="noStrike" cap="none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Calibri"/>
              </a:rPr>
              <a:t>正</a:t>
            </a:r>
            <a:r>
              <a:rPr lang="zh-TW" sz="7200" b="1" i="0" u="none" strike="noStrike" cap="none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Calibri"/>
              </a:rPr>
              <a:t>向輔導</a:t>
            </a:r>
            <a:r>
              <a:rPr lang="zh-TW" sz="7200" b="1" i="0" u="none" strike="noStrike" cap="none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sym typeface="Calibri"/>
              </a:rPr>
              <a:t>管教</a:t>
            </a:r>
            <a:endParaRPr sz="72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3" name="Google Shape;123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 b="0" i="0" u="none" strike="noStrike" cap="none">
                <a:solidFill>
                  <a:srgbClr val="D0E9E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2018/8/22</a:t>
            </a:r>
            <a:endParaRPr sz="1200" b="0" i="0" u="none" strike="noStrike" cap="none">
              <a:solidFill>
                <a:srgbClr val="D0E9E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" name="Google Shape;124;p16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z="1200" b="0" i="0" u="none" strike="noStrike" cap="none">
                <a:solidFill>
                  <a:srgbClr val="D0E9E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sz="1200" b="0" i="0" u="none" strike="noStrike" cap="none">
              <a:solidFill>
                <a:srgbClr val="D0E9E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539298" y="4273375"/>
            <a:ext cx="404036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學輔校安科</a:t>
            </a:r>
            <a:endParaRPr lang="zh-TW" altLang="en-US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539297" y="5042136"/>
            <a:ext cx="404036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麻豆國小</a:t>
            </a:r>
            <a:endParaRPr lang="zh-TW" altLang="en-US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1964"/>
            <a:ext cx="8229600" cy="1143000"/>
          </a:xfrm>
        </p:spPr>
        <p:txBody>
          <a:bodyPr/>
          <a:lstStyle/>
          <a:p>
            <a:pPr algn="ctr" eaLnBrk="1" hangingPunct="1"/>
            <a:r>
              <a:rPr lang="zh-TW" altLang="en-US" b="1" dirty="0" smtClean="0">
                <a:solidFill>
                  <a:srgbClr val="FF0000"/>
                </a:solidFill>
                <a:ea typeface="標楷體" pitchFamily="65" charset="-120"/>
              </a:rPr>
              <a:t>班級經營八技巧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1471" y="1545101"/>
            <a:ext cx="8270875" cy="48402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sz="2400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建立班規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班規的制訂，最好全班共同討論，透過民主的方式來決議，這樣比較容易被大家接受，彼此也會相互提醒。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en-US" sz="2400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對待學生要公平公正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不管是班規或老師處理問題，都必須明確、公開、公平，絕對不能因為成績好壞或是個人喜好而有差別，造成學生的不服或反彈。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7.</a:t>
            </a:r>
            <a:r>
              <a:rPr lang="zh-TW" altLang="en-US" sz="2400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以身作則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老師的行為就是最好的規矩，所以要管理好班級，老師自己必須先在言行舉止上謹慎合宜，作為學生的榜樣。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8.</a:t>
            </a:r>
            <a:r>
              <a:rPr lang="zh-TW" altLang="en-US" sz="2400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善用資源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如校內資深教師，大家共同研商。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916113"/>
            <a:ext cx="3827462" cy="2667000"/>
          </a:xfrm>
          <a:solidFill>
            <a:srgbClr val="FFCCFF"/>
          </a:solidFill>
        </p:spPr>
        <p:txBody>
          <a:bodyPr/>
          <a:lstStyle/>
          <a:p>
            <a:pPr eaLnBrk="1" hangingPunct="1">
              <a:buFontTx/>
              <a:buNone/>
            </a:pPr>
            <a:endParaRPr lang="en-US" altLang="zh-TW" sz="3200" b="1" dirty="0" smtClean="0">
              <a:latin typeface="標楷體" pitchFamily="65" charset="-120"/>
            </a:endParaRPr>
          </a:p>
          <a:p>
            <a:pPr eaLnBrk="1" hangingPunct="1">
              <a:buFont typeface="Wingdings" pitchFamily="2" charset="2"/>
              <a:buChar char="p"/>
            </a:pPr>
            <a:r>
              <a:rPr lang="zh-TW" altLang="en-US" sz="3200" b="1" dirty="0" smtClean="0">
                <a:solidFill>
                  <a:srgbClr val="0070C0"/>
                </a:solidFill>
                <a:latin typeface="標楷體" pitchFamily="65" charset="-120"/>
              </a:rPr>
              <a:t>裙子穿這麼短，能看嗎？</a:t>
            </a:r>
          </a:p>
          <a:p>
            <a:pPr eaLnBrk="1" hangingPunct="1"/>
            <a:endParaRPr lang="zh-TW" altLang="en-US" sz="3200" b="1" dirty="0" smtClean="0"/>
          </a:p>
          <a:p>
            <a:pPr eaLnBrk="1" hangingPunct="1"/>
            <a:endParaRPr lang="zh-TW" altLang="en-US" sz="3200" b="1" dirty="0" smtClean="0"/>
          </a:p>
          <a:p>
            <a:pPr eaLnBrk="1" hangingPunct="1"/>
            <a:endParaRPr lang="zh-TW" altLang="en-US" sz="3200" b="1" dirty="0" smtClean="0"/>
          </a:p>
          <a:p>
            <a:pPr eaLnBrk="1" hangingPunct="1"/>
            <a:endParaRPr lang="zh-TW" altLang="en-US" sz="3200" b="1" dirty="0" smtClean="0"/>
          </a:p>
          <a:p>
            <a:pPr eaLnBrk="1" hangingPunct="1"/>
            <a:endParaRPr lang="en-US" altLang="zh-TW" sz="3200" dirty="0" smtClean="0"/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35500" y="1916113"/>
            <a:ext cx="4046538" cy="2662237"/>
          </a:xfrm>
          <a:solidFill>
            <a:srgbClr val="CCECFF"/>
          </a:solidFill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 eaLnBrk="1" hangingPunct="1">
              <a:buFontTx/>
              <a:buNone/>
            </a:pPr>
            <a:endParaRPr lang="en-US" altLang="zh-TW" sz="3200" b="1" dirty="0" smtClean="0"/>
          </a:p>
          <a:p>
            <a:pPr eaLnBrk="1" hangingPunct="1">
              <a:buFont typeface="Wingdings" pitchFamily="2" charset="2"/>
              <a:buChar char="p"/>
            </a:pPr>
            <a:r>
              <a:rPr lang="zh-TW" altLang="en-US" sz="3200" b="1" dirty="0" smtClean="0">
                <a:solidFill>
                  <a:srgbClr val="FF3300"/>
                </a:solidFill>
              </a:rPr>
              <a:t>我真的很擔心，裙子穿這麼短？</a:t>
            </a:r>
            <a:endParaRPr lang="zh-TW" altLang="en-US" sz="3200" b="1" dirty="0" smtClean="0">
              <a:solidFill>
                <a:srgbClr val="FF3300"/>
              </a:solidFill>
              <a:latin typeface="標楷體" pitchFamily="65" charset="-120"/>
            </a:endParaRPr>
          </a:p>
          <a:p>
            <a:pPr eaLnBrk="1" hangingPunct="1"/>
            <a:endParaRPr lang="en-US" altLang="zh-TW" sz="3200" b="1" dirty="0" smtClean="0">
              <a:latin typeface="標楷體" pitchFamily="65" charset="-120"/>
            </a:endParaRPr>
          </a:p>
        </p:txBody>
      </p:sp>
      <p:sp>
        <p:nvSpPr>
          <p:cNvPr id="52229" name="Rectangle 4"/>
          <p:cNvSpPr>
            <a:spLocks noChangeArrowheads="1"/>
          </p:cNvSpPr>
          <p:nvPr/>
        </p:nvSpPr>
        <p:spPr bwMode="auto">
          <a:xfrm>
            <a:off x="323850" y="640976"/>
            <a:ext cx="86233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9pPr>
          </a:lstStyle>
          <a:p>
            <a:pPr eaLnBrk="1" hangingPunct="1"/>
            <a:r>
              <a:rPr lang="zh-TW" altLang="en-US" sz="2600" b="1" dirty="0">
                <a:solidFill>
                  <a:srgbClr val="FF0000"/>
                </a:solidFill>
                <a:latin typeface="標楷體" pitchFamily="65" charset="-120"/>
              </a:rPr>
              <a:t>多給學生肯定與讚美，就彷彿在他們心田中播下善的種子</a:t>
            </a:r>
            <a:r>
              <a:rPr lang="zh-TW" altLang="en-US" sz="2900" b="1" dirty="0">
                <a:solidFill>
                  <a:srgbClr val="FFFF00"/>
                </a:solidFill>
                <a:latin typeface="華康娃娃體" pitchFamily="81" charset="-120"/>
                <a:ea typeface="華康娃娃體" pitchFamily="81" charset="-120"/>
              </a:rPr>
              <a:t> </a:t>
            </a:r>
          </a:p>
        </p:txBody>
      </p:sp>
      <p:pic>
        <p:nvPicPr>
          <p:cNvPr id="52230" name="Picture 5" descr="02%A4%C0%B9j%BDu%2F01%AA%E1%A5c%2F13%2F04%2E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5614988"/>
            <a:ext cx="26638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28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2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67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308225"/>
            <a:ext cx="4056063" cy="2667000"/>
          </a:xfrm>
          <a:solidFill>
            <a:srgbClr val="FFCCFF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TW" sz="3200" b="1" dirty="0" smtClean="0">
                <a:latin typeface="標楷體" pitchFamily="65" charset="-120"/>
              </a:rPr>
              <a:t>  </a:t>
            </a:r>
          </a:p>
          <a:p>
            <a:pPr eaLnBrk="1" hangingPunct="1">
              <a:buFontTx/>
              <a:buNone/>
            </a:pPr>
            <a:r>
              <a:rPr lang="en-US" altLang="zh-TW" sz="3200" b="1" dirty="0" smtClean="0">
                <a:latin typeface="標楷體" pitchFamily="65" charset="-120"/>
              </a:rPr>
              <a:t>  </a:t>
            </a:r>
            <a:r>
              <a:rPr lang="zh-TW" altLang="en-US" sz="3200" b="1" dirty="0" smtClean="0">
                <a:solidFill>
                  <a:srgbClr val="0070C0"/>
                </a:solidFill>
                <a:latin typeface="標楷體" pitchFamily="65" charset="-120"/>
              </a:rPr>
              <a:t>上課這麼愛說話，你懂不懂規矩呀！</a:t>
            </a:r>
            <a:endParaRPr lang="zh-TW" altLang="en-US" sz="3200" b="1" dirty="0" smtClean="0">
              <a:solidFill>
                <a:srgbClr val="0070C0"/>
              </a:solidFill>
            </a:endParaRPr>
          </a:p>
          <a:p>
            <a:pPr eaLnBrk="1" hangingPunct="1"/>
            <a:endParaRPr lang="en-US" altLang="zh-TW" sz="3200" dirty="0" smtClean="0"/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2312988"/>
            <a:ext cx="4046537" cy="2662237"/>
          </a:xfrm>
          <a:solidFill>
            <a:srgbClr val="CCECFF"/>
          </a:solidFill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TW" sz="3200" b="1" dirty="0" smtClean="0"/>
              <a:t>   </a:t>
            </a:r>
            <a:r>
              <a:rPr lang="zh-TW" altLang="en-US" sz="3000" b="1" dirty="0" smtClean="0">
                <a:solidFill>
                  <a:schemeClr val="accent5">
                    <a:lumMod val="50000"/>
                  </a:schemeClr>
                </a:solidFill>
              </a:rPr>
              <a:t>你上課說話，影響到同學聽清楚我講課，我也沒辦法專心教學，讓我很困擾，很不舒服！</a:t>
            </a:r>
            <a:endParaRPr lang="zh-TW" altLang="en-US" sz="3000" b="1" dirty="0" smtClean="0">
              <a:solidFill>
                <a:schemeClr val="accent5">
                  <a:lumMod val="50000"/>
                </a:schemeClr>
              </a:solidFill>
              <a:latin typeface="標楷體" pitchFamily="65" charset="-120"/>
            </a:endParaRPr>
          </a:p>
        </p:txBody>
      </p:sp>
      <p:sp>
        <p:nvSpPr>
          <p:cNvPr id="55301" name="Rectangle 4"/>
          <p:cNvSpPr>
            <a:spLocks noChangeArrowheads="1"/>
          </p:cNvSpPr>
          <p:nvPr/>
        </p:nvSpPr>
        <p:spPr bwMode="auto">
          <a:xfrm>
            <a:off x="1042988" y="188913"/>
            <a:ext cx="72263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9pPr>
          </a:lstStyle>
          <a:p>
            <a:pPr eaLnBrk="1" hangingPunct="1"/>
            <a:r>
              <a:rPr lang="zh-TW" altLang="en-US" sz="3000" b="1" dirty="0">
                <a:solidFill>
                  <a:srgbClr val="FF0000"/>
                </a:solidFill>
                <a:latin typeface="標楷體" pitchFamily="65" charset="-120"/>
              </a:rPr>
              <a:t>多采多姿的生活絕非是非題，而是選擇題</a:t>
            </a:r>
            <a:r>
              <a:rPr lang="zh-TW" altLang="en-US" sz="2900" b="1" dirty="0">
                <a:solidFill>
                  <a:srgbClr val="CC6600"/>
                </a:solidFill>
                <a:latin typeface="華康娃娃體" pitchFamily="81" charset="-120"/>
                <a:ea typeface="華康娃娃體" pitchFamily="81" charset="-120"/>
              </a:rPr>
              <a:t> </a:t>
            </a:r>
          </a:p>
        </p:txBody>
      </p:sp>
      <p:pic>
        <p:nvPicPr>
          <p:cNvPr id="55302" name="Picture 5" descr="02%A4%C0%B9j%BDu%2F01%AA%E1%A5c%2F13%2F04%2E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5614988"/>
            <a:ext cx="26638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1900095" y="856565"/>
            <a:ext cx="551208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1" lang="zh-TW" altLang="en-US" sz="3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再遠的路只要走對了都會到達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59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39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Text Box 2"/>
          <p:cNvSpPr txBox="1">
            <a:spLocks noChangeArrowheads="1"/>
          </p:cNvSpPr>
          <p:nvPr/>
        </p:nvSpPr>
        <p:spPr bwMode="auto">
          <a:xfrm>
            <a:off x="926012" y="4844392"/>
            <a:ext cx="7349626" cy="9144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5400" b="1" dirty="0">
                <a:solidFill>
                  <a:srgbClr val="FFFFFF"/>
                </a:solidFill>
                <a:latin typeface="Times New Roman" pitchFamily="18" charset="0"/>
                <a:ea typeface="新細明體" pitchFamily="18" charset="-120"/>
              </a:rPr>
              <a:t>  </a:t>
            </a:r>
            <a:r>
              <a:rPr lang="zh-TW" altLang="en-US" sz="4800" dirty="0">
                <a:solidFill>
                  <a:srgbClr val="000000"/>
                </a:solidFill>
                <a:latin typeface="標楷體" pitchFamily="65" charset="-120"/>
              </a:rPr>
              <a:t>養成習慣至少要練習</a:t>
            </a:r>
            <a:r>
              <a:rPr lang="en-US" altLang="zh-TW" sz="4800" dirty="0">
                <a:solidFill>
                  <a:srgbClr val="000000"/>
                </a:solidFill>
                <a:latin typeface="標楷體" pitchFamily="65" charset="-120"/>
              </a:rPr>
              <a:t>21</a:t>
            </a:r>
            <a:r>
              <a:rPr lang="zh-TW" altLang="en-US" sz="4800" dirty="0">
                <a:solidFill>
                  <a:srgbClr val="000000"/>
                </a:solidFill>
                <a:latin typeface="標楷體" pitchFamily="65" charset="-120"/>
              </a:rPr>
              <a:t>次</a:t>
            </a:r>
          </a:p>
        </p:txBody>
      </p:sp>
      <p:sp>
        <p:nvSpPr>
          <p:cNvPr id="297987" name="Text Box 3"/>
          <p:cNvSpPr txBox="1">
            <a:spLocks noChangeArrowheads="1"/>
          </p:cNvSpPr>
          <p:nvPr/>
        </p:nvSpPr>
        <p:spPr bwMode="auto">
          <a:xfrm>
            <a:off x="793750" y="1557338"/>
            <a:ext cx="7343775" cy="328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30000"/>
              </a:spcBef>
              <a:buClr>
                <a:srgbClr val="0000CC"/>
              </a:buClr>
              <a:buFont typeface="Wingdings" pitchFamily="2" charset="2"/>
              <a:buChar char="v"/>
              <a:defRPr/>
            </a:pPr>
            <a:r>
              <a:rPr lang="zh-TW" alt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「人不是受事情的困擾，而是受到他們</a:t>
            </a:r>
            <a:r>
              <a:rPr lang="zh-TW" altLang="en-US" sz="24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對這些事情</a:t>
            </a:r>
          </a:p>
          <a:p>
            <a:pPr>
              <a:spcBef>
                <a:spcPct val="30000"/>
              </a:spcBef>
              <a:buClr>
                <a:srgbClr val="0000CC"/>
              </a:buClr>
              <a:buFont typeface="Wingdings" pitchFamily="2" charset="2"/>
              <a:buNone/>
              <a:defRPr/>
            </a:pPr>
            <a:r>
              <a:rPr lang="zh-TW" altLang="en-US" sz="24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  看法的困擾</a:t>
            </a:r>
            <a:r>
              <a:rPr lang="zh-TW" alt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」</a:t>
            </a:r>
          </a:p>
          <a:p>
            <a:pPr>
              <a:spcBef>
                <a:spcPct val="30000"/>
              </a:spcBef>
              <a:buClr>
                <a:srgbClr val="0000CC"/>
              </a:buClr>
              <a:buFont typeface="Wingdings" pitchFamily="2" charset="2"/>
              <a:buNone/>
              <a:defRPr/>
            </a:pPr>
            <a:r>
              <a:rPr lang="zh-TW" altLang="en-US" sz="2400" dirty="0">
                <a:solidFill>
                  <a:srgbClr val="0070C0"/>
                </a:solidFill>
                <a:latin typeface="標楷體" pitchFamily="65" charset="-120"/>
                <a:sym typeface="Wingdings" pitchFamily="2" charset="2"/>
              </a:rPr>
              <a:t></a:t>
            </a:r>
            <a:r>
              <a:rPr lang="zh-TW" alt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人的困擾源自於本身的</a:t>
            </a:r>
            <a:r>
              <a:rPr lang="zh-TW" altLang="en-US" sz="24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非理性思考</a:t>
            </a:r>
            <a:r>
              <a:rPr lang="zh-TW" alt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，而非外在世界  </a:t>
            </a:r>
          </a:p>
          <a:p>
            <a:pPr>
              <a:spcBef>
                <a:spcPct val="30000"/>
              </a:spcBef>
              <a:buClr>
                <a:srgbClr val="0000CC"/>
              </a:buClr>
              <a:buFont typeface="Wingdings" pitchFamily="2" charset="2"/>
              <a:buNone/>
              <a:defRPr/>
            </a:pPr>
            <a:r>
              <a:rPr lang="zh-TW" alt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  的某事件</a:t>
            </a:r>
          </a:p>
          <a:p>
            <a:pPr>
              <a:spcBef>
                <a:spcPct val="30000"/>
              </a:spcBef>
              <a:buClr>
                <a:srgbClr val="0000CC"/>
              </a:buClr>
              <a:buFont typeface="Wingdings" pitchFamily="2" charset="2"/>
              <a:buNone/>
              <a:defRPr/>
            </a:pPr>
            <a:r>
              <a:rPr lang="zh-TW" altLang="en-US" sz="2400" dirty="0">
                <a:solidFill>
                  <a:srgbClr val="0070C0"/>
                </a:solidFill>
                <a:latin typeface="標楷體" pitchFamily="65" charset="-120"/>
                <a:sym typeface="Wingdings" pitchFamily="2" charset="2"/>
              </a:rPr>
              <a:t></a:t>
            </a:r>
            <a:r>
              <a:rPr lang="zh-TW" alt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人聽話的速度是講話速度的</a:t>
            </a:r>
            <a:r>
              <a:rPr lang="en-US" altLang="zh-TW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4</a:t>
            </a:r>
            <a:r>
              <a:rPr lang="zh-TW" alt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倍</a:t>
            </a:r>
            <a:r>
              <a:rPr lang="zh-TW" altLang="en-US" sz="2400" b="1" dirty="0">
                <a:solidFill>
                  <a:srgbClr val="0070C0"/>
                </a:solidFill>
                <a:latin typeface="標楷體" pitchFamily="65" charset="-120"/>
              </a:rPr>
              <a:t> </a:t>
            </a:r>
          </a:p>
          <a:p>
            <a:pPr>
              <a:spcBef>
                <a:spcPct val="30000"/>
              </a:spcBef>
              <a:buClr>
                <a:srgbClr val="0000CC"/>
              </a:buClr>
              <a:buFont typeface="Wingdings" pitchFamily="2" charset="2"/>
              <a:buNone/>
              <a:defRPr/>
            </a:pPr>
            <a:r>
              <a:rPr lang="zh-TW" altLang="en-US" sz="2400" dirty="0">
                <a:solidFill>
                  <a:srgbClr val="0070C0"/>
                </a:solidFill>
                <a:latin typeface="標楷體" pitchFamily="65" charset="-120"/>
                <a:sym typeface="Wingdings" pitchFamily="2" charset="2"/>
              </a:rPr>
              <a:t></a:t>
            </a:r>
            <a:r>
              <a:rPr lang="zh-TW" alt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改變想法要說</a:t>
            </a:r>
            <a:r>
              <a:rPr lang="en-US" altLang="zh-TW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6</a:t>
            </a:r>
            <a:r>
              <a:rPr lang="zh-TW" alt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次、改變行為要說</a:t>
            </a:r>
            <a:r>
              <a:rPr lang="en-US" altLang="zh-TW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27</a:t>
            </a:r>
            <a:r>
              <a:rPr lang="zh-TW" alt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次</a:t>
            </a:r>
          </a:p>
          <a:p>
            <a:pPr>
              <a:lnSpc>
                <a:spcPct val="85000"/>
              </a:lnSpc>
              <a:spcBef>
                <a:spcPct val="30000"/>
              </a:spcBef>
              <a:buClr>
                <a:srgbClr val="0000CC"/>
              </a:buClr>
              <a:buFont typeface="Wingdings" pitchFamily="2" charset="2"/>
              <a:buNone/>
              <a:defRPr/>
            </a:pPr>
            <a:endParaRPr lang="en-US" altLang="zh-TW" sz="2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</a:endParaRPr>
          </a:p>
        </p:txBody>
      </p:sp>
      <p:sp>
        <p:nvSpPr>
          <p:cNvPr id="56325" name="Rectangle 4"/>
          <p:cNvSpPr>
            <a:spLocks noChangeArrowheads="1"/>
          </p:cNvSpPr>
          <p:nvPr/>
        </p:nvSpPr>
        <p:spPr bwMode="auto">
          <a:xfrm>
            <a:off x="668338" y="287338"/>
            <a:ext cx="76073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9pPr>
          </a:lstStyle>
          <a:p>
            <a:pPr eaLnBrk="1" hangingPunct="1"/>
            <a:r>
              <a:rPr lang="zh-TW" altLang="en-US" sz="3000" b="1">
                <a:solidFill>
                  <a:srgbClr val="FF0000"/>
                </a:solidFill>
                <a:latin typeface="標楷體" pitchFamily="65" charset="-120"/>
              </a:rPr>
              <a:t>全世界的黑暗也沒辦法讓ㄧ根蠟燭失去光輝</a:t>
            </a:r>
            <a:r>
              <a:rPr lang="zh-TW" altLang="en-US" sz="2900" b="1">
                <a:solidFill>
                  <a:srgbClr val="FF0000"/>
                </a:solidFill>
                <a:latin typeface="華康娃娃體" pitchFamily="81" charset="-120"/>
                <a:ea typeface="華康娃娃體" pitchFamily="81" charset="-120"/>
              </a:rPr>
              <a:t>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898989" y="215756"/>
            <a:ext cx="7320337" cy="738241"/>
          </a:xfrm>
        </p:spPr>
        <p:txBody>
          <a:bodyPr/>
          <a:lstStyle/>
          <a:p>
            <a:pPr marL="914400" indent="-914400" eaLnBrk="1" hangingPunct="1"/>
            <a:r>
              <a:rPr lang="en-US" altLang="zh-TW" sz="3200" dirty="0" smtClean="0">
                <a:solidFill>
                  <a:srgbClr val="FF0000"/>
                </a:solidFill>
                <a:ea typeface="標楷體" pitchFamily="65" charset="-120"/>
              </a:rPr>
              <a:t>【</a:t>
            </a:r>
            <a:r>
              <a:rPr lang="zh-TW" altLang="en-US" sz="3200" dirty="0" smtClean="0">
                <a:solidFill>
                  <a:srgbClr val="FF0000"/>
                </a:solidFill>
                <a:ea typeface="標楷體" pitchFamily="65" charset="-120"/>
              </a:rPr>
              <a:t>一級管教</a:t>
            </a:r>
            <a:r>
              <a:rPr lang="en-US" altLang="zh-TW" sz="3200" dirty="0" smtClean="0">
                <a:solidFill>
                  <a:srgbClr val="FF0000"/>
                </a:solidFill>
                <a:ea typeface="標楷體" pitchFamily="65" charset="-120"/>
              </a:rPr>
              <a:t>】</a:t>
            </a:r>
            <a:r>
              <a:rPr lang="zh-TW" altLang="en-US" sz="3200" dirty="0" smtClean="0">
                <a:solidFill>
                  <a:srgbClr val="FF0000"/>
                </a:solidFill>
                <a:ea typeface="標楷體" pitchFamily="65" charset="-120"/>
              </a:rPr>
              <a:t>教師之一般管教措施</a:t>
            </a:r>
            <a:r>
              <a:rPr lang="zh-TW" altLang="en-US" sz="1800" dirty="0" smtClean="0">
                <a:solidFill>
                  <a:srgbClr val="FF0000"/>
                </a:solidFill>
                <a:ea typeface="標楷體" pitchFamily="65" charset="-120"/>
              </a:rPr>
              <a:t>（２２）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58748" y="1108753"/>
            <a:ext cx="7772400" cy="4191000"/>
          </a:xfrm>
        </p:spPr>
        <p:txBody>
          <a:bodyPr/>
          <a:lstStyle/>
          <a:p>
            <a:pPr marL="0" lvl="1" indent="0" eaLnBrk="1" hangingPunct="1">
              <a:lnSpc>
                <a:spcPts val="2000"/>
              </a:lnSpc>
              <a:spcBef>
                <a:spcPts val="400"/>
              </a:spcBef>
              <a:buFont typeface="Wingdings" pitchFamily="2" charset="2"/>
              <a:buChar char="l"/>
            </a:pPr>
            <a:r>
              <a:rPr lang="zh-TW" altLang="en-US" sz="2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適當之正向管教措施（參照附表二）。</a:t>
            </a:r>
          </a:p>
          <a:p>
            <a:pPr marL="0" lvl="1" indent="0" eaLnBrk="1" hangingPunct="1">
              <a:lnSpc>
                <a:spcPts val="2000"/>
              </a:lnSpc>
              <a:spcBef>
                <a:spcPts val="400"/>
              </a:spcBef>
              <a:buFont typeface="Wingdings" pitchFamily="2" charset="2"/>
              <a:buChar char="l"/>
            </a:pPr>
            <a:r>
              <a:rPr lang="zh-TW" altLang="en-US" sz="2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口頭糾正。</a:t>
            </a:r>
          </a:p>
          <a:p>
            <a:pPr marL="0" lvl="1" indent="0" eaLnBrk="1" hangingPunct="1">
              <a:lnSpc>
                <a:spcPts val="2000"/>
              </a:lnSpc>
              <a:spcBef>
                <a:spcPts val="400"/>
              </a:spcBef>
              <a:buFont typeface="Wingdings" pitchFamily="2" charset="2"/>
              <a:buChar char="l"/>
            </a:pPr>
            <a:r>
              <a:rPr lang="zh-TW" altLang="en-US" sz="2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調整座位。</a:t>
            </a:r>
          </a:p>
          <a:p>
            <a:pPr marL="0" lvl="1" indent="0" eaLnBrk="1" hangingPunct="1">
              <a:lnSpc>
                <a:spcPts val="2000"/>
              </a:lnSpc>
              <a:spcBef>
                <a:spcPts val="400"/>
              </a:spcBef>
              <a:buFont typeface="Wingdings" pitchFamily="2" charset="2"/>
              <a:buChar char="l"/>
            </a:pPr>
            <a:r>
              <a:rPr lang="zh-TW" altLang="en-US" sz="2000" b="1" u="sng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要求口頭道歉或書面自省。</a:t>
            </a:r>
          </a:p>
          <a:p>
            <a:pPr marL="0" lvl="1" indent="0" eaLnBrk="1" hangingPunct="1">
              <a:lnSpc>
                <a:spcPts val="2000"/>
              </a:lnSpc>
              <a:spcBef>
                <a:spcPts val="400"/>
              </a:spcBef>
              <a:buFont typeface="Wingdings" pitchFamily="2" charset="2"/>
              <a:buChar char="l"/>
            </a:pPr>
            <a:r>
              <a:rPr lang="zh-TW" altLang="en-US" sz="2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列入日常生活表現紀錄。</a:t>
            </a:r>
          </a:p>
          <a:p>
            <a:pPr marL="0" lvl="1" indent="0" eaLnBrk="1" hangingPunct="1">
              <a:lnSpc>
                <a:spcPts val="2000"/>
              </a:lnSpc>
              <a:spcBef>
                <a:spcPts val="400"/>
              </a:spcBef>
              <a:buFont typeface="Wingdings" pitchFamily="2" charset="2"/>
              <a:buChar char="l"/>
            </a:pPr>
            <a:r>
              <a:rPr lang="zh-TW" altLang="en-US" sz="2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通知監護權人，協請處理。</a:t>
            </a:r>
          </a:p>
          <a:p>
            <a:pPr marL="0" lvl="1" indent="0" eaLnBrk="1" hangingPunct="1">
              <a:lnSpc>
                <a:spcPts val="2000"/>
              </a:lnSpc>
              <a:spcBef>
                <a:spcPts val="400"/>
              </a:spcBef>
              <a:buFont typeface="Wingdings" pitchFamily="2" charset="2"/>
              <a:buChar char="l"/>
            </a:pPr>
            <a:r>
              <a:rPr lang="zh-TW" altLang="en-US" sz="2000" b="1" u="sng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要求完成未完成之作業或工作。</a:t>
            </a:r>
          </a:p>
          <a:p>
            <a:pPr marL="0" lvl="1" indent="0" eaLnBrk="1" hangingPunct="1">
              <a:lnSpc>
                <a:spcPts val="2000"/>
              </a:lnSpc>
              <a:spcBef>
                <a:spcPts val="400"/>
              </a:spcBef>
              <a:buFont typeface="Wingdings" pitchFamily="2" charset="2"/>
              <a:buChar char="l"/>
            </a:pPr>
            <a:r>
              <a:rPr lang="zh-TW" altLang="en-US" sz="2000" b="1" u="sng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適當增加作業或工作。</a:t>
            </a:r>
          </a:p>
          <a:p>
            <a:pPr marL="0" lvl="1" indent="0" eaLnBrk="1" hangingPunct="1">
              <a:lnSpc>
                <a:spcPts val="2000"/>
              </a:lnSpc>
              <a:spcBef>
                <a:spcPts val="400"/>
              </a:spcBef>
              <a:buFont typeface="Wingdings" pitchFamily="2" charset="2"/>
              <a:buChar char="l"/>
            </a:pPr>
            <a:r>
              <a:rPr lang="zh-TW" altLang="en-US" sz="2000" b="1" u="sng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要求課餘從事可達成管教目的之公共服務</a:t>
            </a:r>
            <a:r>
              <a:rPr lang="zh-TW" altLang="en-US" sz="2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（如學生破壞環境清潔，罰其打掃環境）。</a:t>
            </a:r>
          </a:p>
          <a:p>
            <a:pPr marL="0" lvl="1" indent="0" eaLnBrk="1" hangingPunct="1">
              <a:lnSpc>
                <a:spcPts val="2000"/>
              </a:lnSpc>
              <a:spcBef>
                <a:spcPts val="400"/>
              </a:spcBef>
              <a:buFont typeface="Wingdings" pitchFamily="2" charset="2"/>
              <a:buChar char="l"/>
            </a:pPr>
            <a:r>
              <a:rPr lang="zh-TW" altLang="en-US" sz="2000" b="1" u="sng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取消參加正式課程以外之活動。</a:t>
            </a:r>
          </a:p>
          <a:p>
            <a:pPr marL="0" lvl="1" indent="0" eaLnBrk="1" hangingPunct="1">
              <a:lnSpc>
                <a:spcPts val="2000"/>
              </a:lnSpc>
              <a:spcBef>
                <a:spcPts val="400"/>
              </a:spcBef>
              <a:buFont typeface="Wingdings" pitchFamily="2" charset="2"/>
              <a:buChar char="l"/>
            </a:pPr>
            <a:r>
              <a:rPr lang="zh-TW" altLang="en-US" sz="2000" b="1" u="sng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經監護權人同意後，留置學生於課後輔導或參加輔導課程。</a:t>
            </a:r>
          </a:p>
          <a:p>
            <a:pPr marL="0" lvl="1" indent="0" eaLnBrk="1" hangingPunct="1">
              <a:lnSpc>
                <a:spcPts val="2000"/>
              </a:lnSpc>
              <a:spcBef>
                <a:spcPts val="400"/>
              </a:spcBef>
              <a:buFont typeface="Wingdings" pitchFamily="2" charset="2"/>
              <a:buChar char="l"/>
            </a:pPr>
            <a:r>
              <a:rPr lang="zh-TW" altLang="en-US" sz="2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要求靜坐反省。</a:t>
            </a:r>
          </a:p>
          <a:p>
            <a:pPr marL="0" lvl="1" indent="0" eaLnBrk="1" hangingPunct="1">
              <a:lnSpc>
                <a:spcPts val="2000"/>
              </a:lnSpc>
              <a:spcBef>
                <a:spcPts val="400"/>
              </a:spcBef>
              <a:buFont typeface="Wingdings" pitchFamily="2" charset="2"/>
              <a:buChar char="l"/>
            </a:pPr>
            <a:r>
              <a:rPr lang="zh-TW" altLang="en-US" sz="2000" b="1" u="sng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要求站立反省。但每次不得超過一堂課，每日累計不得超過兩小時。</a:t>
            </a:r>
          </a:p>
          <a:p>
            <a:pPr marL="0" lvl="1" indent="0" eaLnBrk="1" hangingPunct="1">
              <a:lnSpc>
                <a:spcPts val="2000"/>
              </a:lnSpc>
              <a:spcBef>
                <a:spcPts val="400"/>
              </a:spcBef>
              <a:buFont typeface="Wingdings" pitchFamily="2" charset="2"/>
              <a:buChar char="l"/>
            </a:pPr>
            <a:r>
              <a:rPr lang="zh-TW" altLang="en-US" sz="2000" b="1" u="sng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在教學場所一隅，暫時讓學生與其他同學保持適當距離，並以兩堂課為限。</a:t>
            </a:r>
          </a:p>
          <a:p>
            <a:pPr marL="0" lvl="1" indent="0" eaLnBrk="1" hangingPunct="1">
              <a:lnSpc>
                <a:spcPts val="2000"/>
              </a:lnSpc>
              <a:spcBef>
                <a:spcPts val="400"/>
              </a:spcBef>
              <a:buFont typeface="Wingdings" pitchFamily="2" charset="2"/>
              <a:buChar char="l"/>
            </a:pPr>
            <a:r>
              <a:rPr lang="zh-TW" altLang="en-US" sz="2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經其他教師同意，於行為當日，暫時轉送其他班級學習。</a:t>
            </a:r>
          </a:p>
          <a:p>
            <a:pPr marL="0" lvl="1" indent="0" eaLnBrk="1" hangingPunct="1">
              <a:lnSpc>
                <a:spcPts val="2000"/>
              </a:lnSpc>
              <a:spcBef>
                <a:spcPts val="400"/>
              </a:spcBef>
              <a:buFont typeface="Wingdings" pitchFamily="2" charset="2"/>
              <a:buChar char="l"/>
            </a:pPr>
            <a:r>
              <a:rPr lang="zh-TW" altLang="en-US" sz="2000" b="1" u="sng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依該校學生獎懲規定及法定程序，予以書面懲處。</a:t>
            </a:r>
          </a:p>
          <a:p>
            <a:pPr marL="0" lvl="1" indent="0" eaLnBrk="1" hangingPunct="1">
              <a:lnSpc>
                <a:spcPct val="80000"/>
              </a:lnSpc>
              <a:buFontTx/>
              <a:buNone/>
            </a:pPr>
            <a:endParaRPr lang="en-US" altLang="zh-TW" sz="1400" dirty="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2018872" y="380144"/>
            <a:ext cx="5214135" cy="676595"/>
          </a:xfrm>
        </p:spPr>
        <p:txBody>
          <a:bodyPr/>
          <a:lstStyle/>
          <a:p>
            <a:pPr eaLnBrk="1" hangingPunct="1"/>
            <a:r>
              <a:rPr lang="zh-TW" altLang="en-US" sz="3600" dirty="0" smtClean="0">
                <a:solidFill>
                  <a:srgbClr val="FF0000"/>
                </a:solidFill>
                <a:ea typeface="標楷體" pitchFamily="65" charset="-120"/>
              </a:rPr>
              <a:t>教師違法處罰措施參考表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79297" y="1355332"/>
            <a:ext cx="7693025" cy="4233810"/>
          </a:xfrm>
        </p:spPr>
        <p:txBody>
          <a:bodyPr/>
          <a:lstStyle/>
          <a:p>
            <a:pPr eaLnBrk="1" hangingPunct="1"/>
            <a:r>
              <a:rPr lang="en-US" altLang="zh-TW" sz="2400" b="1" dirty="0" smtClean="0">
                <a:solidFill>
                  <a:srgbClr val="002060"/>
                </a:solidFill>
                <a:ea typeface="標楷體" pitchFamily="65" charset="-120"/>
              </a:rPr>
              <a:t>【</a:t>
            </a:r>
            <a:r>
              <a:rPr lang="zh-TW" altLang="en-US" sz="2400" b="1" dirty="0" smtClean="0">
                <a:solidFill>
                  <a:srgbClr val="002060"/>
                </a:solidFill>
                <a:ea typeface="標楷體" pitchFamily="65" charset="-120"/>
              </a:rPr>
              <a:t>教師親自對學生身體施加強制力之體罰</a:t>
            </a:r>
            <a:r>
              <a:rPr lang="en-US" altLang="zh-TW" sz="2400" b="1" dirty="0" smtClean="0">
                <a:solidFill>
                  <a:srgbClr val="002060"/>
                </a:solidFill>
                <a:ea typeface="標楷體" pitchFamily="65" charset="-120"/>
              </a:rPr>
              <a:t>】</a:t>
            </a:r>
            <a:r>
              <a:rPr lang="zh-TW" altLang="en-US" sz="2000" dirty="0" smtClean="0">
                <a:solidFill>
                  <a:srgbClr val="002060"/>
                </a:solidFill>
              </a:rPr>
              <a:t>：例如毆打、鞭打、打耳光、打手心、打臀部或責打身體其他部位等</a:t>
            </a:r>
          </a:p>
          <a:p>
            <a:pPr eaLnBrk="1" hangingPunct="1"/>
            <a:r>
              <a:rPr lang="en-US" altLang="zh-TW" sz="2400" b="1" dirty="0" smtClean="0">
                <a:solidFill>
                  <a:srgbClr val="002060"/>
                </a:solidFill>
                <a:ea typeface="標楷體" pitchFamily="65" charset="-120"/>
              </a:rPr>
              <a:t>【</a:t>
            </a:r>
            <a:r>
              <a:rPr lang="zh-TW" altLang="en-US" sz="2400" b="1" dirty="0" smtClean="0">
                <a:solidFill>
                  <a:srgbClr val="002060"/>
                </a:solidFill>
                <a:ea typeface="標楷體" pitchFamily="65" charset="-120"/>
              </a:rPr>
              <a:t>教師責令學生自己或第三者對學生身體施加強制力之體罰</a:t>
            </a:r>
            <a:r>
              <a:rPr lang="en-US" altLang="zh-TW" sz="2400" b="1" dirty="0" smtClean="0">
                <a:solidFill>
                  <a:srgbClr val="002060"/>
                </a:solidFill>
                <a:ea typeface="標楷體" pitchFamily="65" charset="-120"/>
              </a:rPr>
              <a:t>】</a:t>
            </a:r>
            <a:r>
              <a:rPr lang="zh-TW" altLang="en-US" sz="2000" dirty="0" smtClean="0">
                <a:solidFill>
                  <a:srgbClr val="002060"/>
                </a:solidFill>
              </a:rPr>
              <a:t>：例如命學生自打耳光或互打耳光等</a:t>
            </a:r>
          </a:p>
          <a:p>
            <a:pPr eaLnBrk="1" hangingPunct="1"/>
            <a:r>
              <a:rPr lang="en-US" altLang="zh-TW" sz="2400" b="1" dirty="0" smtClean="0">
                <a:solidFill>
                  <a:srgbClr val="002060"/>
                </a:solidFill>
                <a:ea typeface="標楷體" pitchFamily="65" charset="-120"/>
              </a:rPr>
              <a:t>【</a:t>
            </a:r>
            <a:r>
              <a:rPr lang="zh-TW" altLang="en-US" sz="2400" b="1" dirty="0" smtClean="0">
                <a:solidFill>
                  <a:srgbClr val="002060"/>
                </a:solidFill>
                <a:ea typeface="標楷體" pitchFamily="65" charset="-120"/>
              </a:rPr>
              <a:t>責令學生採取特定身體動作之體罰</a:t>
            </a:r>
            <a:r>
              <a:rPr lang="en-US" altLang="zh-TW" sz="2400" b="1" dirty="0" smtClean="0">
                <a:solidFill>
                  <a:srgbClr val="002060"/>
                </a:solidFill>
                <a:ea typeface="標楷體" pitchFamily="65" charset="-120"/>
              </a:rPr>
              <a:t>】</a:t>
            </a:r>
            <a:r>
              <a:rPr lang="zh-TW" altLang="en-US" sz="2000" dirty="0" smtClean="0">
                <a:solidFill>
                  <a:srgbClr val="002060"/>
                </a:solidFill>
              </a:rPr>
              <a:t>：例如交互蹲跳、半蹲、罰跪、蛙跳、兔跳、學鴨子走路、提水桶過肩、單腳支撐地面或其他類似之身體動作等</a:t>
            </a:r>
          </a:p>
          <a:p>
            <a:pPr eaLnBrk="1" hangingPunct="1"/>
            <a:r>
              <a:rPr lang="en-US" altLang="zh-TW" sz="2400" b="1" dirty="0" smtClean="0">
                <a:solidFill>
                  <a:srgbClr val="002060"/>
                </a:solidFill>
                <a:ea typeface="標楷體" pitchFamily="65" charset="-120"/>
              </a:rPr>
              <a:t>【</a:t>
            </a:r>
            <a:r>
              <a:rPr lang="zh-TW" altLang="en-US" sz="2400" b="1" dirty="0" smtClean="0">
                <a:solidFill>
                  <a:srgbClr val="002060"/>
                </a:solidFill>
                <a:ea typeface="標楷體" pitchFamily="65" charset="-120"/>
              </a:rPr>
              <a:t>體罰以外之違法處罰</a:t>
            </a:r>
            <a:r>
              <a:rPr lang="en-US" altLang="zh-TW" sz="2400" b="1" dirty="0" smtClean="0">
                <a:solidFill>
                  <a:srgbClr val="002060"/>
                </a:solidFill>
                <a:ea typeface="標楷體" pitchFamily="65" charset="-120"/>
              </a:rPr>
              <a:t>】</a:t>
            </a:r>
            <a:r>
              <a:rPr lang="zh-TW" altLang="en-US" sz="2000" dirty="0" smtClean="0">
                <a:solidFill>
                  <a:srgbClr val="002060"/>
                </a:solidFill>
              </a:rPr>
              <a:t>：例如誹謗、公然侮辱、恐嚇、身心虐待、罰款、非暫時保管之沒收或沒入學生物品等</a:t>
            </a:r>
          </a:p>
          <a:p>
            <a:pPr indent="-96838" eaLnBrk="1" hangingPunct="1">
              <a:buFont typeface="Wingdings" pitchFamily="2" charset="2"/>
              <a:buNone/>
            </a:pPr>
            <a:endParaRPr lang="en-US" altLang="zh-TW" sz="2000" b="1" dirty="0" smtClean="0">
              <a:solidFill>
                <a:srgbClr val="FF6600"/>
              </a:solidFill>
            </a:endParaRPr>
          </a:p>
          <a:p>
            <a:pPr indent="-96838" eaLnBrk="1" hangingPunct="1">
              <a:buFont typeface="Wingdings" pitchFamily="2" charset="2"/>
              <a:buNone/>
            </a:pPr>
            <a:r>
              <a:rPr lang="zh-TW" altLang="en-US" sz="2000" b="1" dirty="0" smtClean="0">
                <a:solidFill>
                  <a:srgbClr val="FF6600"/>
                </a:solidFill>
              </a:rPr>
              <a:t>本表僅屬舉例說明之性質，其未列入之情形，符合法定要件（基於處罰之目的、使學生身體客觀上受到痛苦或身心受到侵害等要件）者，仍為違法處罰。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8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0" b="0" i="0" u="none" strike="noStrike" cap="none">
              <a:solidFill>
                <a:srgbClr val="006B8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28"/>
          <p:cNvSpPr txBox="1">
            <a:spLocks noGrp="1"/>
          </p:cNvSpPr>
          <p:nvPr>
            <p:ph type="body" idx="1"/>
          </p:nvPr>
        </p:nvSpPr>
        <p:spPr>
          <a:xfrm>
            <a:off x="457200" y="1935163"/>
            <a:ext cx="5748391" cy="4177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116204" algn="l" rtl="0"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None/>
            </a:pPr>
            <a:endParaRPr sz="2600" b="0" i="0" u="none" strike="noStrike" cap="none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28" name="Google Shape;228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 b="0" i="0" u="none" strike="noStrike" cap="none">
                <a:solidFill>
                  <a:srgbClr val="035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2018/8/22</a:t>
            </a:r>
            <a:endParaRPr sz="1200" b="0" i="0" u="none" strike="noStrike" cap="none">
              <a:solidFill>
                <a:srgbClr val="035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9" name="Google Shape;229;p28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z="1200" b="0" i="0" u="none" strike="noStrike" cap="none">
                <a:solidFill>
                  <a:srgbClr val="035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</a:t>
            </a:fld>
            <a:endParaRPr sz="1200" b="0" i="0" u="none" strike="noStrike" cap="none">
              <a:solidFill>
                <a:srgbClr val="035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0" name="Google Shape;230;p28" descr="3836165-1609753"/>
          <p:cNvPicPr preferRelativeResize="0"/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593890" y="318498"/>
            <a:ext cx="7759000" cy="6129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51"/>
          <p:cNvSpPr txBox="1">
            <a:spLocks noGrp="1"/>
          </p:cNvSpPr>
          <p:nvPr>
            <p:ph type="title"/>
          </p:nvPr>
        </p:nvSpPr>
        <p:spPr>
          <a:xfrm>
            <a:off x="2080516" y="729464"/>
            <a:ext cx="4782620" cy="861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 b="0" i="0" u="none" strike="noStrike" cap="none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輔導管教辦法第42點</a:t>
            </a:r>
            <a:endParaRPr sz="40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19" name="Google Shape;419;p51"/>
          <p:cNvSpPr txBox="1">
            <a:spLocks noGrp="1"/>
          </p:cNvSpPr>
          <p:nvPr>
            <p:ph type="body" idx="1"/>
          </p:nvPr>
        </p:nvSpPr>
        <p:spPr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2660"/>
              <a:buFont typeface="Noto Sans Symbols"/>
              <a:buChar char="●"/>
            </a:pPr>
            <a:r>
              <a:rPr lang="zh-TW" sz="2800" b="0" i="0" u="none" strike="noStrike" cap="none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不當管教之處置及違法處罰之懲處 </a:t>
            </a:r>
            <a:endParaRPr dirty="0">
              <a:latin typeface="標楷體" pitchFamily="65" charset="-120"/>
              <a:ea typeface="標楷體" pitchFamily="65" charset="-120"/>
            </a:endParaRPr>
          </a:p>
          <a:p>
            <a:pPr marL="639763" marR="0" lvl="1" indent="-24606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</a:pPr>
            <a:r>
              <a:rPr lang="zh-TW" sz="2400" b="0" i="0" u="none" strike="noStrike" cap="none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教師有</a:t>
            </a:r>
            <a:r>
              <a:rPr lang="zh-TW" sz="2400" b="1" i="0" u="none" strike="noStrike" cap="none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不當管教</a:t>
            </a:r>
            <a:r>
              <a:rPr lang="zh-TW" sz="2400" b="0" i="0" u="none" strike="noStrike" cap="none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學生之行為者，學校應予以告誡。其一再有不當管教學生之行為者，學校應按情節輕重，予以懲處。</a:t>
            </a:r>
            <a:endParaRPr dirty="0">
              <a:latin typeface="標楷體" pitchFamily="65" charset="-120"/>
              <a:ea typeface="標楷體" pitchFamily="65" charset="-120"/>
            </a:endParaRPr>
          </a:p>
          <a:p>
            <a:pPr marL="639763" marR="0" lvl="1" indent="-24606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</a:pPr>
            <a:r>
              <a:rPr lang="zh-TW" sz="2400" b="0" i="0" u="none" strike="noStrike" cap="none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教師有</a:t>
            </a:r>
            <a:r>
              <a:rPr lang="zh-TW" sz="2400" b="1" i="0" u="none" strike="noStrike" cap="none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違法處罰</a:t>
            </a:r>
            <a:r>
              <a:rPr lang="zh-TW" sz="2400" b="0" i="0" u="none" strike="noStrike" cap="none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學生之行為者，學校應按情節輕重，依相關學校教師成績</a:t>
            </a:r>
            <a:r>
              <a:rPr lang="zh-TW" sz="2400" b="0" i="0" u="none" strike="noStrike" cap="none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考核辦法</a:t>
            </a:r>
            <a:r>
              <a:rPr lang="zh-TW" sz="2400" b="0" i="0" u="none" strike="noStrike" cap="none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或規定，予以申誡、記過、記大過或其他適當之懲處。</a:t>
            </a:r>
            <a:endParaRPr dirty="0">
              <a:latin typeface="標楷體" pitchFamily="65" charset="-120"/>
              <a:ea typeface="標楷體" pitchFamily="65" charset="-120"/>
            </a:endParaRPr>
          </a:p>
          <a:p>
            <a:pPr marL="639763" marR="0" lvl="1" indent="-24606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</a:pPr>
            <a:r>
              <a:rPr lang="zh-TW" sz="2400" b="0" i="0" u="none" strike="noStrike" cap="none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教師違反教育基本法第八條第二項規定，以體罰或其他方式違法處罰學生，情節重大者，應依教師法第十四條及相關規定處理。</a:t>
            </a:r>
            <a:endParaRPr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61"/>
          <p:cNvSpPr txBox="1">
            <a:spLocks noGrp="1"/>
          </p:cNvSpPr>
          <p:nvPr>
            <p:ph type="title"/>
          </p:nvPr>
        </p:nvSpPr>
        <p:spPr>
          <a:xfrm>
            <a:off x="914400" y="857250"/>
            <a:ext cx="7772400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 b="0" i="0" u="none" strike="noStrike" cap="none" dirty="0">
                <a:solidFill>
                  <a:srgbClr val="006B8C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學校該努力的方向-</a:t>
            </a:r>
            <a:r>
              <a:rPr lang="zh-TW" sz="4000" b="0" i="0" u="none" strike="noStrike" cap="none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親職教育</a:t>
            </a:r>
            <a:r>
              <a:rPr lang="zh-TW" sz="4000" b="0" i="0" u="none" strike="noStrike" cap="none" dirty="0">
                <a:solidFill>
                  <a:srgbClr val="006B8C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/>
            </a:r>
            <a:br>
              <a:rPr lang="zh-TW" sz="4000" b="0" i="0" u="none" strike="noStrike" cap="none" dirty="0">
                <a:solidFill>
                  <a:srgbClr val="006B8C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</a:br>
            <a:endParaRPr sz="4000" b="0" i="0" u="none" strike="noStrike" cap="none" dirty="0">
              <a:solidFill>
                <a:srgbClr val="006B8C"/>
              </a:solidFill>
              <a:latin typeface="標楷體" pitchFamily="65" charset="-120"/>
              <a:ea typeface="標楷體" pitchFamily="65" charset="-120"/>
              <a:cs typeface="Arial"/>
              <a:sym typeface="Arial"/>
            </a:endParaRPr>
          </a:p>
        </p:txBody>
      </p:sp>
      <p:sp>
        <p:nvSpPr>
          <p:cNvPr id="502" name="Google Shape;502;p61"/>
          <p:cNvSpPr txBox="1">
            <a:spLocks noGrp="1"/>
          </p:cNvSpPr>
          <p:nvPr>
            <p:ph type="body" idx="1"/>
          </p:nvPr>
        </p:nvSpPr>
        <p:spPr>
          <a:xfrm>
            <a:off x="427217" y="1588160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3040"/>
              <a:buFont typeface="Noto Sans Symbols"/>
              <a:buChar char="●"/>
            </a:pPr>
            <a:r>
              <a:rPr lang="zh-TW" sz="2800" b="0" i="0" u="none" strike="noStrike" cap="none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談輔導與管教，一般只聚焦於教師應如何，鮮少探究身為</a:t>
            </a:r>
            <a:r>
              <a:rPr lang="zh-TW" sz="2800" b="0" i="0" u="none" strike="noStrike" cap="none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監護人的家長</a:t>
            </a:r>
            <a:r>
              <a:rPr lang="zh-TW" sz="2800" b="0" i="0" u="none" strike="noStrike" cap="none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，他的</a:t>
            </a:r>
            <a:r>
              <a:rPr lang="zh-TW" sz="2800" b="0" i="0" u="none" strike="noStrike" cap="none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責任歸屬</a:t>
            </a:r>
            <a:r>
              <a:rPr lang="zh-TW" sz="2800" b="0" i="0" u="none" strike="noStrike" cap="none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和應具備的親職能力。</a:t>
            </a:r>
            <a:endParaRPr sz="2800" dirty="0">
              <a:latin typeface="標楷體" pitchFamily="65" charset="-120"/>
              <a:ea typeface="標楷體" pitchFamily="65" charset="-120"/>
            </a:endParaRPr>
          </a:p>
          <a:p>
            <a:pPr marL="273050" marR="0" lvl="0" indent="-273050" algn="l" rtl="0">
              <a:spcBef>
                <a:spcPts val="640"/>
              </a:spcBef>
              <a:spcAft>
                <a:spcPts val="0"/>
              </a:spcAft>
              <a:buClr>
                <a:srgbClr val="0BD0D9"/>
              </a:buClr>
              <a:buSzPts val="3040"/>
              <a:buFont typeface="Noto Sans Symbols"/>
              <a:buChar char="●"/>
            </a:pPr>
            <a:r>
              <a:rPr lang="zh-TW" sz="2800" b="0" i="0" u="none" strike="noStrike" cap="none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在我國相關法令中，除讓子女接受義務教育外，並無任何管教義務之規範，這是有必要在法律中明定的。 </a:t>
            </a:r>
            <a:endParaRPr sz="2800" dirty="0">
              <a:latin typeface="標楷體" pitchFamily="65" charset="-120"/>
              <a:ea typeface="標楷體" pitchFamily="65" charset="-120"/>
            </a:endParaRPr>
          </a:p>
          <a:p>
            <a:pPr marL="273050" marR="0" lvl="0" indent="-273050" algn="l" rtl="0">
              <a:spcBef>
                <a:spcPts val="640"/>
              </a:spcBef>
              <a:spcAft>
                <a:spcPts val="0"/>
              </a:spcAft>
              <a:buClr>
                <a:srgbClr val="0BD0D9"/>
              </a:buClr>
              <a:buSzPts val="3040"/>
              <a:buFont typeface="Noto Sans Symbols"/>
              <a:buChar char="●"/>
            </a:pPr>
            <a:r>
              <a:rPr lang="zh-TW" sz="2800" b="0" i="0" u="none" strike="noStrike" cap="none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失去了家庭這一環，光靠學校是不夠的，</a:t>
            </a:r>
            <a:r>
              <a:rPr lang="zh-TW" sz="2800" b="0" i="0" u="none" strike="noStrike" cap="none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有些東西老師給不起</a:t>
            </a:r>
            <a:r>
              <a:rPr lang="zh-TW" sz="2800" b="0" i="0" u="none" strike="noStrike" cap="none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，如親情，</a:t>
            </a:r>
            <a:r>
              <a:rPr lang="zh-TW" sz="2800" b="0" i="0" u="none" strike="noStrike" cap="none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有些事學校無能代勞</a:t>
            </a:r>
            <a:r>
              <a:rPr lang="zh-TW" sz="2800" b="0" i="0" u="none" strike="noStrike" cap="none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，如監護權的行使。</a:t>
            </a:r>
            <a:r>
              <a:rPr lang="zh-TW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503" name="Google Shape;503;p6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 b="0" i="0" u="none" strike="noStrike" cap="none">
                <a:solidFill>
                  <a:srgbClr val="035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2018/8/22</a:t>
            </a:r>
            <a:endParaRPr sz="1200" b="0" i="0" u="none" strike="noStrike" cap="none">
              <a:solidFill>
                <a:srgbClr val="035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4" name="Google Shape;504;p61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z="1200" b="0" i="0" u="none" strike="noStrike" cap="none">
                <a:solidFill>
                  <a:srgbClr val="035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</a:t>
            </a:fld>
            <a:endParaRPr sz="1200" b="0" i="0" u="none" strike="noStrike" cap="none">
              <a:solidFill>
                <a:srgbClr val="035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62"/>
          <p:cNvSpPr txBox="1">
            <a:spLocks noGrp="1"/>
          </p:cNvSpPr>
          <p:nvPr>
            <p:ph type="title"/>
          </p:nvPr>
        </p:nvSpPr>
        <p:spPr>
          <a:xfrm>
            <a:off x="940086" y="400692"/>
            <a:ext cx="7289515" cy="81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 b="0" i="0" u="none" strike="noStrike" cap="none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學校該努力的方向—該提醒同仁</a:t>
            </a:r>
            <a:endParaRPr sz="40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0" name="Google Shape;510;p62"/>
          <p:cNvSpPr txBox="1">
            <a:spLocks noGrp="1"/>
          </p:cNvSpPr>
          <p:nvPr>
            <p:ph type="body" idx="1"/>
          </p:nvPr>
        </p:nvSpPr>
        <p:spPr>
          <a:xfrm>
            <a:off x="539393" y="1596116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marR="0" lvl="0" indent="-609600" algn="l" rtl="0"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3040"/>
              <a:buFont typeface="Noto Sans Symbols"/>
              <a:buChar char="●"/>
            </a:pPr>
            <a:r>
              <a:rPr lang="zh-TW" sz="3200" b="0" i="0" u="none" strike="noStrike" cap="none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出發點、</a:t>
            </a:r>
            <a:r>
              <a:rPr lang="zh-TW" sz="3200" b="0" i="0" u="none" strike="noStrike" cap="none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手段</a:t>
            </a:r>
            <a:r>
              <a:rPr lang="zh-TW" sz="3200" b="0" i="0" u="none" strike="noStrike" cap="none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與目的之間的關係</a:t>
            </a:r>
            <a:endParaRPr dirty="0">
              <a:latin typeface="標楷體" pitchFamily="65" charset="-120"/>
              <a:ea typeface="標楷體" pitchFamily="65" charset="-120"/>
            </a:endParaRPr>
          </a:p>
          <a:p>
            <a:pPr marL="609600" marR="0" lvl="0" indent="-609600" algn="l" rtl="0">
              <a:spcBef>
                <a:spcPts val="640"/>
              </a:spcBef>
              <a:spcAft>
                <a:spcPts val="0"/>
              </a:spcAft>
              <a:buClr>
                <a:srgbClr val="0BD0D9"/>
              </a:buClr>
              <a:buSzPts val="3040"/>
              <a:buFont typeface="Noto Sans Symbols"/>
              <a:buChar char="●"/>
            </a:pPr>
            <a:r>
              <a:rPr lang="zh-TW" sz="3200" b="0" i="0" u="none" strike="noStrike" cap="none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輔導管教與教育目的之間的關係</a:t>
            </a:r>
            <a:endParaRPr dirty="0">
              <a:latin typeface="標楷體" pitchFamily="65" charset="-120"/>
              <a:ea typeface="標楷體" pitchFamily="65" charset="-120"/>
            </a:endParaRPr>
          </a:p>
          <a:p>
            <a:pPr marL="609600" marR="0" lvl="0" indent="-609600" algn="l" rtl="0">
              <a:spcBef>
                <a:spcPts val="640"/>
              </a:spcBef>
              <a:spcAft>
                <a:spcPts val="0"/>
              </a:spcAft>
              <a:buClr>
                <a:srgbClr val="0BD0D9"/>
              </a:buClr>
              <a:buSzPts val="3040"/>
              <a:buFont typeface="Noto Sans Symbols"/>
              <a:buChar char="●"/>
            </a:pPr>
            <a:r>
              <a:rPr lang="zh-TW" sz="3200" b="0" i="0" u="none" strike="noStrike" cap="none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要</a:t>
            </a:r>
            <a:r>
              <a:rPr lang="zh-TW" sz="3200" b="0" i="0" u="none" strike="noStrike" cap="none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合乎比例原則 </a:t>
            </a:r>
            <a:endParaRPr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609600" marR="0" lvl="0" indent="-609600" algn="l" rtl="0">
              <a:spcBef>
                <a:spcPts val="640"/>
              </a:spcBef>
              <a:spcAft>
                <a:spcPts val="0"/>
              </a:spcAft>
              <a:buClr>
                <a:srgbClr val="0BD0D9"/>
              </a:buClr>
              <a:buSzPts val="3040"/>
              <a:buFont typeface="Noto Sans Symbols"/>
              <a:buChar char="●"/>
            </a:pPr>
            <a:r>
              <a:rPr lang="zh-TW" sz="3200" b="0" i="0" u="none" strike="noStrike" cap="none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輔導管教的「明確性」，則可以杜絕不必要爭議。</a:t>
            </a:r>
            <a:endParaRPr dirty="0">
              <a:latin typeface="標楷體" pitchFamily="65" charset="-120"/>
              <a:ea typeface="標楷體" pitchFamily="65" charset="-120"/>
            </a:endParaRPr>
          </a:p>
          <a:p>
            <a:pPr marL="609600" marR="0" lvl="0" indent="-609600" algn="l" rtl="0">
              <a:spcBef>
                <a:spcPts val="640"/>
              </a:spcBef>
              <a:spcAft>
                <a:spcPts val="0"/>
              </a:spcAft>
              <a:buClr>
                <a:srgbClr val="0BD0D9"/>
              </a:buClr>
              <a:buSzPts val="3040"/>
              <a:buFont typeface="Noto Sans Symbols"/>
              <a:buChar char="●"/>
            </a:pPr>
            <a:r>
              <a:rPr lang="zh-TW" sz="3200" b="0" i="0" u="none" strike="noStrike" cap="none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 建立「程序」觀念。避免老師不慎的情緒失控或家長同學之無理指責。</a:t>
            </a:r>
            <a:endParaRPr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1" name="Google Shape;511;p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 b="0" i="0" u="none" strike="noStrike" cap="none">
                <a:solidFill>
                  <a:srgbClr val="035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2018/8/22</a:t>
            </a:r>
            <a:endParaRPr sz="1200" b="0" i="0" u="none" strike="noStrike" cap="none">
              <a:solidFill>
                <a:srgbClr val="035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2" name="Google Shape;512;p62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z="1200" b="0" i="0" u="none" strike="noStrike" cap="none">
                <a:solidFill>
                  <a:srgbClr val="035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</a:t>
            </a:fld>
            <a:endParaRPr sz="1200" b="0" i="0" u="none" strike="noStrike" cap="none">
              <a:solidFill>
                <a:srgbClr val="035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0018" name="Group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3963310"/>
              </p:ext>
            </p:extLst>
          </p:nvPr>
        </p:nvGraphicFramePr>
        <p:xfrm>
          <a:off x="498743" y="1114746"/>
          <a:ext cx="8278812" cy="5099205"/>
        </p:xfrm>
        <a:graphic>
          <a:graphicData uri="http://schemas.openxmlformats.org/drawingml/2006/table">
            <a:tbl>
              <a:tblPr/>
              <a:tblGrid>
                <a:gridCol w="311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67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83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不當體罰的類型 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不當體罰的例示</a:t>
                      </a: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 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8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教師親自對學生身體施加強制力之體罰 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例如毆打、鞭打、打耳光、打手心、打臀部或責打身體其他部位</a:t>
                      </a:r>
                      <a:r>
                        <a:rPr kumimoji="1" lang="en-US" altLang="zh-TW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/>
                          <a:ea typeface="標楷體" pitchFamily="65" charset="-120"/>
                        </a:rPr>
                        <a:t>……</a:t>
                      </a:r>
                      <a:r>
                        <a:rPr kumimoji="1" lang="zh-TW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等</a:t>
                      </a:r>
                      <a:r>
                        <a:rPr kumimoji="1" lang="zh-TW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 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6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教師責令學生自己或第三者對學生身體施加強制力之體罰 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例如命學生自打耳光或互打耳光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/>
                          <a:ea typeface="標楷體" pitchFamily="65" charset="-120"/>
                        </a:rPr>
                        <a:t>……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等 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67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責令學生採取特定身體動作之體罰 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例如交互蹲跳、半蹲、罰跪、蛙跳、兔跳、學鴨子走路、提水桶過肩、單腳支撐地面或其他類似之身體動作</a:t>
                      </a:r>
                      <a:r>
                        <a:rPr kumimoji="1" lang="en-US" altLang="zh-TW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/>
                          <a:ea typeface="標楷體" pitchFamily="65" charset="-120"/>
                        </a:rPr>
                        <a:t>……</a:t>
                      </a:r>
                      <a:r>
                        <a:rPr kumimoji="1" lang="zh-TW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等 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4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體罰以外之違法處罰 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例如罰款、對非危險性財物沒收、侮辱、恐嚇及身心虐待</a:t>
                      </a:r>
                      <a:r>
                        <a:rPr kumimoji="1" lang="en-US" altLang="zh-TW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/>
                          <a:ea typeface="標楷體" pitchFamily="65" charset="-120"/>
                        </a:rPr>
                        <a:t>……</a:t>
                      </a:r>
                      <a:r>
                        <a:rPr kumimoji="1" lang="zh-TW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等 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4839" name="Rectangle 22"/>
          <p:cNvSpPr>
            <a:spLocks noChangeArrowheads="1"/>
          </p:cNvSpPr>
          <p:nvPr/>
        </p:nvSpPr>
        <p:spPr bwMode="auto">
          <a:xfrm>
            <a:off x="2024311" y="374993"/>
            <a:ext cx="497239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9pPr>
          </a:lstStyle>
          <a:p>
            <a:pPr eaLnBrk="1" hangingPunct="1"/>
            <a:r>
              <a:rPr lang="zh-TW" altLang="en-US" sz="3000" b="1" dirty="0" smtClean="0">
                <a:solidFill>
                  <a:srgbClr val="FF0000"/>
                </a:solidFill>
                <a:latin typeface="標楷體" pitchFamily="65" charset="-120"/>
              </a:rPr>
              <a:t>教育</a:t>
            </a:r>
            <a:r>
              <a:rPr lang="zh-TW" altLang="en-US" sz="3000" b="1" dirty="0">
                <a:solidFill>
                  <a:srgbClr val="FF0000"/>
                </a:solidFill>
                <a:latin typeface="標楷體" pitchFamily="65" charset="-120"/>
              </a:rPr>
              <a:t>是ㄧ種反省的過程</a:t>
            </a:r>
            <a:r>
              <a:rPr lang="zh-TW" altLang="en-US" sz="2900" b="1" dirty="0">
                <a:solidFill>
                  <a:srgbClr val="CC6600"/>
                </a:solidFill>
                <a:latin typeface="華康娃娃體" pitchFamily="81" charset="-120"/>
                <a:ea typeface="華康娃娃體" pitchFamily="81" charset="-120"/>
              </a:rPr>
              <a:t>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63"/>
          <p:cNvSpPr txBox="1">
            <a:spLocks noGrp="1"/>
          </p:cNvSpPr>
          <p:nvPr>
            <p:ph type="title"/>
          </p:nvPr>
        </p:nvSpPr>
        <p:spPr>
          <a:xfrm>
            <a:off x="2183259" y="482885"/>
            <a:ext cx="3857946" cy="758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 b="0" i="0" u="none" strike="noStrike" cap="none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建議—教師方面</a:t>
            </a:r>
            <a:endParaRPr sz="40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8" name="Google Shape;518;p63"/>
          <p:cNvSpPr txBox="1">
            <a:spLocks noGrp="1"/>
          </p:cNvSpPr>
          <p:nvPr>
            <p:ph type="body" idx="1"/>
          </p:nvPr>
        </p:nvSpPr>
        <p:spPr>
          <a:xfrm>
            <a:off x="539750" y="1905000"/>
            <a:ext cx="8353425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3040"/>
              <a:buFont typeface="Noto Sans Symbols"/>
              <a:buChar char="●"/>
            </a:pPr>
            <a:r>
              <a:rPr lang="zh-TW" sz="2800" b="0" i="0" u="none" strike="noStrike" cap="none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專業能力與溝通能力</a:t>
            </a:r>
            <a:endParaRPr sz="2800" dirty="0">
              <a:latin typeface="標楷體" pitchFamily="65" charset="-120"/>
              <a:ea typeface="標楷體" pitchFamily="65" charset="-120"/>
            </a:endParaRPr>
          </a:p>
          <a:p>
            <a:pPr marL="273050" marR="0" lvl="0" indent="-273050" algn="l" rtl="0">
              <a:spcBef>
                <a:spcPts val="640"/>
              </a:spcBef>
              <a:spcAft>
                <a:spcPts val="0"/>
              </a:spcAft>
              <a:buClr>
                <a:srgbClr val="0BD0D9"/>
              </a:buClr>
              <a:buSzPts val="3040"/>
              <a:buFont typeface="Noto Sans Symbols"/>
              <a:buChar char="●"/>
            </a:pPr>
            <a:r>
              <a:rPr lang="zh-TW" sz="2800" b="0" i="0" u="none" strike="noStrike" cap="none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與家長分享明確而被支持的管教方式</a:t>
            </a:r>
            <a:endParaRPr sz="2800" dirty="0">
              <a:latin typeface="標楷體" pitchFamily="65" charset="-120"/>
              <a:ea typeface="標楷體" pitchFamily="65" charset="-120"/>
            </a:endParaRPr>
          </a:p>
          <a:p>
            <a:pPr marL="273050" marR="0" lvl="0" indent="-273050" algn="l" rtl="0">
              <a:spcBef>
                <a:spcPts val="640"/>
              </a:spcBef>
              <a:spcAft>
                <a:spcPts val="0"/>
              </a:spcAft>
              <a:buClr>
                <a:srgbClr val="0BD0D9"/>
              </a:buClr>
              <a:buSzPts val="3040"/>
              <a:buFont typeface="Noto Sans Symbols"/>
              <a:buChar char="●"/>
            </a:pPr>
            <a:r>
              <a:rPr lang="zh-TW" sz="2800" b="0" i="0" u="none" strike="noStrike" cap="none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管教方式可明文載明的儘量載明</a:t>
            </a:r>
            <a:endParaRPr sz="2800" dirty="0">
              <a:latin typeface="標楷體" pitchFamily="65" charset="-120"/>
              <a:ea typeface="標楷體" pitchFamily="65" charset="-120"/>
            </a:endParaRPr>
          </a:p>
          <a:p>
            <a:pPr marL="273050" marR="0" lvl="0" indent="-273050" algn="l" rtl="0">
              <a:spcBef>
                <a:spcPts val="640"/>
              </a:spcBef>
              <a:spcAft>
                <a:spcPts val="0"/>
              </a:spcAft>
              <a:buClr>
                <a:srgbClr val="0BD0D9"/>
              </a:buClr>
              <a:buSzPts val="3040"/>
              <a:buFont typeface="Noto Sans Symbols"/>
              <a:buChar char="●"/>
            </a:pPr>
            <a:r>
              <a:rPr lang="zh-TW" sz="2800" b="0" i="0" u="none" strike="noStrike" cap="none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勤於記錄學生各項表現</a:t>
            </a:r>
            <a:endParaRPr sz="2800" dirty="0">
              <a:latin typeface="標楷體" pitchFamily="65" charset="-120"/>
              <a:ea typeface="標楷體" pitchFamily="65" charset="-120"/>
            </a:endParaRPr>
          </a:p>
          <a:p>
            <a:pPr marL="273050" marR="0" lvl="0" indent="-273050" algn="l" rtl="0">
              <a:spcBef>
                <a:spcPts val="640"/>
              </a:spcBef>
              <a:spcAft>
                <a:spcPts val="0"/>
              </a:spcAft>
              <a:buClr>
                <a:srgbClr val="0BD0D9"/>
              </a:buClr>
              <a:buSzPts val="3040"/>
              <a:buFont typeface="Noto Sans Symbols"/>
              <a:buChar char="●"/>
            </a:pPr>
            <a:r>
              <a:rPr lang="zh-TW" sz="2800" b="0" i="0" u="none" strike="noStrike" cap="none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儘早與學校行政單位說明特殊學生的行為表現與可能後果</a:t>
            </a:r>
            <a:endParaRPr sz="2800" dirty="0">
              <a:latin typeface="標楷體" pitchFamily="65" charset="-120"/>
              <a:ea typeface="標楷體" pitchFamily="65" charset="-120"/>
            </a:endParaRPr>
          </a:p>
          <a:p>
            <a:pPr marL="273050" marR="0" lvl="0" indent="-273050" algn="l" rtl="0">
              <a:spcBef>
                <a:spcPts val="640"/>
              </a:spcBef>
              <a:spcAft>
                <a:spcPts val="0"/>
              </a:spcAft>
              <a:buClr>
                <a:srgbClr val="0BD0D9"/>
              </a:buClr>
              <a:buSzPts val="3040"/>
              <a:buFont typeface="Noto Sans Symbols"/>
              <a:buChar char="●"/>
            </a:pPr>
            <a:r>
              <a:rPr lang="zh-TW" sz="2800" b="0" i="0" u="none" strike="noStrike" cap="none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維持校園和諧的校園氣氛，避免過度競爭</a:t>
            </a:r>
            <a:endParaRPr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9" name="Google Shape;519;p6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 b="0" i="0" u="none" strike="noStrike" cap="none">
                <a:solidFill>
                  <a:srgbClr val="035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2018/8/22</a:t>
            </a:r>
            <a:endParaRPr sz="1200" b="0" i="0" u="none" strike="noStrike" cap="none">
              <a:solidFill>
                <a:srgbClr val="035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0" name="Google Shape;520;p63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z="1200" b="0" i="0" u="none" strike="noStrike" cap="none">
                <a:solidFill>
                  <a:srgbClr val="035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</a:t>
            </a:fld>
            <a:endParaRPr sz="1200" b="0" i="0" u="none" strike="noStrike" cap="none">
              <a:solidFill>
                <a:srgbClr val="035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65"/>
          <p:cNvSpPr txBox="1">
            <a:spLocks noGrp="1"/>
          </p:cNvSpPr>
          <p:nvPr>
            <p:ph type="title"/>
          </p:nvPr>
        </p:nvSpPr>
        <p:spPr>
          <a:xfrm>
            <a:off x="1017141" y="-7869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 b="0" i="0" u="none" strike="noStrike" cap="none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建議—與家長互動</a:t>
            </a:r>
            <a:endParaRPr sz="40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35" name="Google Shape;535;p65"/>
          <p:cNvSpPr txBox="1">
            <a:spLocks noGrp="1"/>
          </p:cNvSpPr>
          <p:nvPr>
            <p:ph type="body" idx="1"/>
          </p:nvPr>
        </p:nvSpPr>
        <p:spPr>
          <a:xfrm>
            <a:off x="785813" y="1500188"/>
            <a:ext cx="7772400" cy="440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82575" algn="l" rtl="0"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3040"/>
              <a:buFont typeface="Noto Sans Symbols"/>
              <a:buChar char="●"/>
            </a:pPr>
            <a:r>
              <a:rPr lang="zh-TW" sz="2800" b="0" i="0" u="none" strike="noStrike" cap="none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建立</a:t>
            </a:r>
            <a:r>
              <a:rPr lang="zh-TW" sz="2800" b="0" i="0" u="none" strike="noStrike" cap="none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教師的專業權威</a:t>
            </a:r>
            <a:r>
              <a:rPr lang="zh-TW" sz="2800" b="0" i="0" u="none" strike="noStrike" cap="none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，取得家長信任。</a:t>
            </a:r>
            <a:endParaRPr sz="2800" dirty="0">
              <a:latin typeface="標楷體" pitchFamily="65" charset="-120"/>
              <a:ea typeface="標楷體" pitchFamily="65" charset="-120"/>
            </a:endParaRPr>
          </a:p>
          <a:p>
            <a:pPr marL="365125" marR="0" lvl="0" indent="-282575" algn="l" rtl="0">
              <a:spcBef>
                <a:spcPts val="640"/>
              </a:spcBef>
              <a:spcAft>
                <a:spcPts val="0"/>
              </a:spcAft>
              <a:buClr>
                <a:srgbClr val="0BD0D9"/>
              </a:buClr>
              <a:buSzPts val="3040"/>
              <a:buFont typeface="Noto Sans Symbols"/>
              <a:buChar char="●"/>
            </a:pPr>
            <a:r>
              <a:rPr lang="zh-TW" sz="2800" b="0" i="0" u="none" strike="noStrike" cap="none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適時讓家長參與班級活動或隨時傳遞班級訊息</a:t>
            </a:r>
            <a:endParaRPr sz="2800" dirty="0">
              <a:latin typeface="標楷體" pitchFamily="65" charset="-120"/>
              <a:ea typeface="標楷體" pitchFamily="65" charset="-120"/>
            </a:endParaRPr>
          </a:p>
          <a:p>
            <a:pPr marL="365125" marR="0" lvl="0" indent="-282575" algn="l" rtl="0">
              <a:spcBef>
                <a:spcPts val="640"/>
              </a:spcBef>
              <a:spcAft>
                <a:spcPts val="0"/>
              </a:spcAft>
              <a:buClr>
                <a:srgbClr val="0BD0D9"/>
              </a:buClr>
              <a:buSzPts val="3040"/>
              <a:buFont typeface="Noto Sans Symbols"/>
              <a:buChar char="●"/>
            </a:pPr>
            <a:r>
              <a:rPr lang="zh-TW" sz="2800" b="0" i="0" u="none" strike="noStrike" cap="none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班親會與聯絡簿是最重要的溝通工具</a:t>
            </a:r>
            <a:endParaRPr sz="2800" dirty="0">
              <a:latin typeface="標楷體" pitchFamily="65" charset="-120"/>
              <a:ea typeface="標楷體" pitchFamily="65" charset="-120"/>
            </a:endParaRPr>
          </a:p>
          <a:p>
            <a:pPr marL="365125" marR="0" lvl="0" indent="-282575" algn="l" rtl="0">
              <a:spcBef>
                <a:spcPts val="640"/>
              </a:spcBef>
              <a:spcAft>
                <a:spcPts val="0"/>
              </a:spcAft>
              <a:buClr>
                <a:srgbClr val="0BD0D9"/>
              </a:buClr>
              <a:buSzPts val="3040"/>
              <a:buFont typeface="Noto Sans Symbols"/>
              <a:buChar char="●"/>
            </a:pPr>
            <a:r>
              <a:rPr lang="zh-TW" sz="2800" b="0" i="0" u="none" strike="noStrike" cap="none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與班級的家長代表保持更密切的聯絡</a:t>
            </a:r>
            <a:endParaRPr sz="2800" dirty="0">
              <a:latin typeface="標楷體" pitchFamily="65" charset="-120"/>
              <a:ea typeface="標楷體" pitchFamily="65" charset="-120"/>
            </a:endParaRPr>
          </a:p>
          <a:p>
            <a:pPr marL="365125" marR="0" lvl="0" indent="-282575" algn="l" rtl="0">
              <a:spcBef>
                <a:spcPts val="640"/>
              </a:spcBef>
              <a:spcAft>
                <a:spcPts val="0"/>
              </a:spcAft>
              <a:buClr>
                <a:srgbClr val="0BD0D9"/>
              </a:buClr>
              <a:buSzPts val="3040"/>
              <a:buFont typeface="Noto Sans Symbols"/>
              <a:buChar char="●"/>
            </a:pPr>
            <a:r>
              <a:rPr lang="zh-TW" sz="2800" b="0" i="0" u="none" strike="noStrike" cap="none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對於</a:t>
            </a:r>
            <a:r>
              <a:rPr lang="zh-TW" sz="2800" b="0" i="0" u="none" strike="noStrike" cap="none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不願意和學校聯繫的家長</a:t>
            </a:r>
            <a:r>
              <a:rPr lang="zh-TW" sz="2800" b="0" i="0" u="none" strike="noStrike" cap="none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，應該給予更多的關心，使其態度轉變。</a:t>
            </a:r>
            <a:endParaRPr sz="2800" dirty="0">
              <a:latin typeface="標楷體" pitchFamily="65" charset="-120"/>
              <a:ea typeface="標楷體" pitchFamily="65" charset="-120"/>
            </a:endParaRPr>
          </a:p>
          <a:p>
            <a:pPr marL="365125" marR="0" lvl="0" indent="-282575" algn="l" rtl="0">
              <a:spcBef>
                <a:spcPts val="640"/>
              </a:spcBef>
              <a:spcAft>
                <a:spcPts val="0"/>
              </a:spcAft>
              <a:buClr>
                <a:srgbClr val="0BD0D9"/>
              </a:buClr>
              <a:buSzPts val="3040"/>
              <a:buFont typeface="Noto Sans Symbols"/>
              <a:buChar char="●"/>
            </a:pPr>
            <a:r>
              <a:rPr lang="zh-TW" sz="2800" b="0" i="0" u="none" strike="noStrike" cap="none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讓家長知道教師的管教方式是要往學生有利的方向進行，而</a:t>
            </a:r>
            <a:r>
              <a:rPr lang="zh-TW" sz="2800" b="0" i="0" u="none" strike="noStrike" cap="none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不是刁難學生</a:t>
            </a:r>
            <a:r>
              <a:rPr lang="zh-TW" sz="2800" b="0" i="0" u="none" strike="noStrike" cap="none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。</a:t>
            </a:r>
            <a:endParaRPr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36" name="Google Shape;536;p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 b="0" i="0" u="none" strike="noStrike" cap="none">
                <a:solidFill>
                  <a:srgbClr val="035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2018/8/22</a:t>
            </a:r>
            <a:endParaRPr sz="1200" b="0" i="0" u="none" strike="noStrike" cap="none">
              <a:solidFill>
                <a:srgbClr val="035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7" name="Google Shape;537;p65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z="1200" b="0" i="0" u="none" strike="noStrike" cap="none">
                <a:solidFill>
                  <a:srgbClr val="035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</a:t>
            </a:fld>
            <a:endParaRPr sz="1200" b="0" i="0" u="none" strike="noStrike" cap="none">
              <a:solidFill>
                <a:srgbClr val="035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66"/>
          <p:cNvSpPr txBox="1">
            <a:spLocks noGrp="1"/>
          </p:cNvSpPr>
          <p:nvPr>
            <p:ph type="title"/>
          </p:nvPr>
        </p:nvSpPr>
        <p:spPr>
          <a:xfrm>
            <a:off x="795659" y="544530"/>
            <a:ext cx="7052941" cy="93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 b="0" i="0" u="none" strike="noStrike" cap="none" dirty="0">
                <a:solidFill>
                  <a:srgbClr val="006B8C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以</a:t>
            </a:r>
            <a:r>
              <a:rPr lang="zh-TW" sz="4000" b="0" i="0" u="none" strike="noStrike" cap="none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零容忍</a:t>
            </a:r>
            <a:r>
              <a:rPr lang="zh-TW" sz="4000" b="0" i="0" u="none" strike="noStrike" cap="none" dirty="0">
                <a:solidFill>
                  <a:srgbClr val="006B8C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誠實面對輔導與管教 </a:t>
            </a:r>
            <a:endParaRPr sz="4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43" name="Google Shape;543;p66"/>
          <p:cNvSpPr txBox="1">
            <a:spLocks noGrp="1"/>
          </p:cNvSpPr>
          <p:nvPr>
            <p:ph type="body" idx="1"/>
          </p:nvPr>
        </p:nvSpPr>
        <p:spPr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3040"/>
              <a:buFont typeface="Noto Sans Symbols"/>
              <a:buChar char="●"/>
            </a:pPr>
            <a:r>
              <a:rPr lang="zh-TW" sz="3200" b="0" i="0" u="none" strike="noStrike" cap="none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社會對「保護婦幼」、「阻止家暴」、「酒後駕車」等，已有的概念和因應機制。 </a:t>
            </a:r>
            <a:endParaRPr sz="3200" dirty="0">
              <a:latin typeface="標楷體" pitchFamily="65" charset="-120"/>
              <a:ea typeface="標楷體" pitchFamily="65" charset="-120"/>
            </a:endParaRPr>
          </a:p>
          <a:p>
            <a:pPr marL="273050" marR="0" lvl="0" indent="-273050" algn="l" rtl="0">
              <a:spcBef>
                <a:spcPts val="640"/>
              </a:spcBef>
              <a:spcAft>
                <a:spcPts val="0"/>
              </a:spcAft>
              <a:buClr>
                <a:srgbClr val="0BD0D9"/>
              </a:buClr>
              <a:buSzPts val="3040"/>
              <a:buFont typeface="Noto Sans Symbols"/>
              <a:buChar char="●"/>
            </a:pPr>
            <a:r>
              <a:rPr lang="zh-TW" sz="3200" b="0" i="0" u="none" strike="noStrike" cap="none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面對輔導管教， </a:t>
            </a:r>
            <a:r>
              <a:rPr lang="zh-TW" altLang="en-US" sz="3200" b="0" i="0" u="none" strike="noStrike" cap="none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體罰</a:t>
            </a:r>
            <a:r>
              <a:rPr lang="zh-TW" sz="3200" b="0" i="0" u="none" strike="noStrike" cap="none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「</a:t>
            </a:r>
            <a:r>
              <a:rPr lang="zh-TW" sz="3200" b="0" i="0" u="none" strike="noStrike" cap="none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零容忍」勢必是未來趨勢</a:t>
            </a:r>
            <a:endParaRPr sz="3200" b="0" i="0" u="none" strike="noStrike" cap="none" dirty="0">
              <a:solidFill>
                <a:schemeClr val="dk1"/>
              </a:solidFill>
              <a:latin typeface="標楷體" pitchFamily="65" charset="-120"/>
              <a:ea typeface="標楷體" pitchFamily="65" charset="-120"/>
              <a:cs typeface="Arial"/>
              <a:sym typeface="Arial"/>
            </a:endParaRPr>
          </a:p>
          <a:p>
            <a:pPr marL="273050" marR="0" lvl="0" indent="-116204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None/>
            </a:pPr>
            <a:endParaRPr sz="2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6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 b="0" i="0" u="none" strike="noStrike" cap="none">
                <a:solidFill>
                  <a:srgbClr val="035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2018/8/22</a:t>
            </a:r>
            <a:endParaRPr sz="1200" b="0" i="0" u="none" strike="noStrike" cap="none">
              <a:solidFill>
                <a:srgbClr val="035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5" name="Google Shape;545;p66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z="1200" b="0" i="0" u="none" strike="noStrike" cap="none">
                <a:solidFill>
                  <a:srgbClr val="035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22</a:t>
            </a:fld>
            <a:endParaRPr sz="1200" b="0" i="0" u="none" strike="noStrike" cap="none">
              <a:solidFill>
                <a:srgbClr val="035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67"/>
          <p:cNvSpPr txBox="1">
            <a:spLocks noGrp="1"/>
          </p:cNvSpPr>
          <p:nvPr>
            <p:ph type="title"/>
          </p:nvPr>
        </p:nvSpPr>
        <p:spPr>
          <a:xfrm>
            <a:off x="1524000" y="304800"/>
            <a:ext cx="679291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 b="0" i="0" u="none" strike="noStrike" cap="none" dirty="0">
                <a:solidFill>
                  <a:schemeClr val="dk2"/>
                </a:solidFill>
                <a:latin typeface="標楷體" pitchFamily="65" charset="-120"/>
                <a:ea typeface="標楷體" pitchFamily="65" charset="-120"/>
                <a:sym typeface="Calibri"/>
              </a:rPr>
              <a:t>不當管教的關鍵：</a:t>
            </a:r>
            <a:r>
              <a:rPr lang="zh-TW" sz="5000" b="0" i="0" u="none" strike="noStrike" cap="none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Calibri"/>
              </a:rPr>
              <a:t>情緒</a:t>
            </a:r>
            <a:endParaRPr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52" name="Google Shape;552;p67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558088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3040"/>
              <a:buFont typeface="Noto Sans Symbols"/>
              <a:buChar char="●"/>
            </a:pPr>
            <a:r>
              <a:rPr lang="zh-TW" sz="3200" b="0" i="0" u="none" strike="noStrike" cap="none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老師的壓力無力感：</a:t>
            </a:r>
            <a:endParaRPr dirty="0">
              <a:latin typeface="標楷體" pitchFamily="65" charset="-120"/>
              <a:ea typeface="標楷體" pitchFamily="65" charset="-120"/>
            </a:endParaRPr>
          </a:p>
          <a:p>
            <a:pPr marL="639763" marR="0" lvl="1" indent="-246063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Char char="●"/>
            </a:pPr>
            <a:r>
              <a:rPr lang="zh-TW" sz="3200" b="0" i="0" u="none" strike="noStrike" cap="none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整天面對孩子。</a:t>
            </a:r>
            <a:endParaRPr dirty="0">
              <a:latin typeface="標楷體" pitchFamily="65" charset="-120"/>
              <a:ea typeface="標楷體" pitchFamily="65" charset="-120"/>
            </a:endParaRPr>
          </a:p>
          <a:p>
            <a:pPr marL="639763" marR="0" lvl="1" indent="-246063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Char char="●"/>
            </a:pPr>
            <a:r>
              <a:rPr lang="zh-TW" sz="3200" b="0" i="0" u="none" strike="noStrike" cap="none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家長想法意見多。</a:t>
            </a:r>
            <a:endParaRPr dirty="0">
              <a:latin typeface="標楷體" pitchFamily="65" charset="-120"/>
              <a:ea typeface="標楷體" pitchFamily="65" charset="-120"/>
            </a:endParaRPr>
          </a:p>
          <a:p>
            <a:pPr marL="639763" marR="0" lvl="1" indent="-246063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Char char="●"/>
            </a:pPr>
            <a:r>
              <a:rPr lang="zh-TW" sz="3200" b="0" i="0" u="none" strike="noStrike" cap="none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教學進度。</a:t>
            </a:r>
            <a:endParaRPr dirty="0">
              <a:latin typeface="標楷體" pitchFamily="65" charset="-120"/>
              <a:ea typeface="標楷體" pitchFamily="65" charset="-120"/>
            </a:endParaRPr>
          </a:p>
          <a:p>
            <a:pPr marL="639763" marR="0" lvl="1" indent="-246063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Char char="●"/>
            </a:pPr>
            <a:r>
              <a:rPr lang="zh-TW" sz="3200" b="0" i="0" u="none" strike="noStrike" cap="none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法規限制。</a:t>
            </a:r>
            <a:endParaRPr dirty="0">
              <a:latin typeface="標楷體" pitchFamily="65" charset="-120"/>
              <a:ea typeface="標楷體" pitchFamily="65" charset="-120"/>
            </a:endParaRPr>
          </a:p>
          <a:p>
            <a:pPr marL="639763" marR="0" lvl="1" indent="-246063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Char char="●"/>
            </a:pPr>
            <a:r>
              <a:rPr lang="zh-TW" sz="3200" b="0" i="0" u="none" strike="noStrike" cap="none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…。</a:t>
            </a:r>
            <a:endParaRPr sz="3200" b="0" i="0" u="none" strike="noStrike" cap="none" dirty="0">
              <a:solidFill>
                <a:schemeClr val="dk1"/>
              </a:solidFill>
              <a:latin typeface="標楷體" pitchFamily="65" charset="-120"/>
              <a:ea typeface="標楷體" pitchFamily="65" charset="-120"/>
              <a:cs typeface="Arial"/>
              <a:sym typeface="Arial"/>
            </a:endParaRPr>
          </a:p>
          <a:p>
            <a:pPr marL="273050" marR="0" lvl="0" indent="-273050" algn="l" rtl="0">
              <a:spcBef>
                <a:spcPts val="640"/>
              </a:spcBef>
              <a:spcAft>
                <a:spcPts val="0"/>
              </a:spcAft>
              <a:buClr>
                <a:srgbClr val="0BD0D9"/>
              </a:buClr>
              <a:buSzPts val="3040"/>
              <a:buFont typeface="Noto Sans Symbols"/>
              <a:buChar char="●"/>
            </a:pPr>
            <a:r>
              <a:rPr lang="zh-TW" sz="3200" b="0" i="0" u="none" strike="noStrike" cap="none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但是…老師連</a:t>
            </a:r>
            <a:r>
              <a:rPr lang="zh-TW" sz="3200" b="0" i="0" u="none" strike="noStrike" cap="none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自己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情緒</a:t>
            </a:r>
            <a:r>
              <a:rPr lang="zh-TW" sz="3200" b="0" i="0" u="none" strike="noStrike" cap="none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都</a:t>
            </a:r>
            <a:r>
              <a:rPr lang="zh-TW" sz="3200" b="0" i="0" u="none" strike="noStrike" cap="none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管不住，</a:t>
            </a:r>
            <a:r>
              <a:rPr lang="zh-TW" sz="3200" b="0" i="0" u="none" strike="noStrike" cap="none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如何</a:t>
            </a:r>
            <a:r>
              <a:rPr lang="en-US" altLang="zh-TW" sz="3200" b="0" i="0" u="none" strike="noStrike" cap="none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….</a:t>
            </a:r>
            <a:endParaRPr sz="3200" b="0" i="0" u="none" strike="noStrike" cap="none" dirty="0">
              <a:solidFill>
                <a:schemeClr val="dk1"/>
              </a:solidFill>
              <a:latin typeface="標楷體" pitchFamily="65" charset="-120"/>
              <a:ea typeface="標楷體" pitchFamily="65" charset="-120"/>
              <a:cs typeface="Arial"/>
              <a:sym typeface="Arial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633443" y="2237870"/>
            <a:ext cx="297629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120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標楷體" pitchFamily="65" charset="-120"/>
                <a:ea typeface="標楷體" pitchFamily="65" charset="-120"/>
              </a:rPr>
              <a:t>怒</a:t>
            </a:r>
            <a:endParaRPr lang="zh-TW" altLang="en-US" sz="120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69"/>
          <p:cNvSpPr txBox="1">
            <a:spLocks noGrp="1"/>
          </p:cNvSpPr>
          <p:nvPr>
            <p:ph type="title"/>
          </p:nvPr>
        </p:nvSpPr>
        <p:spPr>
          <a:xfrm>
            <a:off x="1671132" y="312286"/>
            <a:ext cx="68707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000" b="1" i="0" strike="noStrike" cap="none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加強宣導正向管教</a:t>
            </a:r>
            <a:endParaRPr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66" name="Google Shape;566;p69"/>
          <p:cNvSpPr txBox="1">
            <a:spLocks noGrp="1"/>
          </p:cNvSpPr>
          <p:nvPr>
            <p:ph type="body" idx="1"/>
          </p:nvPr>
        </p:nvSpPr>
        <p:spPr>
          <a:xfrm>
            <a:off x="304799" y="990600"/>
            <a:ext cx="8674813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1174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None/>
            </a:pPr>
            <a:endParaRPr sz="2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accent3"/>
              </a:buClr>
              <a:buSzPts val="4560"/>
              <a:buFont typeface="Noto Sans Symbols"/>
              <a:buNone/>
            </a:pPr>
            <a:r>
              <a:rPr lang="zh-TW" altLang="en-US" sz="3600" b="1" i="0" u="none" strike="noStrike" cap="none" dirty="0" smtClean="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zh-TW" sz="3600" b="1" i="0" u="none" strike="noStrike" cap="none" dirty="0" smtClean="0">
                <a:solidFill>
                  <a:srgbClr val="FF6600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老師</a:t>
            </a:r>
            <a:r>
              <a:rPr lang="zh-TW" sz="3600" b="1" i="0" u="none" strike="noStrike" cap="none" dirty="0">
                <a:solidFill>
                  <a:srgbClr val="FF6600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總能找出總總理由</a:t>
            </a:r>
            <a:endParaRPr sz="3600" b="1" i="0" u="none" strike="noStrike" cap="none" dirty="0">
              <a:solidFill>
                <a:srgbClr val="FF6600"/>
              </a:solidFill>
              <a:latin typeface="標楷體" pitchFamily="65" charset="-120"/>
              <a:ea typeface="標楷體" pitchFamily="65" charset="-120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accent3"/>
              </a:buClr>
              <a:buSzPts val="4560"/>
              <a:buFont typeface="Noto Sans Symbols"/>
              <a:buNone/>
            </a:pPr>
            <a:r>
              <a:rPr lang="zh-TW" sz="3600" b="1" i="0" u="none" strike="noStrike" cap="none" dirty="0">
                <a:solidFill>
                  <a:srgbClr val="FF6600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合理化自己的體罰行為</a:t>
            </a:r>
            <a:endParaRPr sz="3600" dirty="0">
              <a:solidFill>
                <a:srgbClr val="FF6600"/>
              </a:solidFill>
              <a:latin typeface="標楷體" pitchFamily="65" charset="-120"/>
              <a:ea typeface="標楷體" pitchFamily="65" charset="-12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None/>
            </a:pPr>
            <a:endParaRPr sz="2600" b="1" i="0" u="none" strike="noStrike" cap="none" dirty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None/>
            </a:pPr>
            <a:r>
              <a:rPr lang="zh-TW" sz="2600" b="1" i="0" u="none" strike="noStrike" cap="none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但是永遠找不出老師可以體罰學生的法令依據</a:t>
            </a:r>
            <a:endParaRPr sz="2600" b="1" i="0" u="none" strike="noStrike" cap="none" dirty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3"/>
              </a:buClr>
              <a:buSzPts val="2660"/>
              <a:buFont typeface="Noto Sans Symbols"/>
              <a:buNone/>
            </a:pPr>
            <a:r>
              <a:rPr lang="zh-TW" sz="2800" b="1" i="0" u="none" strike="noStrike" cap="none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(家長同意、提醒學生、求好心切，都不是合法的理由)</a:t>
            </a:r>
            <a:endParaRPr dirty="0">
              <a:latin typeface="標楷體" pitchFamily="65" charset="-120"/>
              <a:ea typeface="標楷體" pitchFamily="65" charset="-12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760"/>
              </a:spcBef>
              <a:spcAft>
                <a:spcPts val="0"/>
              </a:spcAft>
              <a:buClr>
                <a:schemeClr val="accent3"/>
              </a:buClr>
              <a:buSzPts val="8360"/>
              <a:buFont typeface="Noto Sans Symbols"/>
              <a:buNone/>
            </a:pPr>
            <a:r>
              <a:rPr lang="zh-TW" sz="8800" b="1" i="0" u="none" strike="noStrike" cap="none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別跟錢過不去</a:t>
            </a:r>
            <a:endParaRPr sz="8800" b="1" i="0" u="none" strike="noStrike" cap="none" dirty="0">
              <a:solidFill>
                <a:srgbClr val="0070C0"/>
              </a:solidFill>
              <a:latin typeface="標楷體" pitchFamily="65" charset="-120"/>
              <a:ea typeface="標楷體" pitchFamily="65" charset="-120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7905" y="1068512"/>
            <a:ext cx="4607960" cy="636998"/>
          </a:xfrm>
        </p:spPr>
        <p:txBody>
          <a:bodyPr/>
          <a:lstStyle/>
          <a:p>
            <a:pPr algn="ctr" eaLnBrk="1" hangingPunct="1"/>
            <a:r>
              <a:rPr lang="zh-TW" altLang="en-US" sz="2800" b="1" dirty="0" smtClean="0">
                <a:solidFill>
                  <a:srgbClr val="FF0000"/>
                </a:solidFill>
                <a:ea typeface="標楷體" pitchFamily="65" charset="-120"/>
              </a:rPr>
              <a:t>小小</a:t>
            </a:r>
            <a:r>
              <a:rPr lang="zh-TW" altLang="en-US" sz="4000" dirty="0" smtClean="0">
                <a:solidFill>
                  <a:srgbClr val="FF0000"/>
                </a:solidFill>
                <a:ea typeface="標楷體" pitchFamily="65" charset="-120"/>
              </a:rPr>
              <a:t>的建議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ts val="3600"/>
              </a:lnSpc>
            </a:pPr>
            <a:r>
              <a:rPr kumimoji="0" lang="zh-TW" altLang="en-US" b="1" dirty="0" smtClean="0">
                <a:solidFill>
                  <a:srgbClr val="002060"/>
                </a:solidFill>
              </a:rPr>
              <a:t>輔導管教，國家怎麼規定，老師就怎麼教。</a:t>
            </a:r>
          </a:p>
          <a:p>
            <a:pPr eaLnBrk="1" hangingPunct="1">
              <a:lnSpc>
                <a:spcPts val="3600"/>
              </a:lnSpc>
            </a:pPr>
            <a:r>
              <a:rPr kumimoji="0" lang="zh-TW" altLang="en-US" b="1" dirty="0" smtClean="0">
                <a:solidFill>
                  <a:srgbClr val="0070C0"/>
                </a:solidFill>
              </a:rPr>
              <a:t>老師要保護自己，才能夠照顧別人。</a:t>
            </a:r>
          </a:p>
          <a:p>
            <a:pPr eaLnBrk="1" hangingPunct="1">
              <a:lnSpc>
                <a:spcPts val="3600"/>
              </a:lnSpc>
            </a:pPr>
            <a:r>
              <a:rPr lang="zh-TW" altLang="en-US" b="1" dirty="0">
                <a:solidFill>
                  <a:srgbClr val="002060"/>
                </a:solidFill>
              </a:rPr>
              <a:t>不要追求完美、不要太過執著。</a:t>
            </a:r>
          </a:p>
          <a:p>
            <a:pPr>
              <a:lnSpc>
                <a:spcPts val="3600"/>
              </a:lnSpc>
            </a:pPr>
            <a:r>
              <a:rPr lang="zh-TW" altLang="en-US" b="1" dirty="0">
                <a:solidFill>
                  <a:srgbClr val="0070C0"/>
                </a:solidFill>
              </a:rPr>
              <a:t>放下鞭子，或許會更寬廣。</a:t>
            </a:r>
          </a:p>
        </p:txBody>
      </p:sp>
      <p:sp>
        <p:nvSpPr>
          <p:cNvPr id="3" name="矩形 2"/>
          <p:cNvSpPr/>
          <p:nvPr/>
        </p:nvSpPr>
        <p:spPr>
          <a:xfrm>
            <a:off x="1577083" y="4729869"/>
            <a:ext cx="540934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加強宣導正向管教</a:t>
            </a:r>
            <a:endParaRPr lang="zh-TW" alt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2" descr="02%A4%C0%B9j%BDu%2F01%AA%E1%A5c%2F%C6%7B%AA%F7%AD%BB2%2F04%2E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5949950"/>
            <a:ext cx="1666875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Rectangle 3"/>
          <p:cNvSpPr>
            <a:spLocks noChangeArrowheads="1"/>
          </p:cNvSpPr>
          <p:nvPr/>
        </p:nvSpPr>
        <p:spPr bwMode="auto">
          <a:xfrm>
            <a:off x="520700" y="1341438"/>
            <a:ext cx="8001000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1pPr>
            <a:lvl2pPr marL="914400" indent="-4572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9pPr>
          </a:lstStyle>
          <a:p>
            <a:pPr lvl="1"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zh-TW" altLang="en-US" sz="2800" u="sng" dirty="0">
                <a:solidFill>
                  <a:srgbClr val="000000"/>
                </a:solidFill>
                <a:latin typeface="Arial" charset="0"/>
              </a:rPr>
              <a:t>教師</a:t>
            </a:r>
            <a:r>
              <a:rPr lang="zh-TW" altLang="en-US" sz="2800" dirty="0">
                <a:solidFill>
                  <a:srgbClr val="000000"/>
                </a:solidFill>
                <a:latin typeface="Arial" charset="0"/>
              </a:rPr>
              <a:t>有不當管教學生之行為者，學校應予以告誡。</a:t>
            </a:r>
            <a:r>
              <a:rPr lang="zh-TW" altLang="en-US" sz="2800" u="sng" dirty="0">
                <a:solidFill>
                  <a:srgbClr val="000000"/>
                </a:solidFill>
                <a:latin typeface="Arial" charset="0"/>
              </a:rPr>
              <a:t>其</a:t>
            </a:r>
            <a:r>
              <a:rPr lang="zh-TW" altLang="en-US" sz="2800" dirty="0">
                <a:solidFill>
                  <a:srgbClr val="000000"/>
                </a:solidFill>
                <a:latin typeface="Arial" charset="0"/>
              </a:rPr>
              <a:t>一再有不當管教學生之行為者，學校應按情節輕重，予以懲處。</a:t>
            </a:r>
            <a:endParaRPr lang="zh-TW" altLang="en-US" sz="2800" u="sng" dirty="0">
              <a:solidFill>
                <a:srgbClr val="000000"/>
              </a:solidFill>
              <a:latin typeface="Arial" charset="0"/>
            </a:endParaRPr>
          </a:p>
          <a:p>
            <a:pPr lvl="1"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zh-TW" altLang="en-US" sz="2800" u="sng" dirty="0">
                <a:solidFill>
                  <a:srgbClr val="000000"/>
                </a:solidFill>
                <a:latin typeface="Arial" charset="0"/>
              </a:rPr>
              <a:t>教師</a:t>
            </a:r>
            <a:r>
              <a:rPr lang="zh-TW" altLang="en-US" sz="2800" dirty="0">
                <a:solidFill>
                  <a:srgbClr val="000000"/>
                </a:solidFill>
                <a:latin typeface="Arial" charset="0"/>
              </a:rPr>
              <a:t>有違法處罰學生之行為者，學校應按情節輕重，依相關</a:t>
            </a:r>
            <a:r>
              <a:rPr lang="zh-TW" altLang="en-US" sz="2800" dirty="0">
                <a:latin typeface="Arial" charset="0"/>
              </a:rPr>
              <a:t>學校</a:t>
            </a:r>
            <a:r>
              <a:rPr lang="zh-TW" altLang="en-US" sz="2800" dirty="0">
                <a:solidFill>
                  <a:srgbClr val="000000"/>
                </a:solidFill>
                <a:latin typeface="Arial" charset="0"/>
              </a:rPr>
              <a:t>教師成績考核辦法或規定，予以申誡、記過、記大過或其他適當之懲處。</a:t>
            </a:r>
            <a:endParaRPr lang="zh-TW" altLang="en-US" sz="2800" u="sng" dirty="0">
              <a:solidFill>
                <a:srgbClr val="000000"/>
              </a:solidFill>
              <a:latin typeface="Arial" charset="0"/>
            </a:endParaRPr>
          </a:p>
          <a:p>
            <a:pPr lvl="1"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zh-TW" altLang="en-US" sz="2800" u="sng" dirty="0">
                <a:solidFill>
                  <a:srgbClr val="000000"/>
                </a:solidFill>
                <a:latin typeface="Arial" charset="0"/>
              </a:rPr>
              <a:t>教師</a:t>
            </a:r>
            <a:r>
              <a:rPr lang="zh-TW" altLang="en-US" sz="2800" dirty="0">
                <a:solidFill>
                  <a:srgbClr val="000000"/>
                </a:solidFill>
                <a:latin typeface="Arial" charset="0"/>
              </a:rPr>
              <a:t>違反教育基本法第八條第二項規定，以體罰或其他方式違法處罰學生，情節重大者，應依教師法第十四條及相關規定處理。</a:t>
            </a:r>
          </a:p>
        </p:txBody>
      </p:sp>
      <p:sp>
        <p:nvSpPr>
          <p:cNvPr id="38917" name="Rectangle 4"/>
          <p:cNvSpPr>
            <a:spLocks noChangeArrowheads="1"/>
          </p:cNvSpPr>
          <p:nvPr/>
        </p:nvSpPr>
        <p:spPr bwMode="auto">
          <a:xfrm>
            <a:off x="779463" y="188913"/>
            <a:ext cx="7772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9pPr>
          </a:lstStyle>
          <a:p>
            <a:pPr lvl="1" algn="ctr" eaLnBrk="1" hangingPunct="1"/>
            <a:r>
              <a:rPr lang="zh-TW" altLang="en-US" sz="2800" b="1" dirty="0">
                <a:solidFill>
                  <a:srgbClr val="FF0000"/>
                </a:solidFill>
                <a:latin typeface="Arial" charset="0"/>
              </a:rPr>
              <a:t>不當管教之處置及違法處罰之懲處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2" descr="02%A4%C0%B9j%BDu%2F01%AA%E1%A5c%2F%C6%7B%AA%F7%AD%BB2%2F04%2E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5949950"/>
            <a:ext cx="1666875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568325" y="1484313"/>
            <a:ext cx="8077200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2800" b="1" dirty="0">
                <a:solidFill>
                  <a:srgbClr val="000000"/>
                </a:solidFill>
                <a:latin typeface="標楷體" pitchFamily="65" charset="-120"/>
              </a:rPr>
              <a:t>    </a:t>
            </a:r>
            <a:r>
              <a:rPr lang="zh-TW" altLang="en-US" sz="2800" dirty="0">
                <a:solidFill>
                  <a:srgbClr val="000000"/>
                </a:solidFill>
                <a:latin typeface="標楷體" pitchFamily="65" charset="-120"/>
              </a:rPr>
              <a:t>親切、微笑、溫柔、負責、幽默、有耐心慢慢教、讓學生發問、信任學生、尊重同學的意見、講課速度放慢、解題仔細容易明瞭、作業出得剛剛好不要太多、教學認真、關心同學、多用例子講解、不發脾氣、活用教學、幫忙複習功課、寫字大一點、講話大聲、愛的教育、上課輕鬆但不隨便、說笑話、時時幫助同學、多稱讚獎勵、上課生動活潑、</a:t>
            </a:r>
            <a:r>
              <a:rPr lang="zh-TW" altLang="en-US" sz="2800" u="sng" dirty="0">
                <a:solidFill>
                  <a:srgbClr val="000000"/>
                </a:solidFill>
                <a:latin typeface="標楷體" pitchFamily="65" charset="-120"/>
              </a:rPr>
              <a:t>偶爾罵人</a:t>
            </a:r>
            <a:r>
              <a:rPr lang="en-US" altLang="zh-TW" sz="2800" dirty="0">
                <a:solidFill>
                  <a:srgbClr val="000000"/>
                </a:solidFill>
                <a:latin typeface="標楷體" pitchFamily="65" charset="-120"/>
              </a:rPr>
              <a:t>………</a:t>
            </a:r>
            <a:r>
              <a:rPr lang="zh-TW" altLang="en-US" sz="2800" dirty="0">
                <a:solidFill>
                  <a:srgbClr val="000000"/>
                </a:solidFill>
                <a:latin typeface="標楷體" pitchFamily="65" charset="-120"/>
              </a:rPr>
              <a:t>。</a:t>
            </a:r>
          </a:p>
        </p:txBody>
      </p:sp>
      <p:sp>
        <p:nvSpPr>
          <p:cNvPr id="39941" name="Rectangle 4"/>
          <p:cNvSpPr>
            <a:spLocks noChangeArrowheads="1"/>
          </p:cNvSpPr>
          <p:nvPr/>
        </p:nvSpPr>
        <p:spPr bwMode="auto">
          <a:xfrm>
            <a:off x="539750" y="127000"/>
            <a:ext cx="83534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9pPr>
          </a:lstStyle>
          <a:p>
            <a:pPr algn="ctr" eaLnBrk="1" hangingPunct="1"/>
            <a:r>
              <a:rPr lang="zh-TW" altLang="en-US" sz="3200" b="1" dirty="0">
                <a:solidFill>
                  <a:srgbClr val="FF0000"/>
                </a:solidFill>
                <a:latin typeface="標楷體" pitchFamily="65" charset="-120"/>
              </a:rPr>
              <a:t>學生最喜歡老師的特質（中國時報統計）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669550" y="139771"/>
            <a:ext cx="5768939" cy="1113676"/>
          </a:xfrm>
        </p:spPr>
        <p:txBody>
          <a:bodyPr/>
          <a:lstStyle/>
          <a:p>
            <a:pPr algn="ctr" eaLnBrk="1" hangingPunct="1"/>
            <a:r>
              <a:rPr lang="zh-TW" altLang="en-US" sz="4000" b="1" dirty="0" smtClean="0">
                <a:solidFill>
                  <a:srgbClr val="FF0000"/>
                </a:solidFill>
                <a:ea typeface="標楷體" pitchFamily="65" charset="-120"/>
              </a:rPr>
              <a:t>如何做好正向管教</a:t>
            </a:r>
            <a:r>
              <a:rPr lang="zh-TW" altLang="en-US" sz="4000" b="1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就</a:t>
            </a: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用「正向」（</a:t>
            </a:r>
            <a:r>
              <a:rPr lang="en-US" altLang="zh-TW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positive</a:t>
            </a: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）來做拆解說明：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p</a:t>
            </a: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plan</a:t>
            </a: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）：有計畫、有準備地教學。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o</a:t>
            </a: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open</a:t>
            </a: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）：能觀察學生的特性，並依照不同的特質，提供適合的教法，因材施教；並用開放的心胸包容接納學生，提升良好的師生關係。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s</a:t>
            </a: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sensitivity</a:t>
            </a: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）：對學生的狀況保持高敏感度。像是學生上課打瞌睡，能夠主動瞭解背後的原因，可能昨晚發生事故。能加以關心，而不是主觀地認定對方就是偷懶而直接責罰。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dirty="0" err="1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i</a:t>
            </a: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improve</a:t>
            </a: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）：任何管教的方式都應該有調整、改善的空間，進而找出一套合情合理合法的管教方法。</a:t>
            </a:r>
            <a:r>
              <a:rPr lang="zh-TW" altLang="en-US" sz="2400" dirty="0" smtClean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9681" y="667819"/>
            <a:ext cx="6899097" cy="851257"/>
          </a:xfrm>
        </p:spPr>
        <p:txBody>
          <a:bodyPr/>
          <a:lstStyle/>
          <a:p>
            <a:pPr algn="ctr" eaLnBrk="1" hangingPunct="1"/>
            <a:r>
              <a:rPr lang="zh-TW" altLang="en-US" sz="4000" b="1" dirty="0" smtClean="0">
                <a:solidFill>
                  <a:srgbClr val="FF0000"/>
                </a:solidFill>
                <a:ea typeface="標楷體" pitchFamily="65" charset="-120"/>
              </a:rPr>
              <a:t>如何做好正向管教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t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training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）：良好的管教是經過訓練的。以上課吵鬧為例，新手老師可能會拿著鞭條用力敲打黑板，希望可以制止學生的吵鬧。但是有經驗的老師，就會安靜地面帶微笑，等吵鬧過後，淡淡一句：「我就對你們有信心，相信大家會慢慢遵守秩序</a:t>
            </a: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……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」。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800" dirty="0" err="1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i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issue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）：從事件中、錯誤中學習、修正。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v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value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）：學生的學習成就，往往和良好師生關係息息相關，有其價值性。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e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environment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）：建構友善的、好的學習環境，吸引學生們願意學習。 </a:t>
            </a:r>
          </a:p>
          <a:p>
            <a:pPr eaLnBrk="1" hangingPunct="1">
              <a:lnSpc>
                <a:spcPct val="80000"/>
              </a:lnSpc>
            </a:pP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21587" y="221964"/>
            <a:ext cx="7484724" cy="1113676"/>
          </a:xfrm>
        </p:spPr>
        <p:txBody>
          <a:bodyPr/>
          <a:lstStyle/>
          <a:p>
            <a:pPr algn="ctr" eaLnBrk="1" hangingPunct="1"/>
            <a:r>
              <a:rPr lang="zh-TW" altLang="en-US" b="1" dirty="0" smtClean="0">
                <a:solidFill>
                  <a:srgbClr val="FF0000"/>
                </a:solidFill>
                <a:ea typeface="標楷體" pitchFamily="65" charset="-120"/>
              </a:rPr>
              <a:t>管教四原則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625" y="1577547"/>
            <a:ext cx="7772400" cy="46799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面對管教不易的教學現況，建議老師們能夠維持以下四點原則：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8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保持教育的專業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 運用各種專業能力，促進學生在心智上適性發展，並且降低不當或偏差的行為。老師們可以透過一些進修或研習，增進專業。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800" b="1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學習高</a:t>
            </a:r>
            <a:r>
              <a:rPr lang="en-US" altLang="zh-TW" sz="2800" b="1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EQ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很多研究指出，老師情緒穩定，在管教上會有較好的成效；所以，老師們應該盡量做好情緒管理，自然可以降低師生間的衝突。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5255"/>
            <a:ext cx="8229600" cy="1143000"/>
          </a:xfrm>
        </p:spPr>
        <p:txBody>
          <a:bodyPr/>
          <a:lstStyle/>
          <a:p>
            <a:pPr algn="ctr" eaLnBrk="1" hangingPunct="1"/>
            <a:r>
              <a:rPr lang="zh-TW" altLang="en-US" b="1" dirty="0" smtClean="0">
                <a:solidFill>
                  <a:srgbClr val="FF0000"/>
                </a:solidFill>
                <a:ea typeface="標楷體" pitchFamily="65" charset="-120"/>
              </a:rPr>
              <a:t>管教四原則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4737" y="1514279"/>
            <a:ext cx="7772400" cy="45069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2800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保持自我彈性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 過於拘泥在「老師」的角色上，一付高高在上的姿態，未能親近學生。真正聰明的老師面對年紀愈大的學生，更要能和對方交朋友，給予適度的溫暖。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2800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保持正向的觀點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 管教學生，與其用諷刺、批評，不如用鼓勵來增強其正向的行為表現、用正面的言語替代責罵，例如罵學生「你真笨」，可以改用：「我知道這有點難，不過我對你有信心，只要多練習幾次，你一定會有進步的。」相信兩者各自獲得的回應絕對完全不同。</a:t>
            </a:r>
            <a:r>
              <a:rPr lang="zh-TW" altLang="en-US" sz="2800" dirty="0" smtClean="0">
                <a:solidFill>
                  <a:srgbClr val="002060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en-US" altLang="zh-TW" sz="2800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55" y="139772"/>
            <a:ext cx="8229600" cy="1143000"/>
          </a:xfrm>
        </p:spPr>
        <p:txBody>
          <a:bodyPr/>
          <a:lstStyle/>
          <a:p>
            <a:pPr algn="ctr" eaLnBrk="1" hangingPunct="1"/>
            <a:r>
              <a:rPr lang="zh-TW" altLang="en-US" b="1" dirty="0" smtClean="0">
                <a:solidFill>
                  <a:srgbClr val="FF0000"/>
                </a:solidFill>
                <a:ea typeface="標楷體" pitchFamily="65" charset="-120"/>
              </a:rPr>
              <a:t>班級經營八技巧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6341" y="1588446"/>
            <a:ext cx="7983538" cy="45799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400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建立良好的親師關係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  班級經營最基本也最重要的。　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400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學習有效的溝通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  沒有溝通，就無法瞭解孩子行為背後真正的原因。傾聽，其實就是最好的溝通方法之一；所以，責罵學生之前，要能先「聽」他怎麼說。例如上課遲到了，問問是什麼原因造成遲到？去聽、去溝通，才不會引發誤會。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2400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抱持同理心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  要能將心比心、感同身受。唯有抱持同理心，制訂出來的規範和管教方式，才比較容易被學生接受和配合。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2400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恩威並重，賞罰分明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 明訂各種適當的賞罰標準，讓學生有明確的依循，並藉以讓學生養成是非對錯的正確觀念和自我約束的能力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流線">
  <a:themeElements>
    <a:clrScheme name="流線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流線">
  <a:themeElements>
    <a:clrScheme name="流線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2387</Words>
  <Application>Microsoft Office PowerPoint</Application>
  <PresentationFormat>如螢幕大小 (4:3)</PresentationFormat>
  <Paragraphs>183</Paragraphs>
  <Slides>25</Slides>
  <Notes>16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25</vt:i4>
      </vt:variant>
    </vt:vector>
  </HeadingPairs>
  <TitlesOfParts>
    <vt:vector size="37" baseType="lpstr">
      <vt:lpstr>Constantia</vt:lpstr>
      <vt:lpstr>Arial</vt:lpstr>
      <vt:lpstr>新細明體</vt:lpstr>
      <vt:lpstr>Calibri</vt:lpstr>
      <vt:lpstr>華康娃娃體</vt:lpstr>
      <vt:lpstr>標楷體</vt:lpstr>
      <vt:lpstr>Wingdings</vt:lpstr>
      <vt:lpstr>Times New Roman</vt:lpstr>
      <vt:lpstr>Tahoma</vt:lpstr>
      <vt:lpstr>Noto Sans Symbols</vt:lpstr>
      <vt:lpstr>流線</vt:lpstr>
      <vt:lpstr>流線</vt:lpstr>
      <vt:lpstr>攜手同行 正向輔導管教</vt:lpstr>
      <vt:lpstr>PowerPoint 簡報</vt:lpstr>
      <vt:lpstr>PowerPoint 簡報</vt:lpstr>
      <vt:lpstr>PowerPoint 簡報</vt:lpstr>
      <vt:lpstr>如何做好正向管教 </vt:lpstr>
      <vt:lpstr>如何做好正向管教</vt:lpstr>
      <vt:lpstr>管教四原則</vt:lpstr>
      <vt:lpstr>管教四原則</vt:lpstr>
      <vt:lpstr>班級經營八技巧</vt:lpstr>
      <vt:lpstr>班級經營八技巧</vt:lpstr>
      <vt:lpstr>PowerPoint 簡報</vt:lpstr>
      <vt:lpstr>PowerPoint 簡報</vt:lpstr>
      <vt:lpstr>PowerPoint 簡報</vt:lpstr>
      <vt:lpstr>【一級管教】教師之一般管教措施（２２）</vt:lpstr>
      <vt:lpstr>教師違法處罰措施參考表</vt:lpstr>
      <vt:lpstr>PowerPoint 簡報</vt:lpstr>
      <vt:lpstr>輔導管教辦法第42點</vt:lpstr>
      <vt:lpstr>學校該努力的方向-親職教育 </vt:lpstr>
      <vt:lpstr>學校該努力的方向—該提醒同仁</vt:lpstr>
      <vt:lpstr>建議—教師方面</vt:lpstr>
      <vt:lpstr>建議—與家長互動</vt:lpstr>
      <vt:lpstr>以零容忍誠實面對輔導與管教 </vt:lpstr>
      <vt:lpstr>不當管教的關鍵：情緒</vt:lpstr>
      <vt:lpstr>加強宣導正向管教</vt:lpstr>
      <vt:lpstr>小小的建議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正向輔導管教向前行</dc:title>
  <dc:creator>VAIO</dc:creator>
  <cp:lastModifiedBy>802-5</cp:lastModifiedBy>
  <cp:revision>42</cp:revision>
  <dcterms:modified xsi:type="dcterms:W3CDTF">2021-09-01T02:27:35Z</dcterms:modified>
</cp:coreProperties>
</file>