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10" r:id="rId3"/>
    <p:sldId id="321" r:id="rId4"/>
    <p:sldId id="323" r:id="rId5"/>
    <p:sldId id="322" r:id="rId6"/>
    <p:sldId id="324" r:id="rId7"/>
    <p:sldId id="303" r:id="rId8"/>
    <p:sldId id="300" r:id="rId9"/>
    <p:sldId id="294" r:id="rId10"/>
    <p:sldId id="311" r:id="rId11"/>
    <p:sldId id="326" r:id="rId12"/>
    <p:sldId id="291" r:id="rId13"/>
    <p:sldId id="293" r:id="rId14"/>
    <p:sldId id="316" r:id="rId15"/>
    <p:sldId id="318" r:id="rId16"/>
    <p:sldId id="312" r:id="rId17"/>
    <p:sldId id="313" r:id="rId18"/>
    <p:sldId id="317" r:id="rId19"/>
    <p:sldId id="314" r:id="rId20"/>
    <p:sldId id="319" r:id="rId21"/>
    <p:sldId id="325" r:id="rId22"/>
    <p:sldId id="289" r:id="rId23"/>
  </p:sldIdLst>
  <p:sldSz cx="12192000" cy="6858000"/>
  <p:notesSz cx="9929813" cy="6799263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EC0"/>
    <a:srgbClr val="C7E6A4"/>
    <a:srgbClr val="669900"/>
    <a:srgbClr val="99CC00"/>
    <a:srgbClr val="66FF33"/>
    <a:srgbClr val="CCFF33"/>
    <a:srgbClr val="FF0066"/>
    <a:srgbClr val="774809"/>
    <a:srgbClr val="214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7" autoAdjust="0"/>
    <p:restoredTop sz="95294" autoAdjust="0"/>
  </p:normalViewPr>
  <p:slideViewPr>
    <p:cSldViewPr snapToGrid="0">
      <p:cViewPr>
        <p:scale>
          <a:sx n="80" d="100"/>
          <a:sy n="80" d="100"/>
        </p:scale>
        <p:origin x="108" y="6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E3150-16FC-4778-B82D-F1DB4EA7243C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52BF763-F44D-4F20-929A-ED874AF033FB}">
      <dgm:prSet phldrT="[文字]" custT="1"/>
      <dgm:spPr>
        <a:solidFill>
          <a:srgbClr val="CCFF33"/>
        </a:solidFill>
        <a:ln>
          <a:solidFill>
            <a:srgbClr val="CCFF33"/>
          </a:solidFill>
        </a:ln>
      </dgm:spPr>
      <dgm:t>
        <a:bodyPr/>
        <a:lstStyle/>
        <a:p>
          <a:pPr algn="ctr">
            <a:spcBef>
              <a:spcPct val="0"/>
            </a:spcBef>
            <a:spcAft>
              <a:spcPts val="1200"/>
            </a:spcAft>
          </a:pPr>
          <a:r>
            <a:rPr lang="zh-TW" altLang="en-US" sz="1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發現及轉介前介入</a:t>
          </a:r>
        </a:p>
      </dgm:t>
    </dgm:pt>
    <dgm:pt modelId="{0B0AEA58-18C6-436A-BDE8-51D8A485F505}" type="parTrans" cxnId="{C8964EB0-5696-4AAB-98C8-37BF8FFF595D}">
      <dgm:prSet/>
      <dgm:spPr/>
      <dgm:t>
        <a:bodyPr/>
        <a:lstStyle/>
        <a:p>
          <a:endParaRPr lang="zh-TW" altLang="en-US"/>
        </a:p>
      </dgm:t>
    </dgm:pt>
    <dgm:pt modelId="{84EFA6B6-8F21-4CAE-988C-7CA4C31CF4E3}" type="sibTrans" cxnId="{C8964EB0-5696-4AAB-98C8-37BF8FFF595D}">
      <dgm:prSet/>
      <dgm:spPr/>
      <dgm:t>
        <a:bodyPr/>
        <a:lstStyle/>
        <a:p>
          <a:endParaRPr lang="zh-TW" altLang="en-US"/>
        </a:p>
      </dgm:t>
    </dgm:pt>
    <dgm:pt modelId="{5091B611-A37A-4649-BE26-8CAC8E5539F6}">
      <dgm:prSet phldrT="[文字]" custT="1"/>
      <dgm:spPr>
        <a:solidFill>
          <a:srgbClr val="CCFF33"/>
        </a:solidFill>
        <a:ln>
          <a:solidFill>
            <a:srgbClr val="CCFF33"/>
          </a:solidFill>
        </a:ln>
      </dgm:spPr>
      <dgm:t>
        <a:bodyPr/>
        <a:lstStyle/>
        <a:p>
          <a:pPr algn="just">
            <a:spcBef>
              <a:spcPct val="0"/>
            </a:spcBef>
            <a:spcAft>
              <a:spcPts val="1200"/>
            </a:spcAft>
          </a:pPr>
          <a:r>
            <a:rPr lang="zh-TW" altLang="en-US" sz="1600" dirty="0">
              <a:solidFill>
                <a:schemeClr val="tx2"/>
              </a:solidFill>
            </a:rPr>
            <a:t>發現疑似自閉症學生</a:t>
          </a:r>
        </a:p>
      </dgm:t>
    </dgm:pt>
    <dgm:pt modelId="{4F3A45FC-3FB8-427E-86B2-DB7B42383DDA}" type="parTrans" cxnId="{27E4E991-9D4C-4203-B92C-DA3FC277B5EB}">
      <dgm:prSet/>
      <dgm:spPr/>
      <dgm:t>
        <a:bodyPr/>
        <a:lstStyle/>
        <a:p>
          <a:endParaRPr lang="zh-TW" altLang="en-US"/>
        </a:p>
      </dgm:t>
    </dgm:pt>
    <dgm:pt modelId="{363CE516-DAFC-4B63-9A43-FE6038534725}" type="sibTrans" cxnId="{27E4E991-9D4C-4203-B92C-DA3FC277B5EB}">
      <dgm:prSet/>
      <dgm:spPr/>
      <dgm:t>
        <a:bodyPr/>
        <a:lstStyle/>
        <a:p>
          <a:endParaRPr lang="zh-TW" altLang="en-US"/>
        </a:p>
      </dgm:t>
    </dgm:pt>
    <dgm:pt modelId="{1E3173ED-585B-4961-9DE1-4C8A525A87E0}">
      <dgm:prSet phldrT="[文字]" custT="1"/>
      <dgm:spPr>
        <a:solidFill>
          <a:srgbClr val="CCFF33"/>
        </a:solidFill>
        <a:ln>
          <a:solidFill>
            <a:srgbClr val="CCFF33"/>
          </a:solidFill>
        </a:ln>
      </dgm:spPr>
      <dgm:t>
        <a:bodyPr/>
        <a:lstStyle/>
        <a:p>
          <a:pPr algn="just">
            <a:spcBef>
              <a:spcPts val="600"/>
            </a:spcBef>
            <a:spcAft>
              <a:spcPct val="15000"/>
            </a:spcAft>
          </a:pPr>
          <a:r>
            <a:rPr lang="zh-TW" altLang="en-US" sz="1600" dirty="0">
              <a:solidFill>
                <a:schemeClr val="tx2"/>
              </a:solidFill>
            </a:rPr>
            <a:t>輔導人員協助導師擬訂與實施</a:t>
          </a:r>
          <a:r>
            <a:rPr lang="zh-TW" altLang="en-US" sz="1600" dirty="0">
              <a:solidFill>
                <a:srgbClr val="FF0000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「轉介前介入方案」</a:t>
          </a:r>
          <a:endParaRPr lang="zh-TW" altLang="en-US" sz="1600" dirty="0">
            <a:solidFill>
              <a:srgbClr val="FF0000"/>
            </a:solidFill>
          </a:endParaRPr>
        </a:p>
      </dgm:t>
    </dgm:pt>
    <dgm:pt modelId="{03A62CA7-6A45-4CF1-BE40-D6AB490EF281}" type="parTrans" cxnId="{39CD7883-B023-4DA2-B2F6-85833F3D6C2B}">
      <dgm:prSet/>
      <dgm:spPr/>
      <dgm:t>
        <a:bodyPr/>
        <a:lstStyle/>
        <a:p>
          <a:endParaRPr lang="zh-TW" altLang="en-US"/>
        </a:p>
      </dgm:t>
    </dgm:pt>
    <dgm:pt modelId="{9622CF22-3723-420C-A150-6F112BE07146}" type="sibTrans" cxnId="{39CD7883-B023-4DA2-B2F6-85833F3D6C2B}">
      <dgm:prSet/>
      <dgm:spPr/>
      <dgm:t>
        <a:bodyPr/>
        <a:lstStyle/>
        <a:p>
          <a:endParaRPr lang="zh-TW" altLang="en-US"/>
        </a:p>
      </dgm:t>
    </dgm:pt>
    <dgm:pt modelId="{F682EB21-60E4-4DC1-B0D0-E8BB9780163A}">
      <dgm:prSet phldrT="[文字]" custT="1"/>
      <dgm:spPr>
        <a:solidFill>
          <a:srgbClr val="66FF33"/>
        </a:solidFill>
      </dgm:spPr>
      <dgm:t>
        <a:bodyPr/>
        <a:lstStyle/>
        <a:p>
          <a:pPr algn="ctr">
            <a:spcBef>
              <a:spcPct val="0"/>
            </a:spcBef>
            <a:spcAft>
              <a:spcPts val="1200"/>
            </a:spcAft>
          </a:pPr>
          <a:r>
            <a:rPr lang="zh-TW" altLang="en-US" sz="2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評估特教需求</a:t>
          </a:r>
        </a:p>
      </dgm:t>
    </dgm:pt>
    <dgm:pt modelId="{7CAA9BFC-ADDC-4B67-B902-A4FE079E0CD5}" type="parTrans" cxnId="{C659ADC7-8CFD-4792-AE95-BDF6724C9774}">
      <dgm:prSet/>
      <dgm:spPr/>
      <dgm:t>
        <a:bodyPr/>
        <a:lstStyle/>
        <a:p>
          <a:endParaRPr lang="zh-TW" altLang="en-US"/>
        </a:p>
      </dgm:t>
    </dgm:pt>
    <dgm:pt modelId="{2B752572-AAD4-4315-AF07-EEFE4D505FD7}" type="sibTrans" cxnId="{C659ADC7-8CFD-4792-AE95-BDF6724C9774}">
      <dgm:prSet/>
      <dgm:spPr/>
      <dgm:t>
        <a:bodyPr/>
        <a:lstStyle/>
        <a:p>
          <a:endParaRPr lang="zh-TW" altLang="en-US"/>
        </a:p>
      </dgm:t>
    </dgm:pt>
    <dgm:pt modelId="{8C357C9A-2601-4907-AFA2-C870C0EF7243}">
      <dgm:prSet phldrT="[文字]" custT="1"/>
      <dgm:spPr>
        <a:solidFill>
          <a:srgbClr val="66FF33"/>
        </a:solidFill>
      </dgm:spPr>
      <dgm:t>
        <a:bodyPr/>
        <a:lstStyle/>
        <a:p>
          <a:pPr algn="just">
            <a:spcBef>
              <a:spcPct val="0"/>
            </a:spcBef>
            <a:spcAft>
              <a:spcPct val="15000"/>
            </a:spcAft>
          </a:pPr>
          <a:r>
            <a:rPr lang="zh-TW" altLang="en-US" sz="1600" dirty="0">
              <a:solidFill>
                <a:schemeClr val="tx2"/>
              </a:solidFill>
            </a:rPr>
            <a:t>輔導無顯著成效，評估具特教需求</a:t>
          </a:r>
        </a:p>
      </dgm:t>
    </dgm:pt>
    <dgm:pt modelId="{AFF74CFB-EF96-4564-879C-1B726CDB9D98}" type="parTrans" cxnId="{85ACE253-4549-4EE7-B7B2-BFA59AA41547}">
      <dgm:prSet/>
      <dgm:spPr/>
      <dgm:t>
        <a:bodyPr/>
        <a:lstStyle/>
        <a:p>
          <a:endParaRPr lang="zh-TW" altLang="en-US"/>
        </a:p>
      </dgm:t>
    </dgm:pt>
    <dgm:pt modelId="{EEE69AD7-B2F2-4F28-9E0F-CF1FC469CE0D}" type="sibTrans" cxnId="{85ACE253-4549-4EE7-B7B2-BFA59AA41547}">
      <dgm:prSet/>
      <dgm:spPr/>
      <dgm:t>
        <a:bodyPr/>
        <a:lstStyle/>
        <a:p>
          <a:endParaRPr lang="zh-TW" altLang="en-US"/>
        </a:p>
      </dgm:t>
    </dgm:pt>
    <dgm:pt modelId="{E82B7571-1364-4CCE-A196-EEF9488C0BA3}">
      <dgm:prSet phldrT="[文字]" custT="1"/>
      <dgm:spPr>
        <a:solidFill>
          <a:srgbClr val="66FF33"/>
        </a:solidFill>
      </dgm:spPr>
      <dgm:t>
        <a:bodyPr/>
        <a:lstStyle/>
        <a:p>
          <a:pPr algn="just">
            <a:spcBef>
              <a:spcPts val="600"/>
            </a:spcBef>
            <a:spcAft>
              <a:spcPts val="600"/>
            </a:spcAft>
          </a:pPr>
          <a:r>
            <a:rPr lang="zh-TW" altLang="en-US" sz="2000" b="1" dirty="0">
              <a:solidFill>
                <a:srgbClr val="FF0000"/>
              </a:solidFill>
            </a:rPr>
            <a:t>取得家長同意</a:t>
          </a:r>
          <a:endParaRPr lang="zh-TW" altLang="en-US" sz="2000" dirty="0">
            <a:solidFill>
              <a:schemeClr val="tx2"/>
            </a:solidFill>
          </a:endParaRPr>
        </a:p>
      </dgm:t>
    </dgm:pt>
    <dgm:pt modelId="{E2329B85-65ED-4491-8F77-E95BEB011A3E}" type="parTrans" cxnId="{00143EF5-2A5D-4F68-A01A-285BE53AFF66}">
      <dgm:prSet/>
      <dgm:spPr/>
      <dgm:t>
        <a:bodyPr/>
        <a:lstStyle/>
        <a:p>
          <a:endParaRPr lang="zh-TW" altLang="en-US"/>
        </a:p>
      </dgm:t>
    </dgm:pt>
    <dgm:pt modelId="{9489B583-EA60-41EC-9658-738D1E5A3E97}" type="sibTrans" cxnId="{00143EF5-2A5D-4F68-A01A-285BE53AFF66}">
      <dgm:prSet/>
      <dgm:spPr/>
      <dgm:t>
        <a:bodyPr/>
        <a:lstStyle/>
        <a:p>
          <a:endParaRPr lang="zh-TW" altLang="en-US"/>
        </a:p>
      </dgm:t>
    </dgm:pt>
    <dgm:pt modelId="{AA96952D-5BFF-4CCB-AFD0-2BE8F5ADD7BA}">
      <dgm:prSet phldrT="[文字]" custT="1"/>
      <dgm:spPr>
        <a:solidFill>
          <a:srgbClr val="66FF33"/>
        </a:solidFill>
      </dgm:spPr>
      <dgm:t>
        <a:bodyPr/>
        <a:lstStyle/>
        <a:p>
          <a:pPr algn="just">
            <a:spcBef>
              <a:spcPct val="0"/>
            </a:spcBef>
            <a:spcAft>
              <a:spcPct val="15000"/>
            </a:spcAft>
          </a:pPr>
          <a:r>
            <a:rPr lang="zh-TW" altLang="en-US" sz="1600" dirty="0">
              <a:solidFill>
                <a:schemeClr val="tx2"/>
              </a:solidFill>
            </a:rPr>
            <a:t>學校特教業務承辦人備齊相關鑑定資料後提報鑑定</a:t>
          </a:r>
        </a:p>
      </dgm:t>
    </dgm:pt>
    <dgm:pt modelId="{8D918F04-DF40-4345-9956-C548992C9482}" type="parTrans" cxnId="{D263C2B8-319A-496B-847A-E3F18A6C9CC7}">
      <dgm:prSet/>
      <dgm:spPr/>
      <dgm:t>
        <a:bodyPr/>
        <a:lstStyle/>
        <a:p>
          <a:endParaRPr lang="zh-TW" altLang="en-US"/>
        </a:p>
      </dgm:t>
    </dgm:pt>
    <dgm:pt modelId="{C1CDF7B9-7C8B-4FBC-B6F7-CEF5D1AF7CE7}" type="sibTrans" cxnId="{D263C2B8-319A-496B-847A-E3F18A6C9CC7}">
      <dgm:prSet/>
      <dgm:spPr/>
      <dgm:t>
        <a:bodyPr/>
        <a:lstStyle/>
        <a:p>
          <a:endParaRPr lang="zh-TW" altLang="en-US"/>
        </a:p>
      </dgm:t>
    </dgm:pt>
    <dgm:pt modelId="{A1A25FBA-06E7-4688-B83F-9687F2BD8D42}">
      <dgm:prSet custT="1"/>
      <dgm:spPr/>
      <dgm:t>
        <a:bodyPr/>
        <a:lstStyle/>
        <a:p>
          <a:pPr algn="ctr"/>
          <a:r>
            <a:rPr lang="zh-TW" altLang="en-US" sz="2400" dirty="0">
              <a:latin typeface="華康新特黑體(P)" panose="02010600010101010101" pitchFamily="2" charset="-120"/>
              <a:ea typeface="華康新特黑體(P)" panose="02010600010101010101" pitchFamily="2" charset="-120"/>
            </a:rPr>
            <a:t>鑑定及診斷</a:t>
          </a:r>
          <a:endParaRPr lang="en-US" altLang="zh-TW" sz="2400" dirty="0"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  <a:p>
          <a:pPr algn="l"/>
          <a:r>
            <a:rPr lang="en-US" altLang="zh-TW" sz="1800" b="0" u="none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‧</a:t>
          </a:r>
          <a:r>
            <a:rPr lang="zh-TW" altLang="en-US" sz="1800" b="0" u="none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分案初評</a:t>
          </a:r>
          <a:endParaRPr lang="en-US" altLang="zh-TW" sz="1800" b="0" u="none" dirty="0">
            <a:solidFill>
              <a:schemeClr val="tx2"/>
            </a:solidFill>
            <a:effectLst/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  <a:p>
          <a:pPr algn="l"/>
          <a:r>
            <a:rPr lang="en-US" altLang="zh-TW" sz="1800" b="0" u="none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‧</a:t>
          </a:r>
          <a:r>
            <a:rPr lang="zh-TW" altLang="en-US" sz="1800" b="0" u="none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複評</a:t>
          </a:r>
          <a:endParaRPr lang="en-US" altLang="zh-TW" sz="1800" b="0" u="none" dirty="0">
            <a:solidFill>
              <a:schemeClr val="tx2"/>
            </a:solidFill>
            <a:effectLst/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</dgm:t>
    </dgm:pt>
    <dgm:pt modelId="{890C39C8-605E-4AC7-8957-B9EC3C3E0D66}" type="parTrans" cxnId="{B9565340-5F11-4651-9677-674D049BA0C7}">
      <dgm:prSet/>
      <dgm:spPr/>
      <dgm:t>
        <a:bodyPr/>
        <a:lstStyle/>
        <a:p>
          <a:endParaRPr lang="zh-TW" altLang="en-US"/>
        </a:p>
      </dgm:t>
    </dgm:pt>
    <dgm:pt modelId="{CE3347F7-A42B-40DB-A8BC-3015313AB91D}" type="sibTrans" cxnId="{B9565340-5F11-4651-9677-674D049BA0C7}">
      <dgm:prSet/>
      <dgm:spPr/>
      <dgm:t>
        <a:bodyPr/>
        <a:lstStyle/>
        <a:p>
          <a:endParaRPr lang="zh-TW" altLang="en-US"/>
        </a:p>
      </dgm:t>
    </dgm:pt>
    <dgm:pt modelId="{7BAB0CE8-5BEC-4BA4-BE33-52E6A7723C5C}">
      <dgm:prSet phldrT="[文字]" custT="1"/>
      <dgm:spPr>
        <a:solidFill>
          <a:srgbClr val="669900"/>
        </a:solidFill>
      </dgm:spPr>
      <dgm:t>
        <a:bodyPr/>
        <a:lstStyle/>
        <a:p>
          <a:pPr algn="ctr"/>
          <a:r>
            <a:rPr lang="zh-TW" altLang="en-US" sz="2400" dirty="0">
              <a:latin typeface="華康新特黑體(P)" panose="02010600010101010101" pitchFamily="2" charset="-120"/>
              <a:ea typeface="華康新特黑體(P)" panose="02010600010101010101" pitchFamily="2" charset="-120"/>
            </a:rPr>
            <a:t>綜合研判</a:t>
          </a:r>
          <a:endParaRPr lang="en-US" altLang="zh-TW" sz="2400" dirty="0"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  <a:p>
          <a:pPr algn="l"/>
          <a:r>
            <a:rPr lang="zh-TW" altLang="en-US" sz="1800" b="0" u="none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邀請學校代表、家長參與研判會議</a:t>
          </a:r>
          <a:endParaRPr lang="zh-TW" altLang="en-US" sz="1800" dirty="0"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</dgm:t>
    </dgm:pt>
    <dgm:pt modelId="{2C2B8A44-8227-441E-8E1B-A80D24EA4F43}" type="sibTrans" cxnId="{84839966-ED1F-43D7-8CB9-0D437558EC76}">
      <dgm:prSet/>
      <dgm:spPr/>
      <dgm:t>
        <a:bodyPr/>
        <a:lstStyle/>
        <a:p>
          <a:endParaRPr lang="zh-TW" altLang="en-US"/>
        </a:p>
      </dgm:t>
    </dgm:pt>
    <dgm:pt modelId="{25D46E11-0BA2-415C-A8AD-36D1860F6406}" type="parTrans" cxnId="{84839966-ED1F-43D7-8CB9-0D437558EC76}">
      <dgm:prSet/>
      <dgm:spPr/>
      <dgm:t>
        <a:bodyPr/>
        <a:lstStyle/>
        <a:p>
          <a:endParaRPr lang="zh-TW" altLang="en-US"/>
        </a:p>
      </dgm:t>
    </dgm:pt>
    <dgm:pt modelId="{01775AA9-BF28-46D1-911F-8F14A03F9BC2}" type="pres">
      <dgm:prSet presAssocID="{9EFE3150-16FC-4778-B82D-F1DB4EA7243C}" presName="Name0" presStyleCnt="0">
        <dgm:presLayoutVars>
          <dgm:dir/>
          <dgm:resizeHandles val="exact"/>
        </dgm:presLayoutVars>
      </dgm:prSet>
      <dgm:spPr/>
    </dgm:pt>
    <dgm:pt modelId="{5C3B5A77-6BA8-4DD4-8B63-CAED7FC1E415}" type="pres">
      <dgm:prSet presAssocID="{652BF763-F44D-4F20-929A-ED874AF033FB}" presName="composite" presStyleCnt="0"/>
      <dgm:spPr/>
    </dgm:pt>
    <dgm:pt modelId="{4740F3A5-20CA-4692-ADC5-4DCBEE8BCA98}" type="pres">
      <dgm:prSet presAssocID="{652BF763-F44D-4F20-929A-ED874AF033FB}" presName="imagSh" presStyleLbl="bgImgPlace1" presStyleIdx="0" presStyleCnt="4"/>
      <dgm:spPr/>
    </dgm:pt>
    <dgm:pt modelId="{BE520412-9478-4E3A-8C47-AE674EBDF5DB}" type="pres">
      <dgm:prSet presAssocID="{652BF763-F44D-4F20-929A-ED874AF033FB}" presName="txNode" presStyleLbl="node1" presStyleIdx="0" presStyleCnt="4" custScaleX="118340" custScaleY="152718" custLinFactNeighborX="13348" custLinFactNeighborY="30984">
        <dgm:presLayoutVars>
          <dgm:bulletEnabled val="1"/>
        </dgm:presLayoutVars>
      </dgm:prSet>
      <dgm:spPr/>
    </dgm:pt>
    <dgm:pt modelId="{2DF2340E-EAC6-4639-82DA-38B4E2FB46D5}" type="pres">
      <dgm:prSet presAssocID="{84EFA6B6-8F21-4CAE-988C-7CA4C31CF4E3}" presName="sibTrans" presStyleLbl="sibTrans2D1" presStyleIdx="0" presStyleCnt="3"/>
      <dgm:spPr/>
    </dgm:pt>
    <dgm:pt modelId="{92BB7FFD-3718-4E67-9BB3-13FF41BAE686}" type="pres">
      <dgm:prSet presAssocID="{84EFA6B6-8F21-4CAE-988C-7CA4C31CF4E3}" presName="connTx" presStyleLbl="sibTrans2D1" presStyleIdx="0" presStyleCnt="3"/>
      <dgm:spPr/>
    </dgm:pt>
    <dgm:pt modelId="{FA98DF09-2D34-494B-B239-22943A5DC8FF}" type="pres">
      <dgm:prSet presAssocID="{F682EB21-60E4-4DC1-B0D0-E8BB9780163A}" presName="composite" presStyleCnt="0"/>
      <dgm:spPr/>
    </dgm:pt>
    <dgm:pt modelId="{4C8FC8E3-A4F1-4CE0-B300-ABC31E64B27A}" type="pres">
      <dgm:prSet presAssocID="{F682EB21-60E4-4DC1-B0D0-E8BB9780163A}" presName="imagSh" presStyleLbl="bgImgPlace1" presStyleIdx="1" presStyleCnt="4" custLinFactNeighborX="-1660" custLinFactNeighborY="-4676"/>
      <dgm:spPr/>
    </dgm:pt>
    <dgm:pt modelId="{2C211B1D-CF3A-4562-BEAE-FA0F9919D53D}" type="pres">
      <dgm:prSet presAssocID="{F682EB21-60E4-4DC1-B0D0-E8BB9780163A}" presName="txNode" presStyleLbl="node1" presStyleIdx="1" presStyleCnt="4" custScaleX="122146" custScaleY="147505" custLinFactNeighborX="11260" custLinFactNeighborY="27075">
        <dgm:presLayoutVars>
          <dgm:bulletEnabled val="1"/>
        </dgm:presLayoutVars>
      </dgm:prSet>
      <dgm:spPr/>
    </dgm:pt>
    <dgm:pt modelId="{47A24B60-3E22-4243-BE61-8A6E25AFF1D3}" type="pres">
      <dgm:prSet presAssocID="{2B752572-AAD4-4315-AF07-EEFE4D505FD7}" presName="sibTrans" presStyleLbl="sibTrans2D1" presStyleIdx="1" presStyleCnt="3"/>
      <dgm:spPr/>
    </dgm:pt>
    <dgm:pt modelId="{3A4D011A-C283-4389-BE52-B828BC901A75}" type="pres">
      <dgm:prSet presAssocID="{2B752572-AAD4-4315-AF07-EEFE4D505FD7}" presName="connTx" presStyleLbl="sibTrans2D1" presStyleIdx="1" presStyleCnt="3"/>
      <dgm:spPr/>
    </dgm:pt>
    <dgm:pt modelId="{2C401DBD-542E-4825-ABB4-567D45D5ADFF}" type="pres">
      <dgm:prSet presAssocID="{A1A25FBA-06E7-4688-B83F-9687F2BD8D42}" presName="composite" presStyleCnt="0"/>
      <dgm:spPr/>
    </dgm:pt>
    <dgm:pt modelId="{8E3927B1-F4DD-4DF2-8484-E33492EA8BE7}" type="pres">
      <dgm:prSet presAssocID="{A1A25FBA-06E7-4688-B83F-9687F2BD8D42}" presName="imagSh" presStyleLbl="bgImgPlace1" presStyleIdx="2" presStyleCnt="4" custLinFactNeighborX="-1438" custLinFactNeighborY="-15492"/>
      <dgm:spPr/>
    </dgm:pt>
    <dgm:pt modelId="{86DC4EF7-FD9E-4464-BA05-76BEB3E50F55}" type="pres">
      <dgm:prSet presAssocID="{A1A25FBA-06E7-4688-B83F-9687F2BD8D42}" presName="txNode" presStyleLbl="node1" presStyleIdx="2" presStyleCnt="4">
        <dgm:presLayoutVars>
          <dgm:bulletEnabled val="1"/>
        </dgm:presLayoutVars>
      </dgm:prSet>
      <dgm:spPr/>
    </dgm:pt>
    <dgm:pt modelId="{2D29396D-CE9A-4EF2-AF23-2AE96B5A1E48}" type="pres">
      <dgm:prSet presAssocID="{CE3347F7-A42B-40DB-A8BC-3015313AB91D}" presName="sibTrans" presStyleLbl="sibTrans2D1" presStyleIdx="2" presStyleCnt="3"/>
      <dgm:spPr/>
    </dgm:pt>
    <dgm:pt modelId="{A4AFFDA3-191C-407F-AAEC-67B43EA8516F}" type="pres">
      <dgm:prSet presAssocID="{CE3347F7-A42B-40DB-A8BC-3015313AB91D}" presName="connTx" presStyleLbl="sibTrans2D1" presStyleIdx="2" presStyleCnt="3"/>
      <dgm:spPr/>
    </dgm:pt>
    <dgm:pt modelId="{62977BFC-372B-4F5D-A0AB-149C3A131113}" type="pres">
      <dgm:prSet presAssocID="{7BAB0CE8-5BEC-4BA4-BE33-52E6A7723C5C}" presName="composite" presStyleCnt="0"/>
      <dgm:spPr/>
    </dgm:pt>
    <dgm:pt modelId="{B4EB2F24-ADDC-4093-9F14-C45D80E7E566}" type="pres">
      <dgm:prSet presAssocID="{7BAB0CE8-5BEC-4BA4-BE33-52E6A7723C5C}" presName="imagSh" presStyleLbl="bgImgPlace1" presStyleIdx="3" presStyleCnt="4" custLinFactNeighborX="-3229" custLinFactNeighborY="-15059"/>
      <dgm:spPr/>
    </dgm:pt>
    <dgm:pt modelId="{8FFCCFE8-88CC-44D0-BDB5-E52C7E924B01}" type="pres">
      <dgm:prSet presAssocID="{7BAB0CE8-5BEC-4BA4-BE33-52E6A7723C5C}" presName="txNode" presStyleLbl="node1" presStyleIdx="3" presStyleCnt="4">
        <dgm:presLayoutVars>
          <dgm:bulletEnabled val="1"/>
        </dgm:presLayoutVars>
      </dgm:prSet>
      <dgm:spPr/>
    </dgm:pt>
  </dgm:ptLst>
  <dgm:cxnLst>
    <dgm:cxn modelId="{70A94301-5A02-411E-8DC5-37F30158DE2F}" type="presOf" srcId="{84EFA6B6-8F21-4CAE-988C-7CA4C31CF4E3}" destId="{2DF2340E-EAC6-4639-82DA-38B4E2FB46D5}" srcOrd="0" destOrd="0" presId="urn:microsoft.com/office/officeart/2005/8/layout/hProcess10"/>
    <dgm:cxn modelId="{46B8BD15-5F36-4A06-8A6B-001F07E23B09}" type="presOf" srcId="{E82B7571-1364-4CCE-A196-EEF9488C0BA3}" destId="{2C211B1D-CF3A-4562-BEAE-FA0F9919D53D}" srcOrd="0" destOrd="2" presId="urn:microsoft.com/office/officeart/2005/8/layout/hProcess10"/>
    <dgm:cxn modelId="{78E3F21A-0A8B-47EF-A4B2-936C68688F7C}" type="presOf" srcId="{8C357C9A-2601-4907-AFA2-C870C0EF7243}" destId="{2C211B1D-CF3A-4562-BEAE-FA0F9919D53D}" srcOrd="0" destOrd="1" presId="urn:microsoft.com/office/officeart/2005/8/layout/hProcess10"/>
    <dgm:cxn modelId="{983D8424-BFBF-4592-8F64-9C2E71C0E8C2}" type="presOf" srcId="{CE3347F7-A42B-40DB-A8BC-3015313AB91D}" destId="{2D29396D-CE9A-4EF2-AF23-2AE96B5A1E48}" srcOrd="0" destOrd="0" presId="urn:microsoft.com/office/officeart/2005/8/layout/hProcess10"/>
    <dgm:cxn modelId="{F9248D3A-E07A-4604-9D25-592CB686ADAE}" type="presOf" srcId="{A1A25FBA-06E7-4688-B83F-9687F2BD8D42}" destId="{86DC4EF7-FD9E-4464-BA05-76BEB3E50F55}" srcOrd="0" destOrd="0" presId="urn:microsoft.com/office/officeart/2005/8/layout/hProcess10"/>
    <dgm:cxn modelId="{B9565340-5F11-4651-9677-674D049BA0C7}" srcId="{9EFE3150-16FC-4778-B82D-F1DB4EA7243C}" destId="{A1A25FBA-06E7-4688-B83F-9687F2BD8D42}" srcOrd="2" destOrd="0" parTransId="{890C39C8-605E-4AC7-8957-B9EC3C3E0D66}" sibTransId="{CE3347F7-A42B-40DB-A8BC-3015313AB91D}"/>
    <dgm:cxn modelId="{84839966-ED1F-43D7-8CB9-0D437558EC76}" srcId="{9EFE3150-16FC-4778-B82D-F1DB4EA7243C}" destId="{7BAB0CE8-5BEC-4BA4-BE33-52E6A7723C5C}" srcOrd="3" destOrd="0" parTransId="{25D46E11-0BA2-415C-A8AD-36D1860F6406}" sibTransId="{2C2B8A44-8227-441E-8E1B-A80D24EA4F43}"/>
    <dgm:cxn modelId="{81826447-98E9-403B-9CBD-704822F27738}" type="presOf" srcId="{CE3347F7-A42B-40DB-A8BC-3015313AB91D}" destId="{A4AFFDA3-191C-407F-AAEC-67B43EA8516F}" srcOrd="1" destOrd="0" presId="urn:microsoft.com/office/officeart/2005/8/layout/hProcess10"/>
    <dgm:cxn modelId="{1824446D-56F6-47E6-B0DF-75CF5752BBB2}" type="presOf" srcId="{1E3173ED-585B-4961-9DE1-4C8A525A87E0}" destId="{BE520412-9478-4E3A-8C47-AE674EBDF5DB}" srcOrd="0" destOrd="2" presId="urn:microsoft.com/office/officeart/2005/8/layout/hProcess10"/>
    <dgm:cxn modelId="{85ACE253-4549-4EE7-B7B2-BFA59AA41547}" srcId="{F682EB21-60E4-4DC1-B0D0-E8BB9780163A}" destId="{8C357C9A-2601-4907-AFA2-C870C0EF7243}" srcOrd="0" destOrd="0" parTransId="{AFF74CFB-EF96-4564-879C-1B726CDB9D98}" sibTransId="{EEE69AD7-B2F2-4F28-9E0F-CF1FC469CE0D}"/>
    <dgm:cxn modelId="{39CD7883-B023-4DA2-B2F6-85833F3D6C2B}" srcId="{652BF763-F44D-4F20-929A-ED874AF033FB}" destId="{1E3173ED-585B-4961-9DE1-4C8A525A87E0}" srcOrd="1" destOrd="0" parTransId="{03A62CA7-6A45-4CF1-BE40-D6AB490EF281}" sibTransId="{9622CF22-3723-420C-A150-6F112BE07146}"/>
    <dgm:cxn modelId="{9784D888-5E35-4EE3-9990-CBC3FEBE3D41}" type="presOf" srcId="{84EFA6B6-8F21-4CAE-988C-7CA4C31CF4E3}" destId="{92BB7FFD-3718-4E67-9BB3-13FF41BAE686}" srcOrd="1" destOrd="0" presId="urn:microsoft.com/office/officeart/2005/8/layout/hProcess10"/>
    <dgm:cxn modelId="{27E4E991-9D4C-4203-B92C-DA3FC277B5EB}" srcId="{652BF763-F44D-4F20-929A-ED874AF033FB}" destId="{5091B611-A37A-4649-BE26-8CAC8E5539F6}" srcOrd="0" destOrd="0" parTransId="{4F3A45FC-3FB8-427E-86B2-DB7B42383DDA}" sibTransId="{363CE516-DAFC-4B63-9A43-FE6038534725}"/>
    <dgm:cxn modelId="{62DC4C93-AE48-425F-8FEF-86928A0D15F8}" type="presOf" srcId="{2B752572-AAD4-4315-AF07-EEFE4D505FD7}" destId="{3A4D011A-C283-4389-BE52-B828BC901A75}" srcOrd="1" destOrd="0" presId="urn:microsoft.com/office/officeart/2005/8/layout/hProcess10"/>
    <dgm:cxn modelId="{B298B798-7CBD-4CDE-9F74-E125DA3AEFA3}" type="presOf" srcId="{7BAB0CE8-5BEC-4BA4-BE33-52E6A7723C5C}" destId="{8FFCCFE8-88CC-44D0-BDB5-E52C7E924B01}" srcOrd="0" destOrd="0" presId="urn:microsoft.com/office/officeart/2005/8/layout/hProcess10"/>
    <dgm:cxn modelId="{AA002C99-DB24-4548-8907-796614356A20}" type="presOf" srcId="{AA96952D-5BFF-4CCB-AFD0-2BE8F5ADD7BA}" destId="{2C211B1D-CF3A-4562-BEAE-FA0F9919D53D}" srcOrd="0" destOrd="3" presId="urn:microsoft.com/office/officeart/2005/8/layout/hProcess10"/>
    <dgm:cxn modelId="{8F5B1DA9-A96F-431C-8EA5-4EAC710EA9D3}" type="presOf" srcId="{652BF763-F44D-4F20-929A-ED874AF033FB}" destId="{BE520412-9478-4E3A-8C47-AE674EBDF5DB}" srcOrd="0" destOrd="0" presId="urn:microsoft.com/office/officeart/2005/8/layout/hProcess10"/>
    <dgm:cxn modelId="{C8964EB0-5696-4AAB-98C8-37BF8FFF595D}" srcId="{9EFE3150-16FC-4778-B82D-F1DB4EA7243C}" destId="{652BF763-F44D-4F20-929A-ED874AF033FB}" srcOrd="0" destOrd="0" parTransId="{0B0AEA58-18C6-436A-BDE8-51D8A485F505}" sibTransId="{84EFA6B6-8F21-4CAE-988C-7CA4C31CF4E3}"/>
    <dgm:cxn modelId="{D263C2B8-319A-496B-847A-E3F18A6C9CC7}" srcId="{F682EB21-60E4-4DC1-B0D0-E8BB9780163A}" destId="{AA96952D-5BFF-4CCB-AFD0-2BE8F5ADD7BA}" srcOrd="2" destOrd="0" parTransId="{8D918F04-DF40-4345-9956-C548992C9482}" sibTransId="{C1CDF7B9-7C8B-4FBC-B6F7-CEF5D1AF7CE7}"/>
    <dgm:cxn modelId="{C659ADC7-8CFD-4792-AE95-BDF6724C9774}" srcId="{9EFE3150-16FC-4778-B82D-F1DB4EA7243C}" destId="{F682EB21-60E4-4DC1-B0D0-E8BB9780163A}" srcOrd="1" destOrd="0" parTransId="{7CAA9BFC-ADDC-4B67-B902-A4FE079E0CD5}" sibTransId="{2B752572-AAD4-4315-AF07-EEFE4D505FD7}"/>
    <dgm:cxn modelId="{AE74CDCA-2A02-496F-B77C-1C749CF171B3}" type="presOf" srcId="{F682EB21-60E4-4DC1-B0D0-E8BB9780163A}" destId="{2C211B1D-CF3A-4562-BEAE-FA0F9919D53D}" srcOrd="0" destOrd="0" presId="urn:microsoft.com/office/officeart/2005/8/layout/hProcess10"/>
    <dgm:cxn modelId="{CF5F80F2-0434-41AA-A35C-8686B48641FA}" type="presOf" srcId="{2B752572-AAD4-4315-AF07-EEFE4D505FD7}" destId="{47A24B60-3E22-4243-BE61-8A6E25AFF1D3}" srcOrd="0" destOrd="0" presId="urn:microsoft.com/office/officeart/2005/8/layout/hProcess10"/>
    <dgm:cxn modelId="{00143EF5-2A5D-4F68-A01A-285BE53AFF66}" srcId="{F682EB21-60E4-4DC1-B0D0-E8BB9780163A}" destId="{E82B7571-1364-4CCE-A196-EEF9488C0BA3}" srcOrd="1" destOrd="0" parTransId="{E2329B85-65ED-4491-8F77-E95BEB011A3E}" sibTransId="{9489B583-EA60-41EC-9658-738D1E5A3E97}"/>
    <dgm:cxn modelId="{E13204FD-B747-46C6-A709-771DDB992BB1}" type="presOf" srcId="{9EFE3150-16FC-4778-B82D-F1DB4EA7243C}" destId="{01775AA9-BF28-46D1-911F-8F14A03F9BC2}" srcOrd="0" destOrd="0" presId="urn:microsoft.com/office/officeart/2005/8/layout/hProcess10"/>
    <dgm:cxn modelId="{7F97DDFE-125B-496C-BAEB-57059879CAB3}" type="presOf" srcId="{5091B611-A37A-4649-BE26-8CAC8E5539F6}" destId="{BE520412-9478-4E3A-8C47-AE674EBDF5DB}" srcOrd="0" destOrd="1" presId="urn:microsoft.com/office/officeart/2005/8/layout/hProcess10"/>
    <dgm:cxn modelId="{D4717E16-06B8-49CF-A465-4896A934B470}" type="presParOf" srcId="{01775AA9-BF28-46D1-911F-8F14A03F9BC2}" destId="{5C3B5A77-6BA8-4DD4-8B63-CAED7FC1E415}" srcOrd="0" destOrd="0" presId="urn:microsoft.com/office/officeart/2005/8/layout/hProcess10"/>
    <dgm:cxn modelId="{1B9942FC-0306-4B6D-A429-302CE00A587E}" type="presParOf" srcId="{5C3B5A77-6BA8-4DD4-8B63-CAED7FC1E415}" destId="{4740F3A5-20CA-4692-ADC5-4DCBEE8BCA98}" srcOrd="0" destOrd="0" presId="urn:microsoft.com/office/officeart/2005/8/layout/hProcess10"/>
    <dgm:cxn modelId="{324537DE-1A4E-40AE-A274-C8337AEAB41A}" type="presParOf" srcId="{5C3B5A77-6BA8-4DD4-8B63-CAED7FC1E415}" destId="{BE520412-9478-4E3A-8C47-AE674EBDF5DB}" srcOrd="1" destOrd="0" presId="urn:microsoft.com/office/officeart/2005/8/layout/hProcess10"/>
    <dgm:cxn modelId="{A61775DD-E13E-42F9-B2CE-E99B794A4791}" type="presParOf" srcId="{01775AA9-BF28-46D1-911F-8F14A03F9BC2}" destId="{2DF2340E-EAC6-4639-82DA-38B4E2FB46D5}" srcOrd="1" destOrd="0" presId="urn:microsoft.com/office/officeart/2005/8/layout/hProcess10"/>
    <dgm:cxn modelId="{767DAC32-1F7D-42DE-AB48-078A1D2D016A}" type="presParOf" srcId="{2DF2340E-EAC6-4639-82DA-38B4E2FB46D5}" destId="{92BB7FFD-3718-4E67-9BB3-13FF41BAE686}" srcOrd="0" destOrd="0" presId="urn:microsoft.com/office/officeart/2005/8/layout/hProcess10"/>
    <dgm:cxn modelId="{54AC0872-F286-4A51-97EF-7AD0C938F80D}" type="presParOf" srcId="{01775AA9-BF28-46D1-911F-8F14A03F9BC2}" destId="{FA98DF09-2D34-494B-B239-22943A5DC8FF}" srcOrd="2" destOrd="0" presId="urn:microsoft.com/office/officeart/2005/8/layout/hProcess10"/>
    <dgm:cxn modelId="{47C40E2D-AE40-46C6-987A-7568DCEB83F0}" type="presParOf" srcId="{FA98DF09-2D34-494B-B239-22943A5DC8FF}" destId="{4C8FC8E3-A4F1-4CE0-B300-ABC31E64B27A}" srcOrd="0" destOrd="0" presId="urn:microsoft.com/office/officeart/2005/8/layout/hProcess10"/>
    <dgm:cxn modelId="{61BDB8AA-6591-40D2-A1E6-E31D026E9D26}" type="presParOf" srcId="{FA98DF09-2D34-494B-B239-22943A5DC8FF}" destId="{2C211B1D-CF3A-4562-BEAE-FA0F9919D53D}" srcOrd="1" destOrd="0" presId="urn:microsoft.com/office/officeart/2005/8/layout/hProcess10"/>
    <dgm:cxn modelId="{519A2699-91D5-4E69-96F0-D17D6F0CD901}" type="presParOf" srcId="{01775AA9-BF28-46D1-911F-8F14A03F9BC2}" destId="{47A24B60-3E22-4243-BE61-8A6E25AFF1D3}" srcOrd="3" destOrd="0" presId="urn:microsoft.com/office/officeart/2005/8/layout/hProcess10"/>
    <dgm:cxn modelId="{6D93952F-D766-45CA-A76A-B7CB35372640}" type="presParOf" srcId="{47A24B60-3E22-4243-BE61-8A6E25AFF1D3}" destId="{3A4D011A-C283-4389-BE52-B828BC901A75}" srcOrd="0" destOrd="0" presId="urn:microsoft.com/office/officeart/2005/8/layout/hProcess10"/>
    <dgm:cxn modelId="{07E5ED8D-F71A-434A-8993-0135EC65EBC6}" type="presParOf" srcId="{01775AA9-BF28-46D1-911F-8F14A03F9BC2}" destId="{2C401DBD-542E-4825-ABB4-567D45D5ADFF}" srcOrd="4" destOrd="0" presId="urn:microsoft.com/office/officeart/2005/8/layout/hProcess10"/>
    <dgm:cxn modelId="{C99315E6-DE79-4D90-AEE6-E2E9CAB9A9D4}" type="presParOf" srcId="{2C401DBD-542E-4825-ABB4-567D45D5ADFF}" destId="{8E3927B1-F4DD-4DF2-8484-E33492EA8BE7}" srcOrd="0" destOrd="0" presId="urn:microsoft.com/office/officeart/2005/8/layout/hProcess10"/>
    <dgm:cxn modelId="{95B9C0EA-A406-455F-A04A-07C6DA3EABA7}" type="presParOf" srcId="{2C401DBD-542E-4825-ABB4-567D45D5ADFF}" destId="{86DC4EF7-FD9E-4464-BA05-76BEB3E50F55}" srcOrd="1" destOrd="0" presId="urn:microsoft.com/office/officeart/2005/8/layout/hProcess10"/>
    <dgm:cxn modelId="{F911CF35-01A6-47AF-8E10-0DBBB3080DCD}" type="presParOf" srcId="{01775AA9-BF28-46D1-911F-8F14A03F9BC2}" destId="{2D29396D-CE9A-4EF2-AF23-2AE96B5A1E48}" srcOrd="5" destOrd="0" presId="urn:microsoft.com/office/officeart/2005/8/layout/hProcess10"/>
    <dgm:cxn modelId="{6307FFC6-8A44-486F-B3F4-1BD37C95FD5E}" type="presParOf" srcId="{2D29396D-CE9A-4EF2-AF23-2AE96B5A1E48}" destId="{A4AFFDA3-191C-407F-AAEC-67B43EA8516F}" srcOrd="0" destOrd="0" presId="urn:microsoft.com/office/officeart/2005/8/layout/hProcess10"/>
    <dgm:cxn modelId="{0D00DE45-A686-4E82-A71D-A651BE9BB18A}" type="presParOf" srcId="{01775AA9-BF28-46D1-911F-8F14A03F9BC2}" destId="{62977BFC-372B-4F5D-A0AB-149C3A131113}" srcOrd="6" destOrd="0" presId="urn:microsoft.com/office/officeart/2005/8/layout/hProcess10"/>
    <dgm:cxn modelId="{E337F1AB-C51E-4A32-9549-1A2AE533DD64}" type="presParOf" srcId="{62977BFC-372B-4F5D-A0AB-149C3A131113}" destId="{B4EB2F24-ADDC-4093-9F14-C45D80E7E566}" srcOrd="0" destOrd="0" presId="urn:microsoft.com/office/officeart/2005/8/layout/hProcess10"/>
    <dgm:cxn modelId="{0D74291A-09DC-4066-8270-3FC8B2A06F8C}" type="presParOf" srcId="{62977BFC-372B-4F5D-A0AB-149C3A131113}" destId="{8FFCCFE8-88CC-44D0-BDB5-E52C7E924B0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F3A5-20CA-4692-ADC5-4DCBEE8BCA98}">
      <dsp:nvSpPr>
        <dsp:cNvPr id="0" name=""/>
        <dsp:cNvSpPr/>
      </dsp:nvSpPr>
      <dsp:spPr>
        <a:xfrm>
          <a:off x="4497" y="1251794"/>
          <a:ext cx="1813624" cy="18136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20412-9478-4E3A-8C47-AE674EBDF5DB}">
      <dsp:nvSpPr>
        <dsp:cNvPr id="0" name=""/>
        <dsp:cNvSpPr/>
      </dsp:nvSpPr>
      <dsp:spPr>
        <a:xfrm>
          <a:off x="375512" y="2423849"/>
          <a:ext cx="2146243" cy="2769731"/>
        </a:xfrm>
        <a:prstGeom prst="roundRect">
          <a:avLst>
            <a:gd name="adj" fmla="val 10000"/>
          </a:avLst>
        </a:prstGeom>
        <a:solidFill>
          <a:srgbClr val="CCFF33"/>
        </a:solidFill>
        <a:ln w="12700" cap="flat" cmpd="sng" algn="ctr">
          <a:solidFill>
            <a:srgbClr val="CCFF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zh-TW" altLang="en-US" sz="1800" b="1" u="sng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發現及轉介前介入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zh-TW" altLang="en-US" sz="1600" kern="1200" dirty="0">
              <a:solidFill>
                <a:schemeClr val="tx2"/>
              </a:solidFill>
            </a:rPr>
            <a:t>發現疑似自閉症學生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solidFill>
                <a:schemeClr val="tx2"/>
              </a:solidFill>
            </a:rPr>
            <a:t>輔導人員協助導師擬訂與實施</a:t>
          </a:r>
          <a:r>
            <a:rPr lang="zh-TW" altLang="en-US" sz="1600" kern="1200" dirty="0">
              <a:solidFill>
                <a:srgbClr val="FF0000"/>
              </a:solidFill>
              <a:hlinkClick xmlns:r="http://schemas.openxmlformats.org/officeDocument/2006/relationships" r:id="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「轉介前介入方案」</a:t>
          </a:r>
          <a:endParaRPr lang="zh-TW" altLang="en-US" sz="1600" kern="1200" dirty="0">
            <a:solidFill>
              <a:srgbClr val="FF0000"/>
            </a:solidFill>
          </a:endParaRPr>
        </a:p>
      </dsp:txBody>
      <dsp:txXfrm>
        <a:off x="438373" y="2486710"/>
        <a:ext cx="2020521" cy="2644009"/>
      </dsp:txXfrm>
    </dsp:sp>
    <dsp:sp modelId="{2DF2340E-EAC6-4639-82DA-38B4E2FB46D5}">
      <dsp:nvSpPr>
        <dsp:cNvPr id="0" name=""/>
        <dsp:cNvSpPr/>
      </dsp:nvSpPr>
      <dsp:spPr>
        <a:xfrm rot="21528678">
          <a:off x="2215095" y="1909539"/>
          <a:ext cx="397100" cy="43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2215108" y="1997933"/>
        <a:ext cx="277970" cy="261472"/>
      </dsp:txXfrm>
    </dsp:sp>
    <dsp:sp modelId="{4C8FC8E3-A4F1-4CE0-B300-ABC31E64B27A}">
      <dsp:nvSpPr>
        <dsp:cNvPr id="0" name=""/>
        <dsp:cNvSpPr/>
      </dsp:nvSpPr>
      <dsp:spPr>
        <a:xfrm>
          <a:off x="2952452" y="1190625"/>
          <a:ext cx="1813624" cy="18136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11B1D-CF3A-4562-BEAE-FA0F9919D53D}">
      <dsp:nvSpPr>
        <dsp:cNvPr id="0" name=""/>
        <dsp:cNvSpPr/>
      </dsp:nvSpPr>
      <dsp:spPr>
        <a:xfrm>
          <a:off x="3281191" y="2423863"/>
          <a:ext cx="2215270" cy="2675187"/>
        </a:xfrm>
        <a:prstGeom prst="roundRect">
          <a:avLst>
            <a:gd name="adj" fmla="val 10000"/>
          </a:avLst>
        </a:prstGeom>
        <a:solidFill>
          <a:srgbClr val="66FF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zh-TW" altLang="en-US" sz="2000" b="1" u="sng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評估特教需求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solidFill>
                <a:schemeClr val="tx2"/>
              </a:solidFill>
            </a:rPr>
            <a:t>輔導無顯著成效，評估具特教需求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zh-TW" altLang="en-US" sz="2000" b="1" kern="1200" dirty="0">
              <a:solidFill>
                <a:srgbClr val="FF0000"/>
              </a:solidFill>
            </a:rPr>
            <a:t>取得家長同意</a:t>
          </a:r>
          <a:endParaRPr lang="zh-TW" altLang="en-US" sz="2000" kern="1200" dirty="0">
            <a:solidFill>
              <a:schemeClr val="tx2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kern="1200" dirty="0">
              <a:solidFill>
                <a:schemeClr val="tx2"/>
              </a:solidFill>
            </a:rPr>
            <a:t>學校特教業務承辦人備齊相關鑑定資料後提報鑑定</a:t>
          </a:r>
        </a:p>
      </dsp:txBody>
      <dsp:txXfrm>
        <a:off x="3346074" y="2488746"/>
        <a:ext cx="2085504" cy="2545421"/>
      </dsp:txXfrm>
    </dsp:sp>
    <dsp:sp modelId="{47A24B60-3E22-4243-BE61-8A6E25AFF1D3}">
      <dsp:nvSpPr>
        <dsp:cNvPr id="0" name=""/>
        <dsp:cNvSpPr/>
      </dsp:nvSpPr>
      <dsp:spPr>
        <a:xfrm rot="21913">
          <a:off x="5187114" y="1889350"/>
          <a:ext cx="421049" cy="43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5187115" y="1976105"/>
        <a:ext cx="294734" cy="261472"/>
      </dsp:txXfrm>
    </dsp:sp>
    <dsp:sp modelId="{8E3927B1-F4DD-4DF2-8484-E33492EA8BE7}">
      <dsp:nvSpPr>
        <dsp:cNvPr id="0" name=""/>
        <dsp:cNvSpPr/>
      </dsp:nvSpPr>
      <dsp:spPr>
        <a:xfrm>
          <a:off x="5969052" y="1209854"/>
          <a:ext cx="1813624" cy="18136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C4EF7-FD9E-4464-BA05-76BEB3E50F55}">
      <dsp:nvSpPr>
        <dsp:cNvPr id="0" name=""/>
        <dsp:cNvSpPr/>
      </dsp:nvSpPr>
      <dsp:spPr>
        <a:xfrm>
          <a:off x="6290373" y="2578996"/>
          <a:ext cx="1813624" cy="1813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華康新特黑體(P)" panose="02010600010101010101" pitchFamily="2" charset="-120"/>
              <a:ea typeface="華康新特黑體(P)" panose="02010600010101010101" pitchFamily="2" charset="-120"/>
            </a:rPr>
            <a:t>鑑定及診斷</a:t>
          </a:r>
          <a:endParaRPr lang="en-US" altLang="zh-TW" sz="2400" kern="1200" dirty="0"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0" u="none" kern="1200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‧</a:t>
          </a:r>
          <a:r>
            <a:rPr lang="zh-TW" altLang="en-US" sz="1800" b="0" u="none" kern="1200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分案初評</a:t>
          </a:r>
          <a:endParaRPr lang="en-US" altLang="zh-TW" sz="1800" b="0" u="none" kern="1200" dirty="0">
            <a:solidFill>
              <a:schemeClr val="tx2"/>
            </a:solidFill>
            <a:effectLst/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0" u="none" kern="1200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‧</a:t>
          </a:r>
          <a:r>
            <a:rPr lang="zh-TW" altLang="en-US" sz="1800" b="0" u="none" kern="1200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複評</a:t>
          </a:r>
          <a:endParaRPr lang="en-US" altLang="zh-TW" sz="1800" b="0" u="none" kern="1200" dirty="0">
            <a:solidFill>
              <a:schemeClr val="tx2"/>
            </a:solidFill>
            <a:effectLst/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</dsp:txBody>
      <dsp:txXfrm>
        <a:off x="6343492" y="2632115"/>
        <a:ext cx="1707386" cy="1707386"/>
      </dsp:txXfrm>
    </dsp:sp>
    <dsp:sp modelId="{2D29396D-CE9A-4EF2-AF23-2AE96B5A1E48}">
      <dsp:nvSpPr>
        <dsp:cNvPr id="0" name=""/>
        <dsp:cNvSpPr/>
      </dsp:nvSpPr>
      <dsp:spPr>
        <a:xfrm rot="9714">
          <a:off x="8120652" y="1902767"/>
          <a:ext cx="337976" cy="4357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/>
        </a:p>
      </dsp:txBody>
      <dsp:txXfrm>
        <a:off x="8120652" y="1989782"/>
        <a:ext cx="236583" cy="261472"/>
      </dsp:txXfrm>
    </dsp:sp>
    <dsp:sp modelId="{B4EB2F24-ADDC-4093-9F14-C45D80E7E566}">
      <dsp:nvSpPr>
        <dsp:cNvPr id="0" name=""/>
        <dsp:cNvSpPr/>
      </dsp:nvSpPr>
      <dsp:spPr>
        <a:xfrm>
          <a:off x="8748322" y="1217707"/>
          <a:ext cx="1813624" cy="18136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CCFE8-88CC-44D0-BDB5-E52C7E924B01}">
      <dsp:nvSpPr>
        <dsp:cNvPr id="0" name=""/>
        <dsp:cNvSpPr/>
      </dsp:nvSpPr>
      <dsp:spPr>
        <a:xfrm>
          <a:off x="9102125" y="2578996"/>
          <a:ext cx="1813624" cy="1813624"/>
        </a:xfrm>
        <a:prstGeom prst="roundRect">
          <a:avLst>
            <a:gd name="adj" fmla="val 10000"/>
          </a:avLst>
        </a:prstGeom>
        <a:solidFill>
          <a:srgbClr val="66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華康新特黑體(P)" panose="02010600010101010101" pitchFamily="2" charset="-120"/>
              <a:ea typeface="華康新特黑體(P)" panose="02010600010101010101" pitchFamily="2" charset="-120"/>
            </a:rPr>
            <a:t>綜合研判</a:t>
          </a:r>
          <a:endParaRPr lang="en-US" altLang="zh-TW" sz="2400" kern="1200" dirty="0"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0" u="none" kern="1200" dirty="0">
              <a:solidFill>
                <a:schemeClr val="tx2"/>
              </a:solidFill>
              <a:effectLst/>
              <a:latin typeface="華康新特黑體(P)" panose="02010600010101010101" pitchFamily="2" charset="-120"/>
              <a:ea typeface="華康新特黑體(P)" panose="02010600010101010101" pitchFamily="2" charset="-120"/>
            </a:rPr>
            <a:t>邀請學校代表、家長參與研判會議</a:t>
          </a:r>
          <a:endParaRPr lang="zh-TW" altLang="en-US" sz="1800" kern="1200" dirty="0">
            <a:latin typeface="華康新特黑體(P)" panose="02010600010101010101" pitchFamily="2" charset="-120"/>
            <a:ea typeface="華康新特黑體(P)" panose="02010600010101010101" pitchFamily="2" charset="-120"/>
          </a:endParaRPr>
        </a:p>
      </dsp:txBody>
      <dsp:txXfrm>
        <a:off x="9155244" y="2632115"/>
        <a:ext cx="1707386" cy="1707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34A8C4-D79B-4AD2-A818-804AE4A1821C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rtl="0"/>
              <a:t>2022年9月6日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5624596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432A542-741B-492A-B01C-022BEC36B85A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5624596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7542409-6A04-4DC6-AC3A-D3758287A8F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pPr rtl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zh-TW" smtClean="0"/>
              <a:pPr rtl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370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zh-TW" smtClean="0"/>
              <a:pPr rtl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1601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27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305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zh-TW" smtClean="0"/>
              <a:pPr rtl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172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pic>
        <p:nvPicPr>
          <p:cNvPr id="8" name="圖片 7" descr="純白色雲朵與深藍色天空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圖片 9" descr="植物嫩芽的特寫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圖片 10" descr="波浪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13F17D-DD29-4C93-B70F-BF15A651C6D1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8A1C6-D238-497D-A442-18B77B12B498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D25E05-8C57-4CA2-A6EA-1EBF2CB41307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731600" y="6629400"/>
            <a:ext cx="9144259" cy="228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pic>
        <p:nvPicPr>
          <p:cNvPr id="11" name="圖片 10" descr="綠色植物的特寫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圖片 8" descr="波浪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pPr rtl="0"/>
              <a:t>‹#›</a:t>
            </a:fld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05E5D7-874B-456E-A310-B9B20A1DF1A7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/>
              <a:pPr rtl="0"/>
              <a:t>‹#›</a:t>
            </a:fld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51783F7-8EE4-4317-9DCA-B6CD21A04E2E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pPr rtl="0"/>
              <a:t>‹#›</a:t>
            </a:fld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8405D5-54EE-49D5-89A7-D462B6DD676B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pPr rtl="0"/>
              <a:t>‹#›</a:t>
            </a:fld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pPr rtl="0"/>
              <a:t>‹#›</a:t>
            </a:fld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32E67-0DBD-414D-9A80-7639D35C1D16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pPr rtl="0"/>
              <a:t>‹#›</a:t>
            </a:fld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8F52D-7094-4826-90CF-82F187863C55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629400"/>
            <a:ext cx="1620000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14119" y="6629400"/>
            <a:ext cx="10476000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453402" y="6629400"/>
            <a:ext cx="11854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978CE90-604D-494E-B554-2D837CFE91F3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73296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All.aspx?pcode=H0080065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自閉症鑑定說明</a:t>
            </a:r>
            <a:b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</a:br>
            <a:r>
              <a:rPr lang="zh-TW" altLang="en-US" sz="4000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李明美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	</a:t>
            </a:r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2022.09.07</a:t>
            </a:r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77F0121-1600-4216-9173-9A2FB658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10</a:t>
            </a:fld>
            <a:endParaRPr lang="zh-TW" altLang="en-US" noProof="0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FC847CE3-F08A-4D5A-B164-2E7D3367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E5D7-874B-456E-A310-B9B20A1DF1A7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B3259DFB-B7C9-4AD6-B424-5851C3B9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BFBAFBF-601B-476F-9C1F-EE9EEA984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67" y="180521"/>
            <a:ext cx="8888065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01391F-B311-4AA7-9451-23B2ED363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402" y="611229"/>
            <a:ext cx="4799272" cy="5635542"/>
          </a:xfrm>
        </p:spPr>
        <p:txBody>
          <a:bodyPr>
            <a:normAutofit/>
          </a:bodyPr>
          <a:lstStyle/>
          <a:p>
            <a:pPr marL="1270">
              <a:lnSpc>
                <a:spcPts val="1500"/>
              </a:lnSpc>
              <a:spcAft>
                <a:spcPts val="0"/>
              </a:spcAft>
            </a:pPr>
            <a:r>
              <a:rPr lang="zh-TW" altLang="zh-TW" sz="3600" b="1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曾經確認個案</a:t>
            </a:r>
            <a:r>
              <a:rPr lang="zh-TW" altLang="zh-TW" sz="4000" kern="15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：</a:t>
            </a:r>
            <a:endParaRPr lang="zh-TW" altLang="zh-TW" sz="3600" kern="15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Aft>
                <a:spcPts val="0"/>
              </a:spcAft>
              <a:buNone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符合下列之一</a:t>
            </a:r>
            <a:r>
              <a:rPr lang="zh-TW" altLang="zh-TW" sz="2400" kern="15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：</a:t>
            </a:r>
            <a:endParaRPr lang="zh-TW" altLang="zh-TW" sz="3600" kern="15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Aft>
                <a:spcPts val="0"/>
              </a:spcAft>
              <a:buNone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有「自閉症」身心障礙證明。</a:t>
            </a:r>
            <a:endParaRPr lang="zh-TW" altLang="zh-TW" sz="3600" kern="15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Aft>
                <a:spcPts val="0"/>
              </a:spcAft>
              <a:buNone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有身心障礙鑑定醫院「自閉症」診斷證明。</a:t>
            </a:r>
            <a:endParaRPr lang="zh-TW" altLang="zh-TW" sz="3600" kern="15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Aft>
                <a:spcPts val="0"/>
              </a:spcAft>
              <a:buNone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(3)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跨階段重新評估的自閉症學生</a:t>
            </a:r>
            <a:r>
              <a:rPr lang="zh-TW" altLang="zh-TW" sz="2400" kern="15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。</a:t>
            </a:r>
            <a:endParaRPr lang="en-US" altLang="zh-TW" sz="2400" kern="15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Aft>
                <a:spcPts val="0"/>
              </a:spcAft>
              <a:buNone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zh-TW" altLang="zh-TW" sz="3600" kern="15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Aft>
                <a:spcPts val="0"/>
              </a:spcAft>
              <a:buNone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上述舊案</a:t>
            </a:r>
            <a:r>
              <a:rPr lang="zh-TW" altLang="zh-TW" sz="2400" kern="15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，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需加附最近一學期完整</a:t>
            </a:r>
            <a:r>
              <a:rPr lang="en-US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IEP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3600" kern="15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Aft>
                <a:spcPts val="0"/>
              </a:spcAft>
              <a:buNone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3.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檢附自閉症學生行為檢核描述表</a:t>
            </a:r>
            <a:r>
              <a:rPr lang="en-US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附件</a:t>
            </a:r>
            <a:r>
              <a:rPr lang="en-US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8)</a:t>
            </a:r>
            <a:endParaRPr lang="zh-TW" altLang="zh-TW" sz="3600" kern="15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0" indent="0">
              <a:spcAft>
                <a:spcPts val="0"/>
              </a:spcAft>
              <a:buNone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4.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依一般區間鑑定安置提報。</a:t>
            </a:r>
            <a:endParaRPr lang="zh-TW" altLang="zh-TW" sz="3600" kern="15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8D46D9D-3685-433E-AFC8-307B725E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11</a:t>
            </a:fld>
            <a:endParaRPr lang="zh-TW" altLang="en-US" noProof="0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16621941-28F0-493E-996B-3212ED6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E5D7-874B-456E-A310-B9B20A1DF1A7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62E1ED91-CE09-485E-ABF4-ECAB3F10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18E17C5-37EE-481A-AE1C-59BD22B4A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46" y="0"/>
            <a:ext cx="5006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申請資料注意事項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10402" y="1418244"/>
            <a:ext cx="10616827" cy="823912"/>
          </a:xfrm>
        </p:spPr>
        <p:txBody>
          <a:bodyPr rtlCol="0">
            <a:normAutofit/>
          </a:bodyPr>
          <a:lstStyle/>
          <a:p>
            <a:r>
              <a:rPr lang="en-US" altLang="zh-TW" sz="2400" b="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b="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b="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請承辦人員以家長能瞭解的語言及方式，充分告知家長或監護人下列事宜</a:t>
            </a:r>
            <a:r>
              <a:rPr lang="zh-TW" altLang="zh-TW" sz="2400" b="0" dirty="0">
                <a:solidFill>
                  <a:schemeClr val="accent5">
                    <a:lumMod val="75000"/>
                  </a:schemeClr>
                </a:solidFill>
                <a:latin typeface="華康新特黑體(P)" panose="02010600010101010101" pitchFamily="2" charset="-120"/>
                <a:ea typeface="華康新特黑體(P)" panose="02010600010101010101" pitchFamily="2" charset="-120"/>
              </a:rPr>
              <a:t>：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10343" y="2434147"/>
            <a:ext cx="9671632" cy="3811271"/>
          </a:xfrm>
        </p:spPr>
        <p:txBody>
          <a:bodyPr rtlCol="0">
            <a:norm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個案需要申請鑑定的</a:t>
            </a:r>
            <a:r>
              <a:rPr lang="zh-TW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原因、目的及實施流程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spcBef>
                <a:spcPts val="1800"/>
              </a:spcBef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個案經鑑定後的</a:t>
            </a:r>
            <a:r>
              <a:rPr lang="zh-TW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相關權利義務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，如：登錄通報網建檔管理、獲得特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教資格、教育安置、升學管道等相關服務。</a:t>
            </a:r>
          </a:p>
          <a:p>
            <a:pPr>
              <a:spcBef>
                <a:spcPts val="1800"/>
              </a:spcBef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如另有鑑定相關說明資料或疑問，學校應提供家長並充分解釋。</a:t>
            </a:r>
          </a:p>
          <a:p>
            <a:pPr>
              <a:spcBef>
                <a:spcPts val="1800"/>
              </a:spcBef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鑑定安置會議時間請務必讓家長知悉，並告知其有列席說明之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權益。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800"/>
              </a:spcBef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 rtl="0"/>
              <a:t>12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>
          <a:xfrm>
            <a:off x="453402" y="6629400"/>
            <a:ext cx="1184313" cy="228600"/>
          </a:xfrm>
        </p:spPr>
        <p:txBody>
          <a:bodyPr rtlCol="0"/>
          <a:lstStyle/>
          <a:p>
            <a:pPr rtl="0"/>
            <a:fld id="{40DF7675-E9DA-42E8-96F4-032E409D81DE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 rtl="0"/>
              <a:t>2022年9月6日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0486" y="1772012"/>
            <a:ext cx="6400800" cy="3908350"/>
          </a:xfrm>
        </p:spPr>
        <p:txBody>
          <a:bodyPr rtlCol="0"/>
          <a:lstStyle/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協助填寫</a:t>
            </a:r>
            <a:r>
              <a:rPr lang="zh-TW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鑑定申請暨安置同意書</a:t>
            </a:r>
            <a:endParaRPr lang="zh-TW" altLang="zh-TW" sz="24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請承辦人員協助家長填寫鑑定申請暨安置同意書。</a:t>
            </a:r>
          </a:p>
          <a:p>
            <a:pPr marL="0" indent="0"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送件資料需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留存於學校、特教通報系統的資料一致，送件前請逐一確認，以免影響學生權益（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若未依規定檢送相關資料者，一律退件，不得異議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</a:p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0486" y="3824095"/>
            <a:ext cx="6400800" cy="1856267"/>
          </a:xfrm>
        </p:spPr>
        <p:txBody>
          <a:bodyPr rtlCol="0"/>
          <a:lstStyle/>
          <a:p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根據上開申請類型，備妥送件資料</a:t>
            </a:r>
            <a:endParaRPr lang="en-US" altLang="zh-TW" sz="24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依公告時間、地點送件。</a:t>
            </a:r>
          </a:p>
          <a:p>
            <a:pPr rtl="0"/>
            <a:endParaRPr lang="zh-TW" altLang="en-US" sz="2000" dirty="0">
              <a:solidFill>
                <a:schemeClr val="accent5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 rtl="0"/>
              <a:t>13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" name="日期預留位置 5"/>
          <p:cNvSpPr>
            <a:spLocks noGrp="1"/>
          </p:cNvSpPr>
          <p:nvPr>
            <p:ph type="dt" sz="half" idx="10"/>
          </p:nvPr>
        </p:nvSpPr>
        <p:spPr>
          <a:xfrm>
            <a:off x="453402" y="6629400"/>
            <a:ext cx="1184313" cy="228600"/>
          </a:xfrm>
        </p:spPr>
        <p:txBody>
          <a:bodyPr rtlCol="0"/>
          <a:lstStyle/>
          <a:p>
            <a:pPr rtl="0"/>
            <a:fld id="{2C710197-E2B4-4BE1-9F6E-9E4451E61C83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pPr rtl="0"/>
              <a:t>2022年9月6日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新增頁尾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j-cs"/>
                <a:sym typeface="Arial" panose="020B0604020202020204" pitchFamily="34" charset="0"/>
              </a:rPr>
              <a:t>申請資料注意事項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7262036" y="2020187"/>
            <a:ext cx="4614277" cy="2149042"/>
          </a:xfrm>
          <a:prstGeom prst="wedgeRectCallout">
            <a:avLst>
              <a:gd name="adj1" fmla="val -32744"/>
              <a:gd name="adj2" fmla="val -8610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個案姓名、生日、身分證字號、年級，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務必正確。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勿偷懶、隨便填數據，將造成後端反覆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修正的問題。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日期預留位置 5"/>
          <p:cNvSpPr>
            <a:spLocks noGrp="1"/>
          </p:cNvSpPr>
          <p:nvPr>
            <p:ph type="dt" sz="half" idx="10"/>
          </p:nvPr>
        </p:nvSpPr>
        <p:spPr>
          <a:xfrm>
            <a:off x="453402" y="6629400"/>
            <a:ext cx="1184313" cy="228600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10197-E2B4-4BE1-9F6E-9E4451E61C83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2022年9月6日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新增頁尾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82638" y="2197607"/>
            <a:ext cx="460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Wingdings" panose="05000000000000000000" pitchFamily="2" charset="2"/>
                <a:hlinkClick r:id="rId3" action="ppaction://hlinksldjump"/>
              </a:rPr>
              <a:t>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3" action="ppaction://hlinksldjump"/>
              </a:rPr>
              <a:t>必備資料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3" action="ppaction://hlinksldjump"/>
              </a:rPr>
              <a:t>4-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C125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適用小一至小四學生</a:t>
            </a:r>
            <a:endParaRPr lang="en-US" altLang="zh-TW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      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100R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適用小五以上學生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96444" y="3152840"/>
            <a:ext cx="4608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6688" marR="0" lvl="0" indent="-143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Wingdings" panose="05000000000000000000" pitchFamily="2" charset="2"/>
              </a:rPr>
              <a:t>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4" action="ppaction://hlinksldjump"/>
              </a:rPr>
              <a:t>必備資料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7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4" action="ppaction://hlinksldjump"/>
              </a:rPr>
              <a:t>-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1.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認輔晤談資料或個案相關輔導紀錄，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必須</a:t>
            </a:r>
            <a:r>
              <a:rPr kumimoji="0" lang="en-US" altLang="zh-TW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6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次以上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，且必須有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支持策略實施。</a:t>
            </a:r>
            <a:endParaRPr lang="en-US" altLang="zh-TW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436688" marR="0" lvl="0" indent="-143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輔導紀錄若無實施輔導策略及追蹤事項者，不得列入佐證</a:t>
            </a: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436688" marR="0" lvl="0" indent="-143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05201" y="5307402"/>
            <a:ext cx="474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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必備資料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8-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臺南市疑似自閉症學生轉介前介入資料統整表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A919F44-2557-4E3E-B0A5-852BF2AF10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60" y="49510"/>
            <a:ext cx="7199457" cy="670020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9DC7699-CF15-46F0-970B-9736A28265E5}"/>
              </a:ext>
            </a:extLst>
          </p:cNvPr>
          <p:cNvSpPr/>
          <p:nvPr/>
        </p:nvSpPr>
        <p:spPr>
          <a:xfrm>
            <a:off x="382638" y="1583495"/>
            <a:ext cx="4081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Wingdings" panose="05000000000000000000" pitchFamily="2" charset="2"/>
              </a:rPr>
              <a:t>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必備資料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2-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7" action="ppaction://hlinksldjump"/>
              </a:rPr>
              <a:t>台南市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7" action="ppaction://hlinksldjump"/>
              </a:rPr>
              <a:t>疑似自閉症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7" action="ppaction://hlinksldjump"/>
              </a:rPr>
              <a:t>學生鑑定結果摘要表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7" action="ppaction://hlinksldjump"/>
              </a:rPr>
              <a:t> 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-1795211" y="336991"/>
            <a:ext cx="8437534" cy="5081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申請資料注意事項</a:t>
            </a:r>
          </a:p>
        </p:txBody>
      </p:sp>
    </p:spTree>
    <p:extLst>
      <p:ext uri="{BB962C8B-B14F-4D97-AF65-F5344CB8AC3E}">
        <p14:creationId xmlns:p14="http://schemas.microsoft.com/office/powerpoint/2010/main" val="31868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日期預留位置 5"/>
          <p:cNvSpPr>
            <a:spLocks noGrp="1"/>
          </p:cNvSpPr>
          <p:nvPr>
            <p:ph type="dt" sz="half" idx="10"/>
          </p:nvPr>
        </p:nvSpPr>
        <p:spPr>
          <a:xfrm>
            <a:off x="453402" y="6629400"/>
            <a:ext cx="1184313" cy="228600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10197-E2B4-4BE1-9F6E-9E4451E61C83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2022年9月6日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新增頁尾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-1445508" y="460953"/>
            <a:ext cx="7048175" cy="3954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申請資料注意事項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53402" y="1744579"/>
            <a:ext cx="3981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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佐證資料</a:t>
            </a:r>
            <a:r>
              <a: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1-</a:t>
            </a:r>
            <a:r>
              <a:rPr lang="zh-TW" altLang="zh-TW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醫院診斷證明書</a:t>
            </a:r>
            <a:r>
              <a:rPr lang="zh-TW" altLang="zh-TW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（最近一年內）</a:t>
            </a:r>
            <a:r>
              <a:rPr lang="zh-TW" altLang="zh-TW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zh-TW" b="1" kern="100" spc="-1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醫院心理衡鑑報告</a:t>
            </a:r>
            <a:r>
              <a:rPr lang="zh-TW" altLang="zh-TW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（最近一年內）</a:t>
            </a:r>
            <a:endParaRPr lang="en-US" altLang="zh-TW" b="1" kern="100" spc="-1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zh-TW" altLang="zh-TW" kern="1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診斷證明書，請醫師註明：</a:t>
            </a:r>
            <a:r>
              <a:rPr lang="zh-TW" altLang="zh-TW" b="1" kern="10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初診期、最近一次就診日期、接受治療情形</a:t>
            </a:r>
            <a:r>
              <a:rPr lang="zh-TW" altLang="zh-TW" b="1" kern="100" dirty="0">
                <a:solidFill>
                  <a:schemeClr val="accent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2BDA2DA-EA2D-46DF-8A86-C4BD0C68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26" y="765006"/>
            <a:ext cx="7875353" cy="5756110"/>
          </a:xfrm>
          <a:prstGeom prst="rect">
            <a:avLst/>
          </a:prstGeom>
        </p:spPr>
      </p:pic>
      <p:sp>
        <p:nvSpPr>
          <p:cNvPr id="15" name="箭號: 向右 14">
            <a:hlinkClick r:id="rId4" action="ppaction://hlinksldjump"/>
            <a:extLst>
              <a:ext uri="{FF2B5EF4-FFF2-40B4-BE49-F238E27FC236}">
                <a16:creationId xmlns:a16="http://schemas.microsoft.com/office/drawing/2014/main" id="{BE3C9C1F-9E9A-4FCC-95B9-F5EB166E8BD4}"/>
              </a:ext>
            </a:extLst>
          </p:cNvPr>
          <p:cNvSpPr/>
          <p:nvPr/>
        </p:nvSpPr>
        <p:spPr>
          <a:xfrm>
            <a:off x="1191126" y="5606716"/>
            <a:ext cx="1070811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5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E0D3B2D-4DB6-40F5-A805-FFF238F3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16</a:t>
            </a:fld>
            <a:endParaRPr lang="zh-TW" altLang="en-US" noProof="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D58A377-4A0F-4611-BFB7-8B23A95F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2B88652-A2BC-42AD-9F03-217350FC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70D0BA49-5A34-4132-A4B6-375B243E5FE5}"/>
              </a:ext>
            </a:extLst>
          </p:cNvPr>
          <p:cNvSpPr txBox="1"/>
          <p:nvPr/>
        </p:nvSpPr>
        <p:spPr>
          <a:xfrm>
            <a:off x="1178968" y="1058779"/>
            <a:ext cx="1107996" cy="4295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請特別告知家長填寫同意書時，同意書內資料務必使用</a:t>
            </a:r>
            <a:r>
              <a:rPr lang="zh-TW" altLang="en-US" sz="2000" b="1" u="sng" dirty="0">
                <a:solidFill>
                  <a:srgbClr val="FF0000"/>
                </a:solidFill>
              </a:rPr>
              <a:t>藍色或黑色原子筆</a:t>
            </a:r>
            <a:r>
              <a:rPr lang="zh-TW" altLang="en-US" sz="2000" b="1" dirty="0">
                <a:solidFill>
                  <a:srgbClr val="FF0000"/>
                </a:solidFill>
              </a:rPr>
              <a:t>填</a:t>
            </a:r>
            <a:r>
              <a:rPr lang="zh-TW" altLang="en-US" sz="2000" b="1" u="sng" dirty="0">
                <a:solidFill>
                  <a:srgbClr val="FF0000"/>
                </a:solidFill>
              </a:rPr>
              <a:t>請勿使用鉛筆填寫資料</a:t>
            </a:r>
            <a:r>
              <a:rPr lang="zh-TW" altLang="en-US" sz="2000" b="1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7A359EE-0298-49E4-9156-C000B0DE8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3" y="568868"/>
            <a:ext cx="4303539" cy="6289132"/>
          </a:xfrm>
          <a:prstGeom prst="rect">
            <a:avLst/>
          </a:prstGeom>
        </p:spPr>
      </p:pic>
      <p:sp>
        <p:nvSpPr>
          <p:cNvPr id="9" name="箭號: 向右 8">
            <a:hlinkClick r:id="rId3" action="ppaction://hlinksldjump"/>
            <a:extLst>
              <a:ext uri="{FF2B5EF4-FFF2-40B4-BE49-F238E27FC236}">
                <a16:creationId xmlns:a16="http://schemas.microsoft.com/office/drawing/2014/main" id="{375465D3-2880-41F8-AAB0-914B4D812CDA}"/>
              </a:ext>
            </a:extLst>
          </p:cNvPr>
          <p:cNvSpPr/>
          <p:nvPr/>
        </p:nvSpPr>
        <p:spPr>
          <a:xfrm>
            <a:off x="9745579" y="2791326"/>
            <a:ext cx="902368" cy="637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3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818225-EEB9-46C1-9374-18049D33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17</a:t>
            </a:fld>
            <a:endParaRPr lang="zh-TW" altLang="en-US" noProof="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EB0618B-8D9E-4FB9-8230-6BDD482C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9CA8F32-8ED5-4346-99FA-34C57B2B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F1349E4-15CD-42DA-A958-A54D43A7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80" y="0"/>
            <a:ext cx="4872126" cy="6858000"/>
          </a:xfrm>
          <a:prstGeom prst="rect">
            <a:avLst/>
          </a:prstGeom>
        </p:spPr>
      </p:pic>
      <p:sp>
        <p:nvSpPr>
          <p:cNvPr id="13" name="箭號: 向右 12">
            <a:hlinkClick r:id="rId3" action="ppaction://hlinksldjump"/>
            <a:extLst>
              <a:ext uri="{FF2B5EF4-FFF2-40B4-BE49-F238E27FC236}">
                <a16:creationId xmlns:a16="http://schemas.microsoft.com/office/drawing/2014/main" id="{18F6581B-7299-4BAF-8D34-91D686445B3F}"/>
              </a:ext>
            </a:extLst>
          </p:cNvPr>
          <p:cNvSpPr/>
          <p:nvPr/>
        </p:nvSpPr>
        <p:spPr>
          <a:xfrm>
            <a:off x="10467474" y="4295274"/>
            <a:ext cx="709863" cy="493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0CCA2924-9FCD-4839-8F67-C78E05D92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1" y="120316"/>
            <a:ext cx="5079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BFFF5E1-08CA-4373-A882-B9D525E1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18</a:t>
            </a:fld>
            <a:endParaRPr lang="zh-TW" altLang="en-US" noProof="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07E268D-B123-46B7-84E6-F5341D57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545FBB5-DEF8-44E3-8FB1-0384C6DD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BAC9C5C-F620-434C-AACE-2BE55E85E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1" y="120316"/>
            <a:ext cx="5227674" cy="673768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5B17AAD-8363-48BD-8DEE-3BE791BB9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39" y="0"/>
            <a:ext cx="4984554" cy="6858000"/>
          </a:xfrm>
          <a:prstGeom prst="rect">
            <a:avLst/>
          </a:prstGeom>
        </p:spPr>
      </p:pic>
      <p:sp>
        <p:nvSpPr>
          <p:cNvPr id="5" name="箭號: 向右 4">
            <a:hlinkClick r:id="rId4" action="ppaction://hlinksldjump"/>
            <a:extLst>
              <a:ext uri="{FF2B5EF4-FFF2-40B4-BE49-F238E27FC236}">
                <a16:creationId xmlns:a16="http://schemas.microsoft.com/office/drawing/2014/main" id="{D1D13FBB-B908-41DB-B803-05EACED37B3E}"/>
              </a:ext>
            </a:extLst>
          </p:cNvPr>
          <p:cNvSpPr/>
          <p:nvPr/>
        </p:nvSpPr>
        <p:spPr>
          <a:xfrm>
            <a:off x="10732168" y="5450305"/>
            <a:ext cx="830179" cy="336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7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BFE5742-B714-489E-8CBE-0C558024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19</a:t>
            </a:fld>
            <a:endParaRPr lang="zh-TW" altLang="en-US" noProof="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41B5FA4-4C03-4EE6-AA52-7D55BEDF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00B2CEE-6C1E-4801-B343-69E3F934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sp>
        <p:nvSpPr>
          <p:cNvPr id="7" name="箭號: 向右 6">
            <a:hlinkClick r:id="rId2" action="ppaction://hlinksldjump"/>
            <a:extLst>
              <a:ext uri="{FF2B5EF4-FFF2-40B4-BE49-F238E27FC236}">
                <a16:creationId xmlns:a16="http://schemas.microsoft.com/office/drawing/2014/main" id="{4849DD32-64BE-4A15-9C75-AADD3D59F5F8}"/>
              </a:ext>
            </a:extLst>
          </p:cNvPr>
          <p:cNvSpPr/>
          <p:nvPr/>
        </p:nvSpPr>
        <p:spPr>
          <a:xfrm>
            <a:off x="9516979" y="2827421"/>
            <a:ext cx="1036173" cy="43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B0F7506-8461-4D3E-9C92-769C3124B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35" y="0"/>
            <a:ext cx="4872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32E67-0DBD-414D-9A80-7639D35C1D16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2022年9月6日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277ED54-7ECE-E2EE-97A2-68E33E15A79D}"/>
              </a:ext>
            </a:extLst>
          </p:cNvPr>
          <p:cNvSpPr txBox="1"/>
          <p:nvPr/>
        </p:nvSpPr>
        <p:spPr>
          <a:xfrm>
            <a:off x="2032815" y="384294"/>
            <a:ext cx="8544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7B7B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2"/>
              </a:rPr>
              <a:t>身心障礙及資賦優異學生鑑定辦法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45352BC-F724-862E-5519-50028F871D52}"/>
              </a:ext>
            </a:extLst>
          </p:cNvPr>
          <p:cNvSpPr txBox="1"/>
          <p:nvPr/>
        </p:nvSpPr>
        <p:spPr>
          <a:xfrm>
            <a:off x="1315720" y="1239520"/>
            <a:ext cx="956056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 </a:t>
            </a:r>
            <a:r>
              <a:rPr lang="en-US" altLang="zh-TW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 </a:t>
            </a:r>
            <a:r>
              <a:rPr lang="zh-TW" altLang="en-US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</a:p>
          <a:p>
            <a:pPr lvl="0">
              <a:defRPr/>
            </a:pPr>
            <a:endParaRPr lang="zh-TW" altLang="en-US" sz="25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en-US" altLang="zh-TW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本法第三條第十一款所稱自閉症，指因</a:t>
            </a:r>
            <a:r>
              <a:rPr lang="zh-TW" altLang="en-US" sz="2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神經心理功能異常</a:t>
            </a:r>
            <a:r>
              <a:rPr lang="zh-TW" altLang="en-US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而顯現出</a:t>
            </a:r>
            <a:r>
              <a:rPr lang="zh-TW" altLang="en-US" sz="2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溝通</a:t>
            </a:r>
            <a:r>
              <a:rPr lang="zh-TW" altLang="en-US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社會互動</a:t>
            </a:r>
            <a:r>
              <a:rPr lang="zh-TW" altLang="en-US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行為</a:t>
            </a:r>
            <a:r>
              <a:rPr lang="zh-TW" altLang="en-US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興趣</a:t>
            </a:r>
            <a:r>
              <a:rPr lang="zh-TW" altLang="en-US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表現上</a:t>
            </a:r>
            <a:r>
              <a:rPr lang="zh-TW" altLang="en-US" sz="2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有嚴重問題</a:t>
            </a:r>
            <a:r>
              <a:rPr lang="zh-TW" altLang="en-US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，致在</a:t>
            </a:r>
            <a:r>
              <a:rPr lang="zh-TW" altLang="en-US" sz="25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學習及生活適應上有顯著困難者</a:t>
            </a:r>
            <a:r>
              <a:rPr lang="zh-TW" altLang="en-US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>
              <a:defRPr/>
            </a:pPr>
            <a:endParaRPr lang="zh-TW" altLang="en-US" sz="25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en-US" altLang="zh-TW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前項所定自閉症，其鑑定基準依下列各款規定：</a:t>
            </a:r>
          </a:p>
          <a:p>
            <a:pPr lvl="0">
              <a:defRPr/>
            </a:pPr>
            <a:endParaRPr lang="zh-TW" altLang="en-US" sz="25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en-US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一、顯著</a:t>
            </a:r>
            <a:r>
              <a:rPr lang="zh-TW" altLang="en-US" sz="2500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社會互動及溝通困難</a:t>
            </a:r>
            <a:r>
              <a:rPr lang="zh-TW" altLang="en-US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>
              <a:defRPr/>
            </a:pPr>
            <a:endParaRPr lang="zh-TW" altLang="en-US" sz="25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en-US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二、表現出</a:t>
            </a:r>
            <a:r>
              <a:rPr lang="zh-TW" altLang="en-US" sz="2500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固定而有限之行為模式及興趣</a:t>
            </a:r>
            <a:r>
              <a:rPr lang="zh-TW" altLang="en-US" sz="25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zh-TW" altLang="en-US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5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5036F84-E747-441F-B580-9A728291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20</a:t>
            </a:fld>
            <a:endParaRPr lang="zh-TW" altLang="en-US" noProof="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0918DFB-400B-46B4-A6F1-F42324F2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F68CA79-175D-49B8-B787-ABEADB24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9357562-548B-4A68-BDC2-6CA146C29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81" y="204537"/>
            <a:ext cx="7100199" cy="6424863"/>
          </a:xfrm>
          <a:prstGeom prst="rect">
            <a:avLst/>
          </a:prstGeom>
        </p:spPr>
      </p:pic>
      <p:sp>
        <p:nvSpPr>
          <p:cNvPr id="10" name="箭號: 向右 9">
            <a:hlinkClick r:id="rId3" action="ppaction://hlinksldjump"/>
            <a:extLst>
              <a:ext uri="{FF2B5EF4-FFF2-40B4-BE49-F238E27FC236}">
                <a16:creationId xmlns:a16="http://schemas.microsoft.com/office/drawing/2014/main" id="{B0F39815-A879-4A52-AB77-B020DC859D75}"/>
              </a:ext>
            </a:extLst>
          </p:cNvPr>
          <p:cNvSpPr/>
          <p:nvPr/>
        </p:nvSpPr>
        <p:spPr>
          <a:xfrm>
            <a:off x="10756909" y="5877426"/>
            <a:ext cx="770021" cy="43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8978C9-A7F5-4FC6-ABCD-B07A5E390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1" y="0"/>
            <a:ext cx="5253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969F7D6-F067-4C9B-8251-676DD201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21</a:t>
            </a:fld>
            <a:endParaRPr lang="zh-TW" altLang="en-US" noProof="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08051DF-5C13-4F65-ADCC-108FB25B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C56DAC5-139F-4011-98E7-7ECA61035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B57A35D-EFA5-4974-AAEC-D8009A6CC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07" y="0"/>
            <a:ext cx="4883985" cy="6858000"/>
          </a:xfrm>
          <a:prstGeom prst="rect">
            <a:avLst/>
          </a:prstGeom>
        </p:spPr>
      </p:pic>
      <p:sp>
        <p:nvSpPr>
          <p:cNvPr id="7" name="箭號: 向右 6">
            <a:hlinkClick r:id="rId3" action="ppaction://hlinksldjump"/>
            <a:extLst>
              <a:ext uri="{FF2B5EF4-FFF2-40B4-BE49-F238E27FC236}">
                <a16:creationId xmlns:a16="http://schemas.microsoft.com/office/drawing/2014/main" id="{A0C87F44-0453-4C8B-9A59-65143BC0B18F}"/>
              </a:ext>
            </a:extLst>
          </p:cNvPr>
          <p:cNvSpPr/>
          <p:nvPr/>
        </p:nvSpPr>
        <p:spPr>
          <a:xfrm>
            <a:off x="9384632" y="4114801"/>
            <a:ext cx="1252741" cy="553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7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zh-TW" altLang="en-US" dirty="0">
                <a:sym typeface="Arial" panose="020B0604020202020204" pitchFamily="34" charset="0"/>
              </a:rPr>
              <a:t>感謝您的聆聽 </a:t>
            </a:r>
            <a:br>
              <a:rPr lang="en-US" altLang="zh-TW" dirty="0">
                <a:sym typeface="Arial" panose="020B0604020202020204" pitchFamily="34" charset="0"/>
              </a:rPr>
            </a:br>
            <a:r>
              <a:rPr lang="zh-TW" altLang="en-US" dirty="0">
                <a:sym typeface="Arial" panose="020B0604020202020204" pitchFamily="34" charset="0"/>
              </a:rPr>
              <a:t>敬請指教</a:t>
            </a:r>
            <a:r>
              <a:rPr lang="en-US" altLang="zh-TW" dirty="0">
                <a:sym typeface="Arial" panose="020B0604020202020204" pitchFamily="34" charset="0"/>
              </a:rPr>
              <a:t>	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5E87BFD-38BF-452B-B455-D3F5CBC8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3</a:t>
            </a:fld>
            <a:endParaRPr lang="zh-TW" altLang="en-US" noProof="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1127345-3973-48BE-A1FA-03E3C0F1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37AF08-F3CB-4B41-AC6C-00186E1D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D8D7588-DE82-47F9-BDB7-ED8258ACF455}"/>
              </a:ext>
            </a:extLst>
          </p:cNvPr>
          <p:cNvSpPr txBox="1"/>
          <p:nvPr/>
        </p:nvSpPr>
        <p:spPr>
          <a:xfrm>
            <a:off x="1548063" y="505326"/>
            <a:ext cx="8991600" cy="35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zh-TW" altLang="zh-TW" sz="2800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自閉症者常見症狀</a:t>
            </a:r>
            <a:r>
              <a:rPr lang="en-US" altLang="zh-TW" sz="2800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800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</a:t>
            </a:r>
            <a:r>
              <a:rPr lang="en-US" altLang="zh-TW" sz="2800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DSM-5</a:t>
            </a:r>
            <a:r>
              <a:rPr lang="zh-TW" altLang="zh-TW" sz="2800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鑑定診斷基準為例說明</a:t>
            </a:r>
            <a:r>
              <a:rPr lang="en-US" altLang="zh-TW" sz="2800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800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zh-TW" sz="2800" b="1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zh-TW" sz="2800" kern="15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物件 6">
            <a:extLst>
              <a:ext uri="{FF2B5EF4-FFF2-40B4-BE49-F238E27FC236}">
                <a16:creationId xmlns:a16="http://schemas.microsoft.com/office/drawing/2014/main" id="{8293736F-5A5B-4344-94A7-EAC8A6C43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734117"/>
              </p:ext>
            </p:extLst>
          </p:nvPr>
        </p:nvGraphicFramePr>
        <p:xfrm>
          <a:off x="2363866" y="1154727"/>
          <a:ext cx="8990845" cy="517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6121400" imgH="3524905" progId="Word.Document.12">
                  <p:embed/>
                </p:oleObj>
              </mc:Choice>
              <mc:Fallback>
                <p:oleObj name="Document" r:id="rId3" imgW="6121400" imgH="35249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3866" y="1154727"/>
                        <a:ext cx="8990845" cy="517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: 圓角 4">
            <a:extLst>
              <a:ext uri="{FF2B5EF4-FFF2-40B4-BE49-F238E27FC236}">
                <a16:creationId xmlns:a16="http://schemas.microsoft.com/office/drawing/2014/main" id="{E7969827-382E-4DAB-9143-DE26113E3603}"/>
              </a:ext>
            </a:extLst>
          </p:cNvPr>
          <p:cNvSpPr/>
          <p:nvPr/>
        </p:nvSpPr>
        <p:spPr>
          <a:xfrm>
            <a:off x="205201" y="1419726"/>
            <a:ext cx="1342862" cy="3994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--</a:t>
            </a:r>
            <a:r>
              <a:rPr lang="zh-TW" altLang="en-US" dirty="0"/>
              <a:t>持續</a:t>
            </a:r>
            <a:endParaRPr lang="en-US" altLang="zh-TW" dirty="0"/>
          </a:p>
          <a:p>
            <a:pPr algn="ctr"/>
            <a:r>
              <a:rPr lang="en-US" altLang="zh-TW" dirty="0"/>
              <a:t>.</a:t>
            </a:r>
            <a:r>
              <a:rPr lang="zh-TW" altLang="en-US" dirty="0"/>
              <a:t>發展史</a:t>
            </a:r>
            <a:br>
              <a:rPr lang="en-US" altLang="zh-TW" dirty="0"/>
            </a:br>
            <a:r>
              <a:rPr lang="en-US" altLang="zh-TW" dirty="0"/>
              <a:t>.</a:t>
            </a:r>
            <a:r>
              <a:rPr lang="zh-TW" altLang="en-US" dirty="0"/>
              <a:t>醫療史</a:t>
            </a:r>
            <a:endParaRPr lang="en-US" altLang="zh-TW" dirty="0"/>
          </a:p>
          <a:p>
            <a:pPr algn="ctr"/>
            <a:r>
              <a:rPr lang="en-US" altLang="zh-TW" dirty="0"/>
              <a:t>.</a:t>
            </a:r>
            <a:r>
              <a:rPr lang="zh-TW" altLang="en-US" dirty="0"/>
              <a:t>教育史</a:t>
            </a:r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r>
              <a:rPr lang="en-US" altLang="zh-TW" dirty="0"/>
              <a:t>---</a:t>
            </a:r>
            <a:r>
              <a:rPr lang="zh-TW" altLang="en-US" dirty="0"/>
              <a:t>跨情境</a:t>
            </a:r>
            <a:endParaRPr lang="en-US" altLang="zh-TW" dirty="0"/>
          </a:p>
          <a:p>
            <a:pPr algn="ctr"/>
            <a:r>
              <a:rPr lang="en-US" altLang="zh-TW" dirty="0"/>
              <a:t>.</a:t>
            </a:r>
            <a:r>
              <a:rPr lang="zh-TW" altLang="en-US" dirty="0"/>
              <a:t>家裡</a:t>
            </a:r>
            <a:endParaRPr lang="en-US" altLang="zh-TW" dirty="0"/>
          </a:p>
          <a:p>
            <a:pPr algn="ctr"/>
            <a:r>
              <a:rPr lang="en-US" altLang="zh-TW" dirty="0"/>
              <a:t>.</a:t>
            </a:r>
            <a:r>
              <a:rPr lang="zh-TW" altLang="en-US" dirty="0"/>
              <a:t>學校</a:t>
            </a:r>
            <a:endParaRPr lang="en-US" altLang="zh-TW" dirty="0"/>
          </a:p>
          <a:p>
            <a:pPr algn="ctr"/>
            <a:r>
              <a:rPr lang="en-US" altLang="zh-TW" dirty="0"/>
              <a:t>.</a:t>
            </a:r>
            <a:r>
              <a:rPr lang="zh-TW" altLang="en-US" dirty="0"/>
              <a:t>社區</a:t>
            </a:r>
            <a:endParaRPr lang="en-US" altLang="zh-TW" dirty="0"/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79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5E87BFD-38BF-452B-B455-D3F5CBC8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1127345-3973-48BE-A1FA-03E3C0F1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0EF29-DBBB-41B1-9C5D-FE42212D415C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2022年9月6日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37AF08-F3CB-4B41-AC6C-00186E1D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D8D7588-DE82-47F9-BDB7-ED8258ACF455}"/>
              </a:ext>
            </a:extLst>
          </p:cNvPr>
          <p:cNvSpPr txBox="1"/>
          <p:nvPr/>
        </p:nvSpPr>
        <p:spPr>
          <a:xfrm>
            <a:off x="1548063" y="505326"/>
            <a:ext cx="8991600" cy="35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800" b="0" i="0" u="none" strike="noStrike" kern="15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自閉症者常見症狀</a:t>
            </a:r>
            <a:r>
              <a:rPr kumimoji="0" lang="en-US" altLang="zh-TW" sz="2800" b="0" i="0" u="none" strike="noStrike" kern="15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zh-TW" sz="2800" b="0" i="0" u="none" strike="noStrike" kern="15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以</a:t>
            </a:r>
            <a:r>
              <a:rPr kumimoji="0" lang="en-US" altLang="zh-TW" sz="2800" b="0" i="0" u="none" strike="noStrike" kern="15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DSM-5</a:t>
            </a:r>
            <a:r>
              <a:rPr kumimoji="0" lang="zh-TW" altLang="zh-TW" sz="2800" b="0" i="0" u="none" strike="noStrike" kern="15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鑑定診斷基準為例說明</a:t>
            </a:r>
            <a:r>
              <a:rPr kumimoji="0" lang="en-US" altLang="zh-TW" sz="2800" b="0" i="0" u="none" strike="noStrike" kern="15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)</a:t>
            </a:r>
            <a:r>
              <a:rPr kumimoji="0" lang="zh-TW" altLang="zh-TW" sz="2800" b="0" i="0" u="none" strike="noStrike" kern="15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：</a:t>
            </a:r>
            <a:r>
              <a:rPr kumimoji="0" lang="zh-TW" altLang="zh-TW" sz="2800" b="1" i="0" u="none" strike="noStrike" kern="15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</a:t>
            </a:r>
            <a:endParaRPr kumimoji="0" lang="zh-TW" altLang="zh-TW" sz="2800" b="0" i="0" u="none" strike="noStrike" kern="15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7" name="物件 6">
            <a:extLst>
              <a:ext uri="{FF2B5EF4-FFF2-40B4-BE49-F238E27FC236}">
                <a16:creationId xmlns:a16="http://schemas.microsoft.com/office/drawing/2014/main" id="{8293736F-5A5B-4344-94A7-EAC8A6C43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04947"/>
              </p:ext>
            </p:extLst>
          </p:nvPr>
        </p:nvGraphicFramePr>
        <p:xfrm>
          <a:off x="1548063" y="1095219"/>
          <a:ext cx="8831513" cy="541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3" imgW="6121400" imgH="3759658" progId="Word.Document.12">
                  <p:embed/>
                </p:oleObj>
              </mc:Choice>
              <mc:Fallback>
                <p:oleObj name="Document" r:id="rId3" imgW="6121400" imgH="3759658" progId="Word.Document.12">
                  <p:embed/>
                  <p:pic>
                    <p:nvPicPr>
                      <p:cNvPr id="7" name="物件 6">
                        <a:extLst>
                          <a:ext uri="{FF2B5EF4-FFF2-40B4-BE49-F238E27FC236}">
                            <a16:creationId xmlns:a16="http://schemas.microsoft.com/office/drawing/2014/main" id="{8293736F-5A5B-4344-94A7-EAC8A6C435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8063" y="1095219"/>
                        <a:ext cx="8831513" cy="5415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97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BFF38482-052A-48C9-ABE7-27326D3737F2}"/>
              </a:ext>
            </a:extLst>
          </p:cNvPr>
          <p:cNvSpPr/>
          <p:nvPr/>
        </p:nvSpPr>
        <p:spPr>
          <a:xfrm>
            <a:off x="324853" y="2348733"/>
            <a:ext cx="11550315" cy="3554819"/>
          </a:xfrm>
          <a:prstGeom prst="rect">
            <a:avLst/>
          </a:prstGeom>
          <a:ln>
            <a:solidFill>
              <a:srgbClr val="D8E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2EBE7B6-B6F2-4D76-9190-381ED1A3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5</a:t>
            </a:fld>
            <a:endParaRPr lang="zh-TW" altLang="en-US" noProof="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C0A60E8-52B7-4DDA-9B71-89CE307A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D919C02-6834-4C75-80BD-C6B4EBE73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547CEA3-A28C-4BAB-AB2C-7FE2D7E66687}"/>
              </a:ext>
            </a:extLst>
          </p:cNvPr>
          <p:cNvSpPr/>
          <p:nvPr/>
        </p:nvSpPr>
        <p:spPr>
          <a:xfrm>
            <a:off x="453402" y="439997"/>
            <a:ext cx="4801314" cy="387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zh-TW" altLang="zh-TW" sz="4000" kern="150" dirty="0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自閉症鑑定原則提醒</a:t>
            </a:r>
            <a:endParaRPr lang="zh-TW" altLang="zh-TW" sz="4000" kern="15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CE2F8EB-B1C1-4C55-9707-4547772462EB}"/>
              </a:ext>
            </a:extLst>
          </p:cNvPr>
          <p:cNvSpPr/>
          <p:nvPr/>
        </p:nvSpPr>
        <p:spPr>
          <a:xfrm>
            <a:off x="453402" y="988004"/>
            <a:ext cx="11554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自閉症學生可能會因</a:t>
            </a:r>
            <a:r>
              <a:rPr lang="zh-TW" altLang="zh-TW" sz="24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不專注</a:t>
            </a:r>
            <a:r>
              <a:rPr lang="zh-TW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4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學習困難</a:t>
            </a:r>
            <a:r>
              <a:rPr lang="zh-TW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4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焦慮</a:t>
            </a:r>
            <a:r>
              <a:rPr lang="zh-TW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、或</a:t>
            </a:r>
            <a:r>
              <a:rPr lang="zh-TW" altLang="zh-TW" sz="24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智力低下</a:t>
            </a:r>
            <a:r>
              <a:rPr lang="zh-TW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等伴隨現象，而被鑑定為其他障礙類別，可從症狀的出現時間與是否接受醫療矯治，釐清上述伴隨現象是主要障別或為共病的問題。</a:t>
            </a:r>
            <a:endParaRPr lang="zh-TW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76507FE-8A96-4061-BD4E-F7B91E5A41D2}"/>
              </a:ext>
            </a:extLst>
          </p:cNvPr>
          <p:cNvSpPr/>
          <p:nvPr/>
        </p:nvSpPr>
        <p:spPr>
          <a:xfrm>
            <a:off x="410402" y="2348733"/>
            <a:ext cx="11464766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342900" lvl="0" indent="-3960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自閉症的學生通常在</a:t>
            </a:r>
            <a:r>
              <a:rPr lang="zh-TW" altLang="zh-TW" sz="2400" u="sng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幼兒時期</a:t>
            </a:r>
            <a:r>
              <a:rPr lang="zh-TW" altLang="zh-TW" sz="2400" u="sng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即有症狀出現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，建議待確診個案在教育鑑定上，應由特殊教育教師訪談學生的主要照顧者，</a:t>
            </a:r>
            <a:r>
              <a:rPr lang="zh-TW" altLang="zh-TW" sz="2400" u="sng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瞭解其生長史、醫療史和教育史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2400" kern="15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42900" lvl="0" indent="-396000">
              <a:spcAft>
                <a:spcPts val="0"/>
              </a:spcAft>
              <a:buSzPts val="1400"/>
              <a:buFont typeface="+mj-lt"/>
              <a:buAutoNum type="arabicPeriod"/>
            </a:pPr>
            <a:endParaRPr lang="zh-TW" altLang="zh-TW" sz="2400" kern="150" dirty="0">
              <a:latin typeface="Times New Roman" panose="02020603050405020304" pitchFamily="18" charset="0"/>
            </a:endParaRPr>
          </a:p>
          <a:p>
            <a:pPr marL="342900" lvl="0" indent="-3960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部分學生經醫療介入，服用注意力相關藥物，或經教育上各障別的鑑定與提供特殊教育相關服務後，</a:t>
            </a:r>
            <a:r>
              <a:rPr lang="zh-TW" altLang="zh-TW" sz="2400" u="sng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仍有學業學習、生活適應或人際互動等困難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，應重新瞭解可能的原因，透過晤談和觀察，蒐集學生成長背景資料，評估是否有自閉症可能，需提出重新評估。</a:t>
            </a:r>
            <a:endParaRPr lang="en-US" altLang="zh-TW" sz="2400" kern="15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42900" lvl="0" indent="-396000">
              <a:spcAft>
                <a:spcPts val="0"/>
              </a:spcAft>
              <a:buSzPts val="1400"/>
              <a:buFont typeface="+mj-lt"/>
              <a:buAutoNum type="arabicPeriod"/>
            </a:pPr>
            <a:endParaRPr lang="zh-TW" altLang="zh-TW" sz="2400" kern="150" dirty="0">
              <a:latin typeface="Times New Roman" panose="02020603050405020304" pitchFamily="18" charset="0"/>
            </a:endParaRPr>
          </a:p>
          <a:p>
            <a:pPr marL="342900" lvl="0" indent="-3960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自閉症學生</a:t>
            </a:r>
            <a:r>
              <a:rPr lang="zh-TW" altLang="zh-TW" sz="2400" u="sng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可能因為學校適應困難而出現情緒或行為問題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，不必然是情緒行為障礙，宜從自閉症特質之存在與否予以釐清。</a:t>
            </a:r>
            <a:endParaRPr lang="zh-TW" altLang="zh-TW" sz="2400" kern="15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2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2EBE7B6-B6F2-4D76-9190-381ED1A3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altLang="zh-TW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C0A60E8-52B7-4DDA-9B71-89CE307A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0EF29-DBBB-41B1-9C5D-FE42212D415C}" type="datetime2">
              <a:rPr kumimoji="0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2022年9月6日</a:t>
            </a:fld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D919C02-6834-4C75-80BD-C6B4EBE73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新增頁尾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547CEA3-A28C-4BAB-AB2C-7FE2D7E66687}"/>
              </a:ext>
            </a:extLst>
          </p:cNvPr>
          <p:cNvSpPr/>
          <p:nvPr/>
        </p:nvSpPr>
        <p:spPr>
          <a:xfrm>
            <a:off x="453402" y="439997"/>
            <a:ext cx="4801314" cy="387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000" b="0" i="0" u="none" strike="noStrike" kern="150" cap="none" spc="0" normalizeH="0" baseline="0" noProof="0" dirty="0">
                <a:ln>
                  <a:noFill/>
                </a:ln>
                <a:solidFill>
                  <a:srgbClr val="2A6CB2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自閉症鑑定原則提醒</a:t>
            </a:r>
            <a:endParaRPr kumimoji="0" lang="zh-TW" altLang="zh-TW" sz="4000" b="0" i="0" u="none" strike="noStrike" kern="150" cap="none" spc="0" normalizeH="0" baseline="0" noProof="0" dirty="0">
              <a:ln>
                <a:noFill/>
              </a:ln>
              <a:solidFill>
                <a:srgbClr val="2A6CB2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CE2F8EB-B1C1-4C55-9707-4547772462EB}"/>
              </a:ext>
            </a:extLst>
          </p:cNvPr>
          <p:cNvSpPr/>
          <p:nvPr/>
        </p:nvSpPr>
        <p:spPr>
          <a:xfrm>
            <a:off x="453402" y="988004"/>
            <a:ext cx="11554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  <a:ea typeface="標楷體" panose="03000509000000000000" pitchFamily="65" charset="-120"/>
                <a:cs typeface="Times New Roman" panose="02020603050405020304" pitchFamily="18" charset="0"/>
              </a:rPr>
              <a:t>自閉症學生可能會因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標楷體" panose="03000509000000000000" pitchFamily="65" charset="-120"/>
                <a:cs typeface="Times New Roman" panose="02020603050405020304" pitchFamily="18" charset="0"/>
              </a:rPr>
              <a:t>不專注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標楷體" panose="03000509000000000000" pitchFamily="65" charset="-120"/>
                <a:cs typeface="Times New Roman" panose="02020603050405020304" pitchFamily="18" charset="0"/>
              </a:rPr>
              <a:t>學習困難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標楷體" panose="03000509000000000000" pitchFamily="65" charset="-120"/>
                <a:cs typeface="Times New Roman" panose="02020603050405020304" pitchFamily="18" charset="0"/>
              </a:rPr>
              <a:t>焦慮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  <a:ea typeface="標楷體" panose="03000509000000000000" pitchFamily="65" charset="-120"/>
                <a:cs typeface="Times New Roman" panose="02020603050405020304" pitchFamily="18" charset="0"/>
              </a:rPr>
              <a:t>、或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標楷體" panose="03000509000000000000" pitchFamily="65" charset="-120"/>
                <a:cs typeface="Times New Roman" panose="02020603050405020304" pitchFamily="18" charset="0"/>
              </a:rPr>
              <a:t>智力低下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/>
                <a:ea typeface="標楷體" panose="03000509000000000000" pitchFamily="65" charset="-120"/>
                <a:cs typeface="Times New Roman" panose="02020603050405020304" pitchFamily="18" charset="0"/>
              </a:rPr>
              <a:t>等伴隨現象，而被鑑定為其他障礙類別，可從症狀的出現時間與是否接受醫療矯治，釐清上述伴隨現象是主要障別或為共病的問題。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AB954C0-5251-4EE8-84D8-20A9BA1E91A9}"/>
              </a:ext>
            </a:extLst>
          </p:cNvPr>
          <p:cNvSpPr/>
          <p:nvPr/>
        </p:nvSpPr>
        <p:spPr>
          <a:xfrm>
            <a:off x="453402" y="2348733"/>
            <a:ext cx="11554114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400"/>
            </a:pPr>
            <a:r>
              <a:rPr lang="en-US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4.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自閉症學生</a:t>
            </a:r>
            <a:r>
              <a:rPr lang="zh-TW" altLang="zh-TW" sz="2400" u="sng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可能伴隨智力問題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，但往往</a:t>
            </a:r>
            <a:r>
              <a:rPr lang="zh-TW" altLang="zh-TW" sz="2400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其社會溝通</a:t>
            </a:r>
            <a:r>
              <a:rPr lang="en-US" altLang="zh-TW" sz="2400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2400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社會互動表現明顯低於非口語技能發展程度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（例如：精細動作能力、非口語性質的問題解決能力），而單純的智能障礙學生則在社會溝通</a:t>
            </a:r>
            <a:r>
              <a:rPr lang="en-US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社會互動與其他智能能力之間並無明顯差距。</a:t>
            </a:r>
            <a:endParaRPr lang="en-US" altLang="zh-TW" sz="2400" kern="15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0">
              <a:spcAft>
                <a:spcPts val="0"/>
              </a:spcAft>
              <a:buSzPts val="1400"/>
            </a:pPr>
            <a:endParaRPr lang="zh-TW" altLang="zh-TW" sz="2400" kern="150" dirty="0">
              <a:latin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400"/>
            </a:pPr>
            <a:r>
              <a:rPr lang="en-US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5.</a:t>
            </a:r>
            <a:r>
              <a:rPr lang="zh-TW" altLang="zh-TW" sz="2400" u="sng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智力正常的自閉症學生可能有</a:t>
            </a:r>
            <a:r>
              <a:rPr lang="zh-TW" altLang="zh-TW" sz="2400" u="sng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書寫困難</a:t>
            </a:r>
            <a:r>
              <a:rPr lang="zh-TW" altLang="zh-TW" sz="2400" u="sng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zh-TW" sz="2400" u="sng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不專注</a:t>
            </a:r>
            <a:r>
              <a:rPr lang="zh-TW" altLang="zh-TW" sz="2400" u="sng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zh-TW" sz="2400" u="sng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學科成就與內在能力差異大</a:t>
            </a:r>
            <a:r>
              <a:rPr lang="zh-TW" altLang="zh-TW" sz="2400" u="sng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的情形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，與學習障礙學生有類似的表徵，可進一步瞭解問題特徵的出現年齡，若</a:t>
            </a:r>
            <a:r>
              <a:rPr lang="zh-TW" altLang="zh-TW" sz="2400" u="sng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在學前階段出現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，可進一步評估是否具備自閉症特質。</a:t>
            </a:r>
            <a:endParaRPr lang="en-US" altLang="zh-TW" sz="2400" kern="15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0">
              <a:spcAft>
                <a:spcPts val="0"/>
              </a:spcAft>
              <a:buSzPts val="1400"/>
            </a:pPr>
            <a:endParaRPr lang="zh-TW" altLang="zh-TW" sz="2400" kern="150" dirty="0">
              <a:latin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400"/>
            </a:pPr>
            <a:r>
              <a:rPr lang="en-US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6.</a:t>
            </a:r>
            <a:r>
              <a:rPr lang="zh-TW" altLang="zh-TW" sz="2400" u="sng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部分自閉症學生有語言發展遲緩的問題，或有聲音異常</a:t>
            </a:r>
            <a:r>
              <a:rPr lang="en-US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例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如：說話聲音平板、聲音尖銳等</a:t>
            </a:r>
            <a:r>
              <a:rPr lang="en-US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400" u="sng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的現象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，若學生有</a:t>
            </a:r>
            <a:r>
              <a:rPr lang="zh-TW" altLang="zh-TW" sz="2400" kern="15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社會性互動困難、侷限的興趣和刻板行為</a:t>
            </a:r>
            <a:r>
              <a:rPr lang="zh-TW" altLang="zh-TW" sz="2400" kern="150" dirty="0">
                <a:latin typeface="Times New Roman" panose="02020603050405020304" pitchFamily="18" charset="0"/>
                <a:ea typeface="標楷體" panose="03000509000000000000" pitchFamily="65" charset="-120"/>
              </a:rPr>
              <a:t>，可排除主要障別為語言障礙的可能。 </a:t>
            </a:r>
            <a:endParaRPr lang="zh-TW" altLang="zh-TW" sz="2400" kern="15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21142" y="370114"/>
            <a:ext cx="9371949" cy="779488"/>
          </a:xfrm>
        </p:spPr>
        <p:txBody>
          <a:bodyPr>
            <a:normAutofit/>
          </a:bodyPr>
          <a:lstStyle/>
          <a:p>
            <a:r>
              <a:rPr lang="zh-TW" altLang="en-US" dirty="0"/>
              <a:t>鑑定作業</a:t>
            </a:r>
            <a:r>
              <a:rPr lang="en-US" altLang="zh-TW" dirty="0"/>
              <a:t>3</a:t>
            </a:r>
            <a:r>
              <a:rPr lang="zh-TW" altLang="en-US" dirty="0"/>
              <a:t>階段：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7</a:t>
            </a:fld>
            <a:endParaRPr lang="zh-TW" altLang="en-US" noProof="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E5D7-874B-456E-A310-B9B20A1DF1A7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299010946"/>
              </p:ext>
            </p:extLst>
          </p:nvPr>
        </p:nvGraphicFramePr>
        <p:xfrm>
          <a:off x="935421" y="745958"/>
          <a:ext cx="10920248" cy="588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矩形 9"/>
          <p:cNvSpPr/>
          <p:nvPr/>
        </p:nvSpPr>
        <p:spPr>
          <a:xfrm>
            <a:off x="1378649" y="2242117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3200" b="1" cap="none" spc="0" dirty="0">
                <a:ln/>
                <a:solidFill>
                  <a:schemeClr val="accent3"/>
                </a:solidFill>
                <a:effectLst/>
              </a:rPr>
              <a:t>學校</a:t>
            </a:r>
          </a:p>
        </p:txBody>
      </p:sp>
      <p:sp>
        <p:nvSpPr>
          <p:cNvPr id="11" name="矩形 10"/>
          <p:cNvSpPr/>
          <p:nvPr/>
        </p:nvSpPr>
        <p:spPr>
          <a:xfrm>
            <a:off x="3887877" y="2073957"/>
            <a:ext cx="18192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2800" b="1" cap="none" spc="0" dirty="0">
                <a:ln/>
                <a:solidFill>
                  <a:schemeClr val="accent3"/>
                </a:solidFill>
                <a:effectLst/>
              </a:rPr>
              <a:t>學校</a:t>
            </a:r>
            <a:endParaRPr lang="en-US" altLang="zh-TW" sz="28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zh-TW" altLang="en-US" sz="2800" b="1" cap="none" spc="0" dirty="0">
                <a:ln/>
                <a:solidFill>
                  <a:schemeClr val="accent3"/>
                </a:solidFill>
                <a:effectLst/>
              </a:rPr>
              <a:t>家長</a:t>
            </a:r>
          </a:p>
        </p:txBody>
      </p:sp>
      <p:sp>
        <p:nvSpPr>
          <p:cNvPr id="13" name="矩形 12"/>
          <p:cNvSpPr/>
          <p:nvPr/>
        </p:nvSpPr>
        <p:spPr>
          <a:xfrm>
            <a:off x="6902471" y="2047685"/>
            <a:ext cx="18192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2800" b="1" dirty="0">
                <a:ln/>
                <a:solidFill>
                  <a:schemeClr val="accent3"/>
                </a:solidFill>
              </a:rPr>
              <a:t>心評教師</a:t>
            </a:r>
            <a:endParaRPr lang="en-US" altLang="zh-TW" sz="28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zh-TW" altLang="en-US" sz="2800" b="1" dirty="0">
                <a:ln/>
                <a:solidFill>
                  <a:schemeClr val="accent3"/>
                </a:solidFill>
              </a:rPr>
              <a:t>鑑輔委員</a:t>
            </a:r>
            <a:endParaRPr lang="zh-TW" alt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699345" y="2258622"/>
            <a:ext cx="18550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3200" b="1" dirty="0">
                <a:ln/>
                <a:solidFill>
                  <a:schemeClr val="accent3"/>
                </a:solidFill>
              </a:rPr>
              <a:t>鑑輔委員</a:t>
            </a:r>
            <a:endParaRPr lang="zh-TW" alt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BD2923F-A795-40B3-B447-FCAA4697CB0F}"/>
              </a:ext>
            </a:extLst>
          </p:cNvPr>
          <p:cNvSpPr txBox="1"/>
          <p:nvPr/>
        </p:nvSpPr>
        <p:spPr>
          <a:xfrm>
            <a:off x="1684421" y="1479883"/>
            <a:ext cx="124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</a:rPr>
              <a:t>A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CFBA6B3-C3C8-4B1C-8D00-948FDFFBC881}"/>
              </a:ext>
            </a:extLst>
          </p:cNvPr>
          <p:cNvSpPr txBox="1"/>
          <p:nvPr/>
        </p:nvSpPr>
        <p:spPr>
          <a:xfrm>
            <a:off x="4555958" y="1476026"/>
            <a:ext cx="124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</a:rPr>
              <a:t>A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96F75A5-BBD9-48A1-96C2-E863386BEFFD}"/>
              </a:ext>
            </a:extLst>
          </p:cNvPr>
          <p:cNvSpPr txBox="1"/>
          <p:nvPr/>
        </p:nvSpPr>
        <p:spPr>
          <a:xfrm flipH="1">
            <a:off x="7439773" y="1476026"/>
            <a:ext cx="48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</a:rPr>
              <a:t>B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4599E71-3B6E-4F4E-9210-DCD1CE00DD6C}"/>
              </a:ext>
            </a:extLst>
          </p:cNvPr>
          <p:cNvSpPr txBox="1"/>
          <p:nvPr/>
        </p:nvSpPr>
        <p:spPr>
          <a:xfrm flipH="1">
            <a:off x="10492101" y="1476026"/>
            <a:ext cx="489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</a:rPr>
              <a:t>C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40F3A5-20CA-4692-ADC5-4DCBEE8B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520412-9478-4E3A-8C47-AE674EBDF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F2340E-EAC6-4639-82DA-38B4E2FB4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8FC8E3-A4F1-4CE0-B300-ABC31E64B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211B1D-CF3A-4562-BEAE-FA0F9919D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A24B60-3E22-4243-BE61-8A6E25AFF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3927B1-F4DD-4DF2-8484-E33492EA8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DC4EF7-FD9E-4464-BA05-76BEB3E50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29396D-CE9A-4EF2-AF23-2AE96B5A1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EB2F24-ADDC-4093-9F14-C45D80E7E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FCCFE8-88CC-44D0-BDB5-E52C7E924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提報學生分為：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zh-TW" altLang="en-US" sz="4000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新提報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重新評估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48178" y="1556280"/>
            <a:ext cx="4610099" cy="4855405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14C5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新提報─</a:t>
            </a:r>
            <a:r>
              <a:rPr lang="zh-TW" altLang="zh-TW" b="1" dirty="0"/>
              <a:t>待確認個案</a:t>
            </a:r>
            <a:endParaRPr lang="zh-TW" altLang="zh-TW" dirty="0"/>
          </a:p>
          <a:p>
            <a:r>
              <a:rPr lang="zh-TW" altLang="zh-TW" dirty="0"/>
              <a:t>教師或家長提出之疑似自閉症學生</a:t>
            </a:r>
          </a:p>
          <a:p>
            <a:endParaRPr lang="en-US" altLang="zh-TW" b="1" dirty="0">
              <a:solidFill>
                <a:srgbClr val="214C5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已經過校內轉介前介入之疑似自閉症學生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含持有疑似診斷證明者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65870" y="1556280"/>
            <a:ext cx="4959482" cy="4855405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重新評估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>曾經確認個案：</a:t>
            </a:r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>符合下列之一：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FF0000"/>
                </a:solidFill>
              </a:rPr>
              <a:t>(1)</a:t>
            </a:r>
            <a:r>
              <a:rPr lang="zh-TW" altLang="en-US" b="1" dirty="0">
                <a:solidFill>
                  <a:srgbClr val="FF0000"/>
                </a:solidFill>
              </a:rPr>
              <a:t>有「自閉症」身心障礙證明。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FF0000"/>
                </a:solidFill>
              </a:rPr>
              <a:t>(2)</a:t>
            </a:r>
            <a:r>
              <a:rPr lang="zh-TW" altLang="en-US" b="1" dirty="0">
                <a:solidFill>
                  <a:srgbClr val="FF0000"/>
                </a:solidFill>
              </a:rPr>
              <a:t>有身心障礙鑑定醫院「自閉症」診斷證明。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FF0000"/>
                </a:solidFill>
              </a:rPr>
              <a:t>(3)</a:t>
            </a:r>
            <a:r>
              <a:rPr lang="zh-TW" altLang="en-US" b="1" dirty="0">
                <a:solidFill>
                  <a:srgbClr val="FF0000"/>
                </a:solidFill>
              </a:rPr>
              <a:t>跨階段重新評估的自閉症學生。</a:t>
            </a:r>
          </a:p>
          <a:p>
            <a:pPr marL="0" indent="0">
              <a:buNone/>
            </a:pPr>
            <a:endParaRPr lang="zh-TW" altLang="zh-TW" b="1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8</a:t>
            </a:fld>
            <a:endParaRPr lang="zh-TW" altLang="en-US" noProof="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E5D7-874B-456E-A310-B9B20A1DF1A7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842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pPr rtl="0"/>
              <a:t>9</a:t>
            </a:fld>
            <a:endParaRPr lang="zh-TW" altLang="en-US" noProof="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E5D7-874B-456E-A310-B9B20A1DF1A7}" type="datetime2">
              <a:rPr lang="zh-TW" altLang="en-US" smtClean="0"/>
              <a:pPr/>
              <a:t>2022年9月6日</a:t>
            </a:fld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8" name="爆炸 2 7"/>
          <p:cNvSpPr/>
          <p:nvPr/>
        </p:nvSpPr>
        <p:spPr>
          <a:xfrm>
            <a:off x="410402" y="326955"/>
            <a:ext cx="2073025" cy="113269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416A0D5-3A3A-47EB-855D-B58C1A51B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07" y="0"/>
            <a:ext cx="7578539" cy="65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生態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36_TF03098889.potx" id="{14DC7D65-1987-442C-A6CA-B2896D74C7EE}" vid="{1EA0D050-4C6A-4023-BC3D-4086ADBB48E5}"/>
    </a:ext>
  </a:extLst>
</a:theme>
</file>

<file path=ppt/theme/theme2.xml><?xml version="1.0" encoding="utf-8"?>
<a:theme xmlns:a="http://schemas.openxmlformats.org/drawingml/2006/main" name="Office 佈景主題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自然生態教育相片簡報</Template>
  <TotalTime>931</TotalTime>
  <Words>1487</Words>
  <Application>Microsoft Office PowerPoint</Application>
  <PresentationFormat>寬螢幕</PresentationFormat>
  <Paragraphs>176</Paragraphs>
  <Slides>22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華康新特黑體(P)</vt:lpstr>
      <vt:lpstr>微軟正黑體</vt:lpstr>
      <vt:lpstr>新細明體</vt:lpstr>
      <vt:lpstr>標楷體</vt:lpstr>
      <vt:lpstr>Arial</vt:lpstr>
      <vt:lpstr>Corbel</vt:lpstr>
      <vt:lpstr>Times New Roman</vt:lpstr>
      <vt:lpstr>Wingdings</vt:lpstr>
      <vt:lpstr>生態 16x9</vt:lpstr>
      <vt:lpstr>Microsoft Word 文件</vt:lpstr>
      <vt:lpstr>自閉症鑑定說明 李明美 </vt:lpstr>
      <vt:lpstr>PowerPoint 簡報</vt:lpstr>
      <vt:lpstr>PowerPoint 簡報</vt:lpstr>
      <vt:lpstr>PowerPoint 簡報</vt:lpstr>
      <vt:lpstr>PowerPoint 簡報</vt:lpstr>
      <vt:lpstr>PowerPoint 簡報</vt:lpstr>
      <vt:lpstr>鑑定作業3階段：</vt:lpstr>
      <vt:lpstr>提報學生分為：              新提報/重新評估</vt:lpstr>
      <vt:lpstr>PowerPoint 簡報</vt:lpstr>
      <vt:lpstr>PowerPoint 簡報</vt:lpstr>
      <vt:lpstr>PowerPoint 簡報</vt:lpstr>
      <vt:lpstr>申請資料注意事項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感謝您的聆聽  敬請指教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情障鑑定說明</dc:title>
  <dc:creator>user</dc:creator>
  <cp:lastModifiedBy>5A88</cp:lastModifiedBy>
  <cp:revision>191</cp:revision>
  <cp:lastPrinted>2022-08-23T10:35:12Z</cp:lastPrinted>
  <dcterms:created xsi:type="dcterms:W3CDTF">2021-07-05T14:29:26Z</dcterms:created>
  <dcterms:modified xsi:type="dcterms:W3CDTF">2022-09-06T09:41:48Z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