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 id="2147483845" r:id="rId3"/>
    <p:sldMasterId id="2147483862" r:id="rId4"/>
    <p:sldMasterId id="2147483874" r:id="rId5"/>
  </p:sldMasterIdLst>
  <p:notesMasterIdLst>
    <p:notesMasterId r:id="rId53"/>
  </p:notesMasterIdLst>
  <p:handoutMasterIdLst>
    <p:handoutMasterId r:id="rId54"/>
  </p:handoutMasterIdLst>
  <p:sldIdLst>
    <p:sldId id="1171" r:id="rId6"/>
    <p:sldId id="1398" r:id="rId7"/>
    <p:sldId id="1246" r:id="rId8"/>
    <p:sldId id="1409" r:id="rId9"/>
    <p:sldId id="1410" r:id="rId10"/>
    <p:sldId id="1411" r:id="rId11"/>
    <p:sldId id="1461" r:id="rId12"/>
    <p:sldId id="1462" r:id="rId13"/>
    <p:sldId id="1250" r:id="rId14"/>
    <p:sldId id="1251" r:id="rId15"/>
    <p:sldId id="1253" r:id="rId16"/>
    <p:sldId id="1254" r:id="rId17"/>
    <p:sldId id="1408" r:id="rId18"/>
    <p:sldId id="1259" r:id="rId19"/>
    <p:sldId id="1260" r:id="rId20"/>
    <p:sldId id="1387" r:id="rId21"/>
    <p:sldId id="1399" r:id="rId22"/>
    <p:sldId id="1263" r:id="rId23"/>
    <p:sldId id="1418" r:id="rId24"/>
    <p:sldId id="1419" r:id="rId25"/>
    <p:sldId id="1363" r:id="rId26"/>
    <p:sldId id="1434" r:id="rId27"/>
    <p:sldId id="1435" r:id="rId28"/>
    <p:sldId id="1395" r:id="rId29"/>
    <p:sldId id="1436" r:id="rId30"/>
    <p:sldId id="1463" r:id="rId31"/>
    <p:sldId id="1438" r:id="rId32"/>
    <p:sldId id="1439" r:id="rId33"/>
    <p:sldId id="1443" r:id="rId34"/>
    <p:sldId id="1466" r:id="rId35"/>
    <p:sldId id="1442" r:id="rId36"/>
    <p:sldId id="1441" r:id="rId37"/>
    <p:sldId id="1271" r:id="rId38"/>
    <p:sldId id="1392" r:id="rId39"/>
    <p:sldId id="1273" r:id="rId40"/>
    <p:sldId id="1358" r:id="rId41"/>
    <p:sldId id="1371" r:id="rId42"/>
    <p:sldId id="1458" r:id="rId43"/>
    <p:sldId id="1459" r:id="rId44"/>
    <p:sldId id="1447" r:id="rId45"/>
    <p:sldId id="1448" r:id="rId46"/>
    <p:sldId id="1449" r:id="rId47"/>
    <p:sldId id="1450" r:id="rId48"/>
    <p:sldId id="1452" r:id="rId49"/>
    <p:sldId id="1453" r:id="rId50"/>
    <p:sldId id="1455" r:id="rId51"/>
    <p:sldId id="1456" r:id="rId52"/>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E65100"/>
    <a:srgbClr val="996600"/>
    <a:srgbClr val="9C27B0"/>
    <a:srgbClr val="880E4F"/>
    <a:srgbClr val="C2185B"/>
    <a:srgbClr val="1976D2"/>
    <a:srgbClr val="C00000"/>
    <a:srgbClr val="4CAF50"/>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78095" autoAdjust="0"/>
  </p:normalViewPr>
  <p:slideViewPr>
    <p:cSldViewPr>
      <p:cViewPr varScale="1">
        <p:scale>
          <a:sx n="57" d="100"/>
          <a:sy n="57" d="100"/>
        </p:scale>
        <p:origin x="1548" y="27"/>
      </p:cViewPr>
      <p:guideLst>
        <p:guide pos="2880"/>
        <p:guide orient="horz" pos="216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836101959017995E-2"/>
          <c:y val="8.4461219345691327E-2"/>
          <c:w val="0.889985740755735"/>
          <c:h val="0.744435194299084"/>
        </c:manualLayout>
      </c:layout>
      <c:barChart>
        <c:barDir val="col"/>
        <c:grouping val="clustered"/>
        <c:varyColors val="0"/>
        <c:ser>
          <c:idx val="1"/>
          <c:order val="1"/>
          <c:tx>
            <c:strRef>
              <c:f>'[y7s700000 (1).xls]資料'!$C$1</c:f>
              <c:strCache>
                <c:ptCount val="1"/>
                <c:pt idx="0">
                  <c:v>嬰兒出生數(萬人)</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Pt>
            <c:idx val="25"/>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1-F61B-4EA1-89EC-21DC334A6704}"/>
              </c:ext>
            </c:extLst>
          </c:dPt>
          <c:dPt>
            <c:idx val="26"/>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3-F61B-4EA1-89EC-21DC334A6704}"/>
              </c:ext>
            </c:extLst>
          </c:dPt>
          <c:dPt>
            <c:idx val="27"/>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5-F61B-4EA1-89EC-21DC334A6704}"/>
              </c:ext>
            </c:extLst>
          </c:dPt>
          <c:dPt>
            <c:idx val="28"/>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7-F61B-4EA1-89EC-21DC334A6704}"/>
              </c:ext>
            </c:extLst>
          </c:dPt>
          <c:dPt>
            <c:idx val="29"/>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9-F61B-4EA1-89EC-21DC334A6704}"/>
              </c:ext>
            </c:extLst>
          </c:dPt>
          <c:dPt>
            <c:idx val="30"/>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B-F61B-4EA1-89EC-21DC334A6704}"/>
              </c:ext>
            </c:extLst>
          </c:dPt>
          <c:dPt>
            <c:idx val="31"/>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D-F61B-4EA1-89EC-21DC334A6704}"/>
              </c:ext>
            </c:extLst>
          </c:dPt>
          <c:dPt>
            <c:idx val="32"/>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0F-F61B-4EA1-89EC-21DC334A6704}"/>
              </c:ext>
            </c:extLst>
          </c:dPt>
          <c:dPt>
            <c:idx val="33"/>
            <c:invertIfNegative val="0"/>
            <c:bubble3D val="0"/>
            <c:spPr>
              <a:solidFill>
                <a:srgbClr val="E2887E"/>
              </a:solidFill>
              <a:ln w="9525" cap="flat" cmpd="sng" algn="ctr">
                <a:solidFill>
                  <a:schemeClr val="accent3">
                    <a:shade val="95000"/>
                  </a:schemeClr>
                </a:solidFill>
                <a:round/>
              </a:ln>
              <a:effectLst/>
            </c:spPr>
            <c:extLst>
              <c:ext xmlns:c16="http://schemas.microsoft.com/office/drawing/2014/chart" uri="{C3380CC4-5D6E-409C-BE32-E72D297353CC}">
                <c16:uniqueId val="{00000011-F61B-4EA1-89EC-21DC334A6704}"/>
              </c:ext>
            </c:extLst>
          </c:dPt>
          <c:dPt>
            <c:idx val="34"/>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3-F61B-4EA1-89EC-21DC334A6704}"/>
              </c:ext>
            </c:extLst>
          </c:dPt>
          <c:dPt>
            <c:idx val="35"/>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5-F61B-4EA1-89EC-21DC334A6704}"/>
              </c:ext>
            </c:extLst>
          </c:dPt>
          <c:dPt>
            <c:idx val="36"/>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7-F61B-4EA1-89EC-21DC334A6704}"/>
              </c:ext>
            </c:extLst>
          </c:dPt>
          <c:dPt>
            <c:idx val="37"/>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9-F61B-4EA1-89EC-21DC334A6704}"/>
              </c:ext>
            </c:extLst>
          </c:dPt>
          <c:dPt>
            <c:idx val="38"/>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B-F61B-4EA1-89EC-21DC334A6704}"/>
              </c:ext>
            </c:extLst>
          </c:dPt>
          <c:dPt>
            <c:idx val="39"/>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D-F61B-4EA1-89EC-21DC334A6704}"/>
              </c:ext>
            </c:extLst>
          </c:dPt>
          <c:dPt>
            <c:idx val="40"/>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1F-F61B-4EA1-89EC-21DC334A6704}"/>
              </c:ext>
            </c:extLst>
          </c:dPt>
          <c:dPt>
            <c:idx val="41"/>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1-F61B-4EA1-89EC-21DC334A6704}"/>
              </c:ext>
            </c:extLst>
          </c:dPt>
          <c:dPt>
            <c:idx val="42"/>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3-F61B-4EA1-89EC-21DC334A6704}"/>
              </c:ext>
            </c:extLst>
          </c:dPt>
          <c:dPt>
            <c:idx val="43"/>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5-F61B-4EA1-89EC-21DC334A6704}"/>
              </c:ext>
            </c:extLst>
          </c:dPt>
          <c:dPt>
            <c:idx val="44"/>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7-F61B-4EA1-89EC-21DC334A6704}"/>
              </c:ext>
            </c:extLst>
          </c:dPt>
          <c:dPt>
            <c:idx val="45"/>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9-F61B-4EA1-89EC-21DC334A6704}"/>
              </c:ext>
            </c:extLst>
          </c:dPt>
          <c:dPt>
            <c:idx val="46"/>
            <c:invertIfNegative val="0"/>
            <c:bubble3D val="0"/>
            <c:spPr>
              <a:solidFill>
                <a:srgbClr val="F1A33B"/>
              </a:solidFill>
              <a:ln w="9525" cap="flat" cmpd="sng" algn="ctr">
                <a:solidFill>
                  <a:schemeClr val="accent3">
                    <a:shade val="95000"/>
                  </a:schemeClr>
                </a:solidFill>
                <a:round/>
              </a:ln>
              <a:effectLst/>
            </c:spPr>
            <c:extLst>
              <c:ext xmlns:c16="http://schemas.microsoft.com/office/drawing/2014/chart" uri="{C3380CC4-5D6E-409C-BE32-E72D297353CC}">
                <c16:uniqueId val="{0000002B-F61B-4EA1-89EC-21DC334A6704}"/>
              </c:ext>
            </c:extLst>
          </c:dPt>
          <c:dPt>
            <c:idx val="47"/>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2D-F61B-4EA1-89EC-21DC334A6704}"/>
              </c:ext>
            </c:extLst>
          </c:dPt>
          <c:dPt>
            <c:idx val="48"/>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2F-F61B-4EA1-89EC-21DC334A6704}"/>
              </c:ext>
            </c:extLst>
          </c:dPt>
          <c:dPt>
            <c:idx val="49"/>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1-F61B-4EA1-89EC-21DC334A6704}"/>
              </c:ext>
            </c:extLst>
          </c:dPt>
          <c:dPt>
            <c:idx val="50"/>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3-F61B-4EA1-89EC-21DC334A6704}"/>
              </c:ext>
            </c:extLst>
          </c:dPt>
          <c:dPt>
            <c:idx val="51"/>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5-F61B-4EA1-89EC-21DC334A6704}"/>
              </c:ext>
            </c:extLst>
          </c:dPt>
          <c:dPt>
            <c:idx val="52"/>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7-F61B-4EA1-89EC-21DC334A6704}"/>
              </c:ext>
            </c:extLst>
          </c:dPt>
          <c:dPt>
            <c:idx val="53"/>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9-F61B-4EA1-89EC-21DC334A6704}"/>
              </c:ext>
            </c:extLst>
          </c:dPt>
          <c:dPt>
            <c:idx val="54"/>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B-F61B-4EA1-89EC-21DC334A6704}"/>
              </c:ext>
            </c:extLst>
          </c:dPt>
          <c:dPt>
            <c:idx val="55"/>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D-F61B-4EA1-89EC-21DC334A6704}"/>
              </c:ext>
            </c:extLst>
          </c:dPt>
          <c:dPt>
            <c:idx val="56"/>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3F-F61B-4EA1-89EC-21DC334A6704}"/>
              </c:ext>
            </c:extLst>
          </c:dPt>
          <c:dPt>
            <c:idx val="57"/>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41-F61B-4EA1-89EC-21DC334A6704}"/>
              </c:ext>
            </c:extLst>
          </c:dPt>
          <c:dPt>
            <c:idx val="58"/>
            <c:invertIfNegative val="0"/>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43-F61B-4EA1-89EC-21DC334A6704}"/>
              </c:ext>
            </c:extLst>
          </c:dPt>
          <c:dPt>
            <c:idx val="59"/>
            <c:invertIfNegative val="0"/>
            <c:bubble3D val="0"/>
            <c:spPr>
              <a:solidFill>
                <a:srgbClr val="C00000"/>
              </a:solidFill>
              <a:ln w="9525" cap="flat" cmpd="sng" algn="ctr">
                <a:solidFill>
                  <a:schemeClr val="accent3">
                    <a:shade val="95000"/>
                  </a:schemeClr>
                </a:solidFill>
                <a:round/>
              </a:ln>
              <a:effectLst/>
            </c:spPr>
            <c:extLst>
              <c:ext xmlns:c16="http://schemas.microsoft.com/office/drawing/2014/chart" uri="{C3380CC4-5D6E-409C-BE32-E72D297353CC}">
                <c16:uniqueId val="{00000045-F61B-4EA1-89EC-21DC334A6704}"/>
              </c:ext>
            </c:extLst>
          </c:dPt>
          <c:dPt>
            <c:idx val="60"/>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7-F61B-4EA1-89EC-21DC334A6704}"/>
              </c:ext>
            </c:extLst>
          </c:dPt>
          <c:dPt>
            <c:idx val="61"/>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9-F61B-4EA1-89EC-21DC334A6704}"/>
              </c:ext>
            </c:extLst>
          </c:dPt>
          <c:dPt>
            <c:idx val="62"/>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B-F61B-4EA1-89EC-21DC334A6704}"/>
              </c:ext>
            </c:extLst>
          </c:dPt>
          <c:dPt>
            <c:idx val="63"/>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D-F61B-4EA1-89EC-21DC334A6704}"/>
              </c:ext>
            </c:extLst>
          </c:dPt>
          <c:dPt>
            <c:idx val="64"/>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4F-F61B-4EA1-89EC-21DC334A6704}"/>
              </c:ext>
            </c:extLst>
          </c:dPt>
          <c:dPt>
            <c:idx val="65"/>
            <c:invertIfNegative val="0"/>
            <c:bubble3D val="0"/>
            <c:spPr>
              <a:solidFill>
                <a:srgbClr val="14826D"/>
              </a:solidFill>
              <a:ln w="9525" cap="flat" cmpd="sng" algn="ctr">
                <a:solidFill>
                  <a:schemeClr val="accent3">
                    <a:shade val="95000"/>
                  </a:schemeClr>
                </a:solidFill>
                <a:round/>
              </a:ln>
              <a:effectLst/>
            </c:spPr>
            <c:extLst>
              <c:ext xmlns:c16="http://schemas.microsoft.com/office/drawing/2014/chart" uri="{C3380CC4-5D6E-409C-BE32-E72D297353CC}">
                <c16:uniqueId val="{00000051-F61B-4EA1-89EC-21DC334A6704}"/>
              </c:ext>
            </c:extLst>
          </c:dPt>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(1).xls]資料'!$C$2:$C$67</c:f>
              <c:numCache>
                <c:formatCode>0.0</c:formatCode>
                <c:ptCount val="66"/>
                <c:pt idx="0">
                  <c:v>38.5</c:v>
                </c:pt>
                <c:pt idx="1">
                  <c:v>37.299999999999997</c:v>
                </c:pt>
                <c:pt idx="2">
                  <c:v>37.5</c:v>
                </c:pt>
                <c:pt idx="3">
                  <c:v>38.4</c:v>
                </c:pt>
                <c:pt idx="4">
                  <c:v>40.4</c:v>
                </c:pt>
                <c:pt idx="5">
                  <c:v>41.4</c:v>
                </c:pt>
                <c:pt idx="6">
                  <c:v>39.5</c:v>
                </c:pt>
                <c:pt idx="7">
                  <c:v>41.4</c:v>
                </c:pt>
                <c:pt idx="8">
                  <c:v>42.4</c:v>
                </c:pt>
                <c:pt idx="9">
                  <c:v>42.2</c:v>
                </c:pt>
                <c:pt idx="10">
                  <c:v>42.3</c:v>
                </c:pt>
                <c:pt idx="11">
                  <c:v>42.6</c:v>
                </c:pt>
                <c:pt idx="12">
                  <c:v>42.7</c:v>
                </c:pt>
                <c:pt idx="13">
                  <c:v>42</c:v>
                </c:pt>
                <c:pt idx="14">
                  <c:v>41</c:v>
                </c:pt>
                <c:pt idx="15">
                  <c:v>41.8</c:v>
                </c:pt>
                <c:pt idx="16">
                  <c:v>37.700000000000003</c:v>
                </c:pt>
                <c:pt idx="17">
                  <c:v>39.700000000000003</c:v>
                </c:pt>
                <c:pt idx="18">
                  <c:v>39.299999999999997</c:v>
                </c:pt>
                <c:pt idx="19">
                  <c:v>39.6</c:v>
                </c:pt>
                <c:pt idx="20">
                  <c:v>38.299999999999997</c:v>
                </c:pt>
                <c:pt idx="21">
                  <c:v>36.799999999999997</c:v>
                </c:pt>
                <c:pt idx="22">
                  <c:v>36.9</c:v>
                </c:pt>
                <c:pt idx="23">
                  <c:v>37</c:v>
                </c:pt>
                <c:pt idx="24">
                  <c:v>36.9</c:v>
                </c:pt>
                <c:pt idx="25">
                  <c:v>42.5</c:v>
                </c:pt>
                <c:pt idx="26">
                  <c:v>39.700000000000003</c:v>
                </c:pt>
                <c:pt idx="27">
                  <c:v>41.1</c:v>
                </c:pt>
                <c:pt idx="28">
                  <c:v>42.4</c:v>
                </c:pt>
                <c:pt idx="29">
                  <c:v>41.4</c:v>
                </c:pt>
                <c:pt idx="30">
                  <c:v>41.4</c:v>
                </c:pt>
                <c:pt idx="31">
                  <c:v>40.5</c:v>
                </c:pt>
                <c:pt idx="32">
                  <c:v>38.299999999999997</c:v>
                </c:pt>
                <c:pt idx="33">
                  <c:v>37.1</c:v>
                </c:pt>
                <c:pt idx="34">
                  <c:v>34.6</c:v>
                </c:pt>
                <c:pt idx="35">
                  <c:v>30.9</c:v>
                </c:pt>
                <c:pt idx="36">
                  <c:v>31.4</c:v>
                </c:pt>
                <c:pt idx="37">
                  <c:v>34.200000000000003</c:v>
                </c:pt>
                <c:pt idx="38">
                  <c:v>31.5</c:v>
                </c:pt>
                <c:pt idx="39">
                  <c:v>33.6</c:v>
                </c:pt>
                <c:pt idx="40">
                  <c:v>32.200000000000003</c:v>
                </c:pt>
                <c:pt idx="41">
                  <c:v>32.200000000000003</c:v>
                </c:pt>
                <c:pt idx="42">
                  <c:v>32.6</c:v>
                </c:pt>
                <c:pt idx="43">
                  <c:v>32.299999999999997</c:v>
                </c:pt>
                <c:pt idx="44">
                  <c:v>33</c:v>
                </c:pt>
                <c:pt idx="45">
                  <c:v>32.6</c:v>
                </c:pt>
                <c:pt idx="46">
                  <c:v>32.6</c:v>
                </c:pt>
                <c:pt idx="47">
                  <c:v>27.1</c:v>
                </c:pt>
                <c:pt idx="48">
                  <c:v>28.4</c:v>
                </c:pt>
                <c:pt idx="49">
                  <c:v>30.5</c:v>
                </c:pt>
                <c:pt idx="50">
                  <c:v>26</c:v>
                </c:pt>
                <c:pt idx="51">
                  <c:v>24.8</c:v>
                </c:pt>
                <c:pt idx="52">
                  <c:v>22.7</c:v>
                </c:pt>
                <c:pt idx="53">
                  <c:v>21.6</c:v>
                </c:pt>
                <c:pt idx="54">
                  <c:v>20.6</c:v>
                </c:pt>
                <c:pt idx="55">
                  <c:v>20.399999999999999</c:v>
                </c:pt>
                <c:pt idx="56">
                  <c:v>20.399999999999999</c:v>
                </c:pt>
                <c:pt idx="57">
                  <c:v>19.899999999999999</c:v>
                </c:pt>
                <c:pt idx="58">
                  <c:v>19.100000000000001</c:v>
                </c:pt>
                <c:pt idx="59">
                  <c:v>16.7</c:v>
                </c:pt>
                <c:pt idx="60">
                  <c:v>19.7</c:v>
                </c:pt>
                <c:pt idx="61">
                  <c:v>22.9</c:v>
                </c:pt>
                <c:pt idx="62">
                  <c:v>19.899999999999999</c:v>
                </c:pt>
                <c:pt idx="63">
                  <c:v>20.100000000000001</c:v>
                </c:pt>
                <c:pt idx="64">
                  <c:v>21.4</c:v>
                </c:pt>
                <c:pt idx="65">
                  <c:v>20.8</c:v>
                </c:pt>
              </c:numCache>
            </c:numRef>
          </c:val>
          <c:extLst>
            <c:ext xmlns:c16="http://schemas.microsoft.com/office/drawing/2014/chart" uri="{C3380CC4-5D6E-409C-BE32-E72D297353CC}">
              <c16:uniqueId val="{00000000-8923-4D6C-BFFF-DE8ED95485E7}"/>
            </c:ext>
          </c:extLst>
        </c:ser>
        <c:dLbls>
          <c:showLegendKey val="0"/>
          <c:showVal val="0"/>
          <c:showCatName val="0"/>
          <c:showSerName val="0"/>
          <c:showPercent val="0"/>
          <c:showBubbleSize val="0"/>
        </c:dLbls>
        <c:gapWidth val="80"/>
        <c:axId val="52376576"/>
        <c:axId val="52126272"/>
      </c:barChart>
      <c:lineChart>
        <c:grouping val="standard"/>
        <c:varyColors val="0"/>
        <c:ser>
          <c:idx val="0"/>
          <c:order val="0"/>
          <c:tx>
            <c:strRef>
              <c:f>'[y7s700000 (1).xls]資料'!$B$1</c:f>
              <c:strCache>
                <c:ptCount val="1"/>
                <c:pt idx="0">
                  <c:v>總生育率(人)</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(1).xls]資料'!$B$2:$B$67</c:f>
              <c:numCache>
                <c:formatCode>0.00</c:formatCode>
                <c:ptCount val="66"/>
                <c:pt idx="0">
                  <c:v>7.04</c:v>
                </c:pt>
                <c:pt idx="1">
                  <c:v>6.6149999999999674</c:v>
                </c:pt>
                <c:pt idx="2">
                  <c:v>6.47</c:v>
                </c:pt>
                <c:pt idx="3">
                  <c:v>6.4249999999999936</c:v>
                </c:pt>
                <c:pt idx="4">
                  <c:v>6.53</c:v>
                </c:pt>
                <c:pt idx="5">
                  <c:v>6.5049999999999946</c:v>
                </c:pt>
                <c:pt idx="6">
                  <c:v>6</c:v>
                </c:pt>
                <c:pt idx="7">
                  <c:v>6.0549999999999846</c:v>
                </c:pt>
                <c:pt idx="8">
                  <c:v>5.99</c:v>
                </c:pt>
                <c:pt idx="9">
                  <c:v>5.75</c:v>
                </c:pt>
                <c:pt idx="10">
                  <c:v>5.585</c:v>
                </c:pt>
                <c:pt idx="11">
                  <c:v>5.4649999999999936</c:v>
                </c:pt>
                <c:pt idx="12">
                  <c:v>5.35</c:v>
                </c:pt>
                <c:pt idx="13">
                  <c:v>5.0999999999999996</c:v>
                </c:pt>
                <c:pt idx="14">
                  <c:v>4.8249999999999673</c:v>
                </c:pt>
                <c:pt idx="15">
                  <c:v>4.8149999999999746</c:v>
                </c:pt>
                <c:pt idx="16">
                  <c:v>4.22</c:v>
                </c:pt>
                <c:pt idx="17">
                  <c:v>4.3249999999999673</c:v>
                </c:pt>
                <c:pt idx="18">
                  <c:v>4.1199999999999974</c:v>
                </c:pt>
                <c:pt idx="19">
                  <c:v>4</c:v>
                </c:pt>
                <c:pt idx="20">
                  <c:v>3.7050000000000001</c:v>
                </c:pt>
                <c:pt idx="21">
                  <c:v>3.3650000000000002</c:v>
                </c:pt>
                <c:pt idx="22">
                  <c:v>3.21</c:v>
                </c:pt>
                <c:pt idx="23">
                  <c:v>2.94</c:v>
                </c:pt>
                <c:pt idx="24">
                  <c:v>2.7650000000000001</c:v>
                </c:pt>
                <c:pt idx="25">
                  <c:v>3.085</c:v>
                </c:pt>
                <c:pt idx="26">
                  <c:v>2.7</c:v>
                </c:pt>
                <c:pt idx="27">
                  <c:v>2.7149999999999999</c:v>
                </c:pt>
                <c:pt idx="28">
                  <c:v>2.67</c:v>
                </c:pt>
                <c:pt idx="29">
                  <c:v>2.5150000000000001</c:v>
                </c:pt>
                <c:pt idx="30">
                  <c:v>2.4550000000000001</c:v>
                </c:pt>
                <c:pt idx="31">
                  <c:v>2.3199999999999981</c:v>
                </c:pt>
                <c:pt idx="32">
                  <c:v>2.17</c:v>
                </c:pt>
                <c:pt idx="33">
                  <c:v>2.0550000000000002</c:v>
                </c:pt>
                <c:pt idx="34">
                  <c:v>1.88</c:v>
                </c:pt>
                <c:pt idx="35">
                  <c:v>1.68</c:v>
                </c:pt>
                <c:pt idx="36">
                  <c:v>1.7</c:v>
                </c:pt>
                <c:pt idx="37">
                  <c:v>1.855</c:v>
                </c:pt>
                <c:pt idx="38">
                  <c:v>1.68</c:v>
                </c:pt>
                <c:pt idx="39">
                  <c:v>1.81</c:v>
                </c:pt>
                <c:pt idx="40">
                  <c:v>1.72</c:v>
                </c:pt>
                <c:pt idx="41">
                  <c:v>1.73</c:v>
                </c:pt>
                <c:pt idx="42">
                  <c:v>1.76</c:v>
                </c:pt>
                <c:pt idx="43">
                  <c:v>1.7549999999999999</c:v>
                </c:pt>
                <c:pt idx="44">
                  <c:v>1.7749999999999999</c:v>
                </c:pt>
                <c:pt idx="45">
                  <c:v>1.76</c:v>
                </c:pt>
                <c:pt idx="46">
                  <c:v>1.77</c:v>
                </c:pt>
                <c:pt idx="47">
                  <c:v>1.4650000000000001</c:v>
                </c:pt>
                <c:pt idx="48">
                  <c:v>1.5549999999999999</c:v>
                </c:pt>
                <c:pt idx="49">
                  <c:v>1.68</c:v>
                </c:pt>
                <c:pt idx="50">
                  <c:v>1.4</c:v>
                </c:pt>
                <c:pt idx="51">
                  <c:v>1.34</c:v>
                </c:pt>
                <c:pt idx="52">
                  <c:v>1.2350000000000001</c:v>
                </c:pt>
                <c:pt idx="53">
                  <c:v>1.18</c:v>
                </c:pt>
                <c:pt idx="54">
                  <c:v>1.115</c:v>
                </c:pt>
                <c:pt idx="55">
                  <c:v>1.115</c:v>
                </c:pt>
                <c:pt idx="56">
                  <c:v>1.1000000000000001</c:v>
                </c:pt>
                <c:pt idx="57">
                  <c:v>1.05</c:v>
                </c:pt>
                <c:pt idx="58">
                  <c:v>1.03</c:v>
                </c:pt>
                <c:pt idx="59">
                  <c:v>0.89500000000000002</c:v>
                </c:pt>
                <c:pt idx="60">
                  <c:v>1.0649999999999999</c:v>
                </c:pt>
                <c:pt idx="61">
                  <c:v>1.27</c:v>
                </c:pt>
                <c:pt idx="62">
                  <c:v>1.0649999999999999</c:v>
                </c:pt>
                <c:pt idx="63">
                  <c:v>1.165</c:v>
                </c:pt>
                <c:pt idx="64">
                  <c:v>1.175</c:v>
                </c:pt>
                <c:pt idx="65">
                  <c:v>1.17</c:v>
                </c:pt>
              </c:numCache>
            </c:numRef>
          </c:val>
          <c:smooth val="0"/>
          <c:extLst>
            <c:ext xmlns:c16="http://schemas.microsoft.com/office/drawing/2014/chart" uri="{C3380CC4-5D6E-409C-BE32-E72D297353CC}">
              <c16:uniqueId val="{00000005-8923-4D6C-BFFF-DE8ED95485E7}"/>
            </c:ext>
          </c:extLst>
        </c:ser>
        <c:dLbls>
          <c:showLegendKey val="0"/>
          <c:showVal val="0"/>
          <c:showCatName val="0"/>
          <c:showSerName val="0"/>
          <c:showPercent val="0"/>
          <c:showBubbleSize val="0"/>
        </c:dLbls>
        <c:marker val="1"/>
        <c:smooth val="0"/>
        <c:axId val="52376064"/>
        <c:axId val="52125696"/>
      </c:lineChart>
      <c:catAx>
        <c:axId val="5237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52125696"/>
        <c:crosses val="autoZero"/>
        <c:auto val="1"/>
        <c:lblAlgn val="ctr"/>
        <c:lblOffset val="200"/>
        <c:tickLblSkip val="5"/>
        <c:tickMarkSkip val="5"/>
        <c:noMultiLvlLbl val="0"/>
      </c:catAx>
      <c:valAx>
        <c:axId val="5212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52376064"/>
        <c:crosses val="autoZero"/>
        <c:crossBetween val="between"/>
      </c:valAx>
      <c:catAx>
        <c:axId val="52376576"/>
        <c:scaling>
          <c:orientation val="minMax"/>
        </c:scaling>
        <c:delete val="1"/>
        <c:axPos val="b"/>
        <c:numFmt formatCode="General" sourceLinked="1"/>
        <c:majorTickMark val="none"/>
        <c:minorTickMark val="none"/>
        <c:tickLblPos val="nextTo"/>
        <c:crossAx val="52126272"/>
        <c:crosses val="autoZero"/>
        <c:auto val="1"/>
        <c:lblAlgn val="ctr"/>
        <c:lblOffset val="100"/>
        <c:noMultiLvlLbl val="0"/>
      </c:catAx>
      <c:valAx>
        <c:axId val="52126272"/>
        <c:scaling>
          <c:orientation val="minMax"/>
          <c:max val="5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52376576"/>
        <c:crosses val="max"/>
        <c:crossBetween val="between"/>
        <c:majorUnit val="10"/>
      </c:valAx>
      <c:spPr>
        <a:noFill/>
        <a:ln w="25400">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C1A06-05B5-4DBF-8449-1D37722A97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TW" altLang="en-US"/>
        </a:p>
      </dgm:t>
    </dgm:pt>
    <dgm:pt modelId="{47FECE76-D258-407A-9ABE-C96A478157A2}">
      <dgm:prSet phldrT="[文字]" custT="1"/>
      <dgm:spPr>
        <a:solidFill>
          <a:schemeClr val="accent6">
            <a:lumMod val="75000"/>
          </a:schemeClr>
        </a:solidFill>
      </dgm:spPr>
      <dgm:t>
        <a:bodyPr/>
        <a:lstStyle/>
        <a:p>
          <a:pPr algn="ctr"/>
          <a:r>
            <a:rPr lang="zh-TW" altLang="en-US" sz="4000" b="1" i="0" dirty="0">
              <a:latin typeface="Taipei Sans TC Beta" pitchFamily="2" charset="-120"/>
              <a:ea typeface="Taipei Sans TC Beta" pitchFamily="2" charset="-120"/>
            </a:rPr>
            <a:t>國小英語課程</a:t>
          </a:r>
        </a:p>
      </dgm:t>
    </dgm:pt>
    <dgm:pt modelId="{9A408F88-9023-4EAD-9BF2-A5D31A30E6F3}" type="parTrans" cxnId="{D45F94A5-6149-409A-8081-873BCFACEEFC}">
      <dgm:prSet/>
      <dgm:spPr/>
      <dgm:t>
        <a:bodyPr/>
        <a:lstStyle/>
        <a:p>
          <a:endParaRPr lang="zh-TW" altLang="en-US"/>
        </a:p>
      </dgm:t>
    </dgm:pt>
    <dgm:pt modelId="{0529465B-C173-4B9D-A450-569C0CEA7DC1}" type="sibTrans" cxnId="{D45F94A5-6149-409A-8081-873BCFACEEFC}">
      <dgm:prSet/>
      <dgm:spPr/>
      <dgm:t>
        <a:bodyPr/>
        <a:lstStyle/>
        <a:p>
          <a:endParaRPr lang="zh-TW" altLang="en-US"/>
        </a:p>
      </dgm:t>
    </dgm:pt>
    <dgm:pt modelId="{E0A0B2E5-3E9A-41CB-838F-D1F589BEAA6B}">
      <dgm:prSet phldrT="[文字]" custT="1"/>
      <dgm:spPr/>
      <dgm:t>
        <a:bodyPr/>
        <a:lstStyle/>
        <a:p>
          <a:pPr algn="l"/>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第一學習階段鼓勵</a:t>
          </a:r>
          <a:r>
            <a:rPr lang="zh-TW" altLang="en-US"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融入</a:t>
          </a:r>
          <a:r>
            <a:rPr lang="en-US" altLang="zh-TW"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3D1D9F4A-1EDF-416B-940E-880DCCAB973D}" type="parTrans" cxnId="{18191920-32D3-45BF-80CF-A7F6DFCEC6B6}">
      <dgm:prSet/>
      <dgm:spPr/>
      <dgm:t>
        <a:bodyPr/>
        <a:lstStyle/>
        <a:p>
          <a:endParaRPr lang="zh-TW" altLang="en-US"/>
        </a:p>
      </dgm:t>
    </dgm:pt>
    <dgm:pt modelId="{67C8820A-E5CA-415F-8D03-C273BD6A4712}" type="sibTrans" cxnId="{18191920-32D3-45BF-80CF-A7F6DFCEC6B6}">
      <dgm:prSet/>
      <dgm:spPr/>
      <dgm:t>
        <a:bodyPr/>
        <a:lstStyle/>
        <a:p>
          <a:endParaRPr lang="zh-TW" altLang="en-US"/>
        </a:p>
      </dgm:t>
    </dgm:pt>
    <dgm:pt modelId="{DB604928-CB20-42B2-8CE2-97895EABDD76}">
      <dgm:prSet phldrT="[文字]" custT="1"/>
      <dgm:spPr>
        <a:solidFill>
          <a:srgbClr val="996600"/>
        </a:solidFill>
      </dgm:spPr>
      <dgm:t>
        <a:bodyPr/>
        <a:lstStyle/>
        <a:p>
          <a:pPr algn="ctr"/>
          <a:r>
            <a:rPr lang="zh-TW" altLang="en-US" sz="4000" b="1" i="0" dirty="0">
              <a:latin typeface="Taipei Sans TC Beta" pitchFamily="2" charset="-120"/>
              <a:ea typeface="Taipei Sans TC Beta" pitchFamily="2" charset="-120"/>
            </a:rPr>
            <a:t>國小科技領域</a:t>
          </a:r>
        </a:p>
      </dgm:t>
    </dgm:pt>
    <dgm:pt modelId="{15B0D2CC-0933-4E42-B675-13FC7F770A71}" type="parTrans" cxnId="{074E5B0F-76EC-4ABC-9DCB-5C14718EA951}">
      <dgm:prSet/>
      <dgm:spPr/>
      <dgm:t>
        <a:bodyPr/>
        <a:lstStyle/>
        <a:p>
          <a:endParaRPr lang="zh-TW" altLang="en-US"/>
        </a:p>
      </dgm:t>
    </dgm:pt>
    <dgm:pt modelId="{1DB5DBF0-64FF-4231-9376-67A361418399}" type="sibTrans" cxnId="{074E5B0F-76EC-4ABC-9DCB-5C14718EA951}">
      <dgm:prSet/>
      <dgm:spPr/>
      <dgm:t>
        <a:bodyPr/>
        <a:lstStyle/>
        <a:p>
          <a:endParaRPr lang="zh-TW" altLang="en-US"/>
        </a:p>
      </dgm:t>
    </dgm:pt>
    <dgm:pt modelId="{B03600C2-11A7-4D04-A565-ED0CD202074C}">
      <dgm:prSet phldrT="[文字]" custT="1"/>
      <dgm:spPr/>
      <dgm:t>
        <a:bodyPr/>
        <a:lstStyle/>
        <a:p>
          <a:pPr algn="l"/>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3-6</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年級鼓勵融入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27CE9035-E054-4388-BB71-69FDE145032D}" type="parTrans" cxnId="{C12E47AC-6521-4CD3-9725-0B3C41C42A32}">
      <dgm:prSet/>
      <dgm:spPr/>
      <dgm:t>
        <a:bodyPr/>
        <a:lstStyle/>
        <a:p>
          <a:endParaRPr lang="zh-TW" altLang="en-US"/>
        </a:p>
      </dgm:t>
    </dgm:pt>
    <dgm:pt modelId="{928AB445-EBB7-4D31-AB44-F1D4F0C351D1}" type="sibTrans" cxnId="{C12E47AC-6521-4CD3-9725-0B3C41C42A32}">
      <dgm:prSet/>
      <dgm:spPr/>
      <dgm:t>
        <a:bodyPr/>
        <a:lstStyle/>
        <a:p>
          <a:endParaRPr lang="zh-TW" altLang="en-US"/>
        </a:p>
      </dgm:t>
    </dgm:pt>
    <dgm:pt modelId="{7A996C8D-7A83-4657-A838-C32AD72ACE65}">
      <dgm:prSet phldrT="[文字]" custT="1"/>
      <dgm:spPr/>
      <dgm:t>
        <a:bodyPr/>
        <a:lstStyle/>
        <a:p>
          <a:pPr algn="l"/>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第二三學習階段鼓勵融入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D8A92CCC-F14E-4F08-ADF0-E8D5D0D2353F}" type="parTrans" cxnId="{302A1C59-292F-4B07-A9B3-83D9A0D03282}">
      <dgm:prSet/>
      <dgm:spPr/>
      <dgm:t>
        <a:bodyPr/>
        <a:lstStyle/>
        <a:p>
          <a:endParaRPr lang="zh-TW" altLang="en-US"/>
        </a:p>
      </dgm:t>
    </dgm:pt>
    <dgm:pt modelId="{1E443EC4-7BD2-456A-954F-492DD67F3F1E}" type="sibTrans" cxnId="{302A1C59-292F-4B07-A9B3-83D9A0D03282}">
      <dgm:prSet/>
      <dgm:spPr/>
      <dgm:t>
        <a:bodyPr/>
        <a:lstStyle/>
        <a:p>
          <a:endParaRPr lang="zh-TW" altLang="en-US"/>
        </a:p>
      </dgm:t>
    </dgm:pt>
    <dgm:pt modelId="{410B9011-B356-44E3-B5E7-733172E4EF53}" type="pres">
      <dgm:prSet presAssocID="{6BBC1A06-05B5-4DBF-8449-1D37722A97EF}" presName="diagram" presStyleCnt="0">
        <dgm:presLayoutVars>
          <dgm:chPref val="1"/>
          <dgm:dir/>
          <dgm:animOne val="branch"/>
          <dgm:animLvl val="lvl"/>
          <dgm:resizeHandles/>
        </dgm:presLayoutVars>
      </dgm:prSet>
      <dgm:spPr/>
      <dgm:t>
        <a:bodyPr/>
        <a:lstStyle/>
        <a:p>
          <a:endParaRPr lang="zh-TW" altLang="en-US"/>
        </a:p>
      </dgm:t>
    </dgm:pt>
    <dgm:pt modelId="{762F1DAA-71BE-4CD6-8E5D-200B07C00BDF}" type="pres">
      <dgm:prSet presAssocID="{47FECE76-D258-407A-9ABE-C96A478157A2}" presName="root" presStyleCnt="0"/>
      <dgm:spPr/>
    </dgm:pt>
    <dgm:pt modelId="{63585A2A-7FB8-4F75-95E8-23213F52E672}" type="pres">
      <dgm:prSet presAssocID="{47FECE76-D258-407A-9ABE-C96A478157A2}" presName="rootComposite" presStyleCnt="0"/>
      <dgm:spPr/>
    </dgm:pt>
    <dgm:pt modelId="{90B387BE-52E7-4797-8AC1-C657CA68BA8A}" type="pres">
      <dgm:prSet presAssocID="{47FECE76-D258-407A-9ABE-C96A478157A2}" presName="rootText" presStyleLbl="node1" presStyleIdx="0" presStyleCnt="2" custScaleX="331017" custScaleY="120405"/>
      <dgm:spPr/>
      <dgm:t>
        <a:bodyPr/>
        <a:lstStyle/>
        <a:p>
          <a:endParaRPr lang="zh-TW" altLang="en-US"/>
        </a:p>
      </dgm:t>
    </dgm:pt>
    <dgm:pt modelId="{05FC9D61-65B9-4D97-97F1-B0BAE939741A}" type="pres">
      <dgm:prSet presAssocID="{47FECE76-D258-407A-9ABE-C96A478157A2}" presName="rootConnector" presStyleLbl="node1" presStyleIdx="0" presStyleCnt="2"/>
      <dgm:spPr/>
      <dgm:t>
        <a:bodyPr/>
        <a:lstStyle/>
        <a:p>
          <a:endParaRPr lang="zh-TW" altLang="en-US"/>
        </a:p>
      </dgm:t>
    </dgm:pt>
    <dgm:pt modelId="{F10BB385-351D-4BF3-8E07-4E98C844EC65}" type="pres">
      <dgm:prSet presAssocID="{47FECE76-D258-407A-9ABE-C96A478157A2}" presName="childShape" presStyleCnt="0"/>
      <dgm:spPr/>
    </dgm:pt>
    <dgm:pt modelId="{AED95E0C-F2F7-4721-BB48-CD19719CA767}" type="pres">
      <dgm:prSet presAssocID="{3D1D9F4A-1EDF-416B-940E-880DCCAB973D}" presName="Name13" presStyleLbl="parChTrans1D2" presStyleIdx="0" presStyleCnt="3"/>
      <dgm:spPr/>
      <dgm:t>
        <a:bodyPr/>
        <a:lstStyle/>
        <a:p>
          <a:endParaRPr lang="zh-TW" altLang="en-US"/>
        </a:p>
      </dgm:t>
    </dgm:pt>
    <dgm:pt modelId="{5982BCF2-07E3-4356-AD34-327F147B2CF8}" type="pres">
      <dgm:prSet presAssocID="{E0A0B2E5-3E9A-41CB-838F-D1F589BEAA6B}" presName="childText" presStyleLbl="bgAcc1" presStyleIdx="0" presStyleCnt="3" custScaleX="353148">
        <dgm:presLayoutVars>
          <dgm:bulletEnabled val="1"/>
        </dgm:presLayoutVars>
      </dgm:prSet>
      <dgm:spPr/>
      <dgm:t>
        <a:bodyPr/>
        <a:lstStyle/>
        <a:p>
          <a:endParaRPr lang="zh-TW" altLang="en-US"/>
        </a:p>
      </dgm:t>
    </dgm:pt>
    <dgm:pt modelId="{DA246743-11CA-4336-B304-AC44977E72BE}" type="pres">
      <dgm:prSet presAssocID="{D8A92CCC-F14E-4F08-ADF0-E8D5D0D2353F}" presName="Name13" presStyleLbl="parChTrans1D2" presStyleIdx="1" presStyleCnt="3"/>
      <dgm:spPr/>
      <dgm:t>
        <a:bodyPr/>
        <a:lstStyle/>
        <a:p>
          <a:endParaRPr lang="zh-TW" altLang="en-US"/>
        </a:p>
      </dgm:t>
    </dgm:pt>
    <dgm:pt modelId="{48F849A0-CF6B-4BED-9428-9AE573805BFB}" type="pres">
      <dgm:prSet presAssocID="{7A996C8D-7A83-4657-A838-C32AD72ACE65}" presName="childText" presStyleLbl="bgAcc1" presStyleIdx="1" presStyleCnt="3" custScaleX="370632">
        <dgm:presLayoutVars>
          <dgm:bulletEnabled val="1"/>
        </dgm:presLayoutVars>
      </dgm:prSet>
      <dgm:spPr/>
      <dgm:t>
        <a:bodyPr/>
        <a:lstStyle/>
        <a:p>
          <a:endParaRPr lang="zh-TW" altLang="en-US"/>
        </a:p>
      </dgm:t>
    </dgm:pt>
    <dgm:pt modelId="{81C80C55-87B0-4CC2-8E72-38D9764116A2}" type="pres">
      <dgm:prSet presAssocID="{DB604928-CB20-42B2-8CE2-97895EABDD76}" presName="root" presStyleCnt="0"/>
      <dgm:spPr/>
    </dgm:pt>
    <dgm:pt modelId="{CD805356-8C1D-473A-8F58-63A4A7D0A377}" type="pres">
      <dgm:prSet presAssocID="{DB604928-CB20-42B2-8CE2-97895EABDD76}" presName="rootComposite" presStyleCnt="0"/>
      <dgm:spPr/>
    </dgm:pt>
    <dgm:pt modelId="{D9F735C2-72EA-42A9-A7DD-D7C6194372F9}" type="pres">
      <dgm:prSet presAssocID="{DB604928-CB20-42B2-8CE2-97895EABDD76}" presName="rootText" presStyleLbl="node1" presStyleIdx="1" presStyleCnt="2" custScaleX="306398" custScaleY="117286"/>
      <dgm:spPr/>
      <dgm:t>
        <a:bodyPr/>
        <a:lstStyle/>
        <a:p>
          <a:endParaRPr lang="zh-TW" altLang="en-US"/>
        </a:p>
      </dgm:t>
    </dgm:pt>
    <dgm:pt modelId="{9E935BDE-0D06-4D62-A668-49B97D9F69FB}" type="pres">
      <dgm:prSet presAssocID="{DB604928-CB20-42B2-8CE2-97895EABDD76}" presName="rootConnector" presStyleLbl="node1" presStyleIdx="1" presStyleCnt="2"/>
      <dgm:spPr/>
      <dgm:t>
        <a:bodyPr/>
        <a:lstStyle/>
        <a:p>
          <a:endParaRPr lang="zh-TW" altLang="en-US"/>
        </a:p>
      </dgm:t>
    </dgm:pt>
    <dgm:pt modelId="{28990610-815E-47B1-9715-1D3AE4259C8B}" type="pres">
      <dgm:prSet presAssocID="{DB604928-CB20-42B2-8CE2-97895EABDD76}" presName="childShape" presStyleCnt="0"/>
      <dgm:spPr/>
    </dgm:pt>
    <dgm:pt modelId="{4CBC6EAD-1CC3-4563-9862-0D36A1605F47}" type="pres">
      <dgm:prSet presAssocID="{27CE9035-E054-4388-BB71-69FDE145032D}" presName="Name13" presStyleLbl="parChTrans1D2" presStyleIdx="2" presStyleCnt="3"/>
      <dgm:spPr/>
      <dgm:t>
        <a:bodyPr/>
        <a:lstStyle/>
        <a:p>
          <a:endParaRPr lang="zh-TW" altLang="en-US"/>
        </a:p>
      </dgm:t>
    </dgm:pt>
    <dgm:pt modelId="{473097C8-338F-47DC-BEAB-1622E4D1CEA2}" type="pres">
      <dgm:prSet presAssocID="{B03600C2-11A7-4D04-A565-ED0CD202074C}" presName="childText" presStyleLbl="bgAcc1" presStyleIdx="2" presStyleCnt="3" custScaleX="307220" custScaleY="98817" custLinFactNeighborX="-4502" custLinFactNeighborY="1441">
        <dgm:presLayoutVars>
          <dgm:bulletEnabled val="1"/>
        </dgm:presLayoutVars>
      </dgm:prSet>
      <dgm:spPr/>
      <dgm:t>
        <a:bodyPr/>
        <a:lstStyle/>
        <a:p>
          <a:endParaRPr lang="zh-TW" altLang="en-US"/>
        </a:p>
      </dgm:t>
    </dgm:pt>
  </dgm:ptLst>
  <dgm:cxnLst>
    <dgm:cxn modelId="{C12E47AC-6521-4CD3-9725-0B3C41C42A32}" srcId="{DB604928-CB20-42B2-8CE2-97895EABDD76}" destId="{B03600C2-11A7-4D04-A565-ED0CD202074C}" srcOrd="0" destOrd="0" parTransId="{27CE9035-E054-4388-BB71-69FDE145032D}" sibTransId="{928AB445-EBB7-4D31-AB44-F1D4F0C351D1}"/>
    <dgm:cxn modelId="{074E5B0F-76EC-4ABC-9DCB-5C14718EA951}" srcId="{6BBC1A06-05B5-4DBF-8449-1D37722A97EF}" destId="{DB604928-CB20-42B2-8CE2-97895EABDD76}" srcOrd="1" destOrd="0" parTransId="{15B0D2CC-0933-4E42-B675-13FC7F770A71}" sibTransId="{1DB5DBF0-64FF-4231-9376-67A361418399}"/>
    <dgm:cxn modelId="{7119DE8A-4461-4578-969D-1F731DFAB427}" type="presOf" srcId="{E0A0B2E5-3E9A-41CB-838F-D1F589BEAA6B}" destId="{5982BCF2-07E3-4356-AD34-327F147B2CF8}" srcOrd="0" destOrd="0" presId="urn:microsoft.com/office/officeart/2005/8/layout/hierarchy3"/>
    <dgm:cxn modelId="{0E3B439A-A9F6-4AE5-9752-059F636849D7}" type="presOf" srcId="{6BBC1A06-05B5-4DBF-8449-1D37722A97EF}" destId="{410B9011-B356-44E3-B5E7-733172E4EF53}" srcOrd="0" destOrd="0" presId="urn:microsoft.com/office/officeart/2005/8/layout/hierarchy3"/>
    <dgm:cxn modelId="{D45F94A5-6149-409A-8081-873BCFACEEFC}" srcId="{6BBC1A06-05B5-4DBF-8449-1D37722A97EF}" destId="{47FECE76-D258-407A-9ABE-C96A478157A2}" srcOrd="0" destOrd="0" parTransId="{9A408F88-9023-4EAD-9BF2-A5D31A30E6F3}" sibTransId="{0529465B-C173-4B9D-A450-569C0CEA7DC1}"/>
    <dgm:cxn modelId="{18191920-32D3-45BF-80CF-A7F6DFCEC6B6}" srcId="{47FECE76-D258-407A-9ABE-C96A478157A2}" destId="{E0A0B2E5-3E9A-41CB-838F-D1F589BEAA6B}" srcOrd="0" destOrd="0" parTransId="{3D1D9F4A-1EDF-416B-940E-880DCCAB973D}" sibTransId="{67C8820A-E5CA-415F-8D03-C273BD6A4712}"/>
    <dgm:cxn modelId="{A26B1BD4-F76D-44E2-9677-C024C55E4506}" type="presOf" srcId="{7A996C8D-7A83-4657-A838-C32AD72ACE65}" destId="{48F849A0-CF6B-4BED-9428-9AE573805BFB}" srcOrd="0" destOrd="0" presId="urn:microsoft.com/office/officeart/2005/8/layout/hierarchy3"/>
    <dgm:cxn modelId="{777140DC-1273-4CD9-AFF0-C36F21847766}" type="presOf" srcId="{B03600C2-11A7-4D04-A565-ED0CD202074C}" destId="{473097C8-338F-47DC-BEAB-1622E4D1CEA2}" srcOrd="0" destOrd="0" presId="urn:microsoft.com/office/officeart/2005/8/layout/hierarchy3"/>
    <dgm:cxn modelId="{5CDE478E-0B46-45C2-B5A1-59181E28404B}" type="presOf" srcId="{47FECE76-D258-407A-9ABE-C96A478157A2}" destId="{05FC9D61-65B9-4D97-97F1-B0BAE939741A}" srcOrd="1" destOrd="0" presId="urn:microsoft.com/office/officeart/2005/8/layout/hierarchy3"/>
    <dgm:cxn modelId="{631F354A-D204-43F9-91AC-01527E9A0373}" type="presOf" srcId="{DB604928-CB20-42B2-8CE2-97895EABDD76}" destId="{D9F735C2-72EA-42A9-A7DD-D7C6194372F9}" srcOrd="0" destOrd="0" presId="urn:microsoft.com/office/officeart/2005/8/layout/hierarchy3"/>
    <dgm:cxn modelId="{8B4DBC32-7303-4FC9-A69F-7C1E6522910B}" type="presOf" srcId="{27CE9035-E054-4388-BB71-69FDE145032D}" destId="{4CBC6EAD-1CC3-4563-9862-0D36A1605F47}" srcOrd="0" destOrd="0" presId="urn:microsoft.com/office/officeart/2005/8/layout/hierarchy3"/>
    <dgm:cxn modelId="{302A1C59-292F-4B07-A9B3-83D9A0D03282}" srcId="{47FECE76-D258-407A-9ABE-C96A478157A2}" destId="{7A996C8D-7A83-4657-A838-C32AD72ACE65}" srcOrd="1" destOrd="0" parTransId="{D8A92CCC-F14E-4F08-ADF0-E8D5D0D2353F}" sibTransId="{1E443EC4-7BD2-456A-954F-492DD67F3F1E}"/>
    <dgm:cxn modelId="{01BE400A-8153-4B96-BC01-E1C186DA4618}" type="presOf" srcId="{3D1D9F4A-1EDF-416B-940E-880DCCAB973D}" destId="{AED95E0C-F2F7-4721-BB48-CD19719CA767}" srcOrd="0" destOrd="0" presId="urn:microsoft.com/office/officeart/2005/8/layout/hierarchy3"/>
    <dgm:cxn modelId="{27056665-EBAC-4763-B865-8AC29FA07691}" type="presOf" srcId="{47FECE76-D258-407A-9ABE-C96A478157A2}" destId="{90B387BE-52E7-4797-8AC1-C657CA68BA8A}" srcOrd="0" destOrd="0" presId="urn:microsoft.com/office/officeart/2005/8/layout/hierarchy3"/>
    <dgm:cxn modelId="{6EF4CE5D-D2E1-4C3A-AF86-2101537F327D}" type="presOf" srcId="{DB604928-CB20-42B2-8CE2-97895EABDD76}" destId="{9E935BDE-0D06-4D62-A668-49B97D9F69FB}" srcOrd="1" destOrd="0" presId="urn:microsoft.com/office/officeart/2005/8/layout/hierarchy3"/>
    <dgm:cxn modelId="{4DDC220E-8B21-4235-B6DF-D4610CDE21CA}" type="presOf" srcId="{D8A92CCC-F14E-4F08-ADF0-E8D5D0D2353F}" destId="{DA246743-11CA-4336-B304-AC44977E72BE}" srcOrd="0" destOrd="0" presId="urn:microsoft.com/office/officeart/2005/8/layout/hierarchy3"/>
    <dgm:cxn modelId="{0451373E-B233-49BF-B635-37AF704FA406}" type="presParOf" srcId="{410B9011-B356-44E3-B5E7-733172E4EF53}" destId="{762F1DAA-71BE-4CD6-8E5D-200B07C00BDF}" srcOrd="0" destOrd="0" presId="urn:microsoft.com/office/officeart/2005/8/layout/hierarchy3"/>
    <dgm:cxn modelId="{97B033C1-30DE-4E5D-A164-CA1FB678D8D7}" type="presParOf" srcId="{762F1DAA-71BE-4CD6-8E5D-200B07C00BDF}" destId="{63585A2A-7FB8-4F75-95E8-23213F52E672}" srcOrd="0" destOrd="0" presId="urn:microsoft.com/office/officeart/2005/8/layout/hierarchy3"/>
    <dgm:cxn modelId="{7CE69933-A28B-46F2-B2AC-2408EF65A952}" type="presParOf" srcId="{63585A2A-7FB8-4F75-95E8-23213F52E672}" destId="{90B387BE-52E7-4797-8AC1-C657CA68BA8A}" srcOrd="0" destOrd="0" presId="urn:microsoft.com/office/officeart/2005/8/layout/hierarchy3"/>
    <dgm:cxn modelId="{1ABD0FF2-7A07-4EA4-B920-61319A184899}" type="presParOf" srcId="{63585A2A-7FB8-4F75-95E8-23213F52E672}" destId="{05FC9D61-65B9-4D97-97F1-B0BAE939741A}" srcOrd="1" destOrd="0" presId="urn:microsoft.com/office/officeart/2005/8/layout/hierarchy3"/>
    <dgm:cxn modelId="{A9677773-0624-44C0-820F-7A9DE823EDE3}" type="presParOf" srcId="{762F1DAA-71BE-4CD6-8E5D-200B07C00BDF}" destId="{F10BB385-351D-4BF3-8E07-4E98C844EC65}" srcOrd="1" destOrd="0" presId="urn:microsoft.com/office/officeart/2005/8/layout/hierarchy3"/>
    <dgm:cxn modelId="{89286C2A-A7D7-4953-B425-53F22A51A71C}" type="presParOf" srcId="{F10BB385-351D-4BF3-8E07-4E98C844EC65}" destId="{AED95E0C-F2F7-4721-BB48-CD19719CA767}" srcOrd="0" destOrd="0" presId="urn:microsoft.com/office/officeart/2005/8/layout/hierarchy3"/>
    <dgm:cxn modelId="{0B0F6D70-0D0D-4CA8-B063-4B06A52D81BA}" type="presParOf" srcId="{F10BB385-351D-4BF3-8E07-4E98C844EC65}" destId="{5982BCF2-07E3-4356-AD34-327F147B2CF8}" srcOrd="1" destOrd="0" presId="urn:microsoft.com/office/officeart/2005/8/layout/hierarchy3"/>
    <dgm:cxn modelId="{48C20E70-D3F4-4998-800E-047866C84F47}" type="presParOf" srcId="{F10BB385-351D-4BF3-8E07-4E98C844EC65}" destId="{DA246743-11CA-4336-B304-AC44977E72BE}" srcOrd="2" destOrd="0" presId="urn:microsoft.com/office/officeart/2005/8/layout/hierarchy3"/>
    <dgm:cxn modelId="{9FC1A547-E8CE-43F6-BFF5-DC5E44631771}" type="presParOf" srcId="{F10BB385-351D-4BF3-8E07-4E98C844EC65}" destId="{48F849A0-CF6B-4BED-9428-9AE573805BFB}" srcOrd="3" destOrd="0" presId="urn:microsoft.com/office/officeart/2005/8/layout/hierarchy3"/>
    <dgm:cxn modelId="{972ED84C-1ED4-48AE-BE84-937EC9B7296D}" type="presParOf" srcId="{410B9011-B356-44E3-B5E7-733172E4EF53}" destId="{81C80C55-87B0-4CC2-8E72-38D9764116A2}" srcOrd="1" destOrd="0" presId="urn:microsoft.com/office/officeart/2005/8/layout/hierarchy3"/>
    <dgm:cxn modelId="{2E0ACDE3-7F3A-43D1-AA3C-E55ECBBEC8D1}" type="presParOf" srcId="{81C80C55-87B0-4CC2-8E72-38D9764116A2}" destId="{CD805356-8C1D-473A-8F58-63A4A7D0A377}" srcOrd="0" destOrd="0" presId="urn:microsoft.com/office/officeart/2005/8/layout/hierarchy3"/>
    <dgm:cxn modelId="{314B222C-50F4-4D68-BFBF-489AFA21AFAA}" type="presParOf" srcId="{CD805356-8C1D-473A-8F58-63A4A7D0A377}" destId="{D9F735C2-72EA-42A9-A7DD-D7C6194372F9}" srcOrd="0" destOrd="0" presId="urn:microsoft.com/office/officeart/2005/8/layout/hierarchy3"/>
    <dgm:cxn modelId="{E44AA1BE-0713-425E-8DCB-03D4053A1D0B}" type="presParOf" srcId="{CD805356-8C1D-473A-8F58-63A4A7D0A377}" destId="{9E935BDE-0D06-4D62-A668-49B97D9F69FB}" srcOrd="1" destOrd="0" presId="urn:microsoft.com/office/officeart/2005/8/layout/hierarchy3"/>
    <dgm:cxn modelId="{8183DA09-EEC6-47D3-BA62-96197AEF2FF0}" type="presParOf" srcId="{81C80C55-87B0-4CC2-8E72-38D9764116A2}" destId="{28990610-815E-47B1-9715-1D3AE4259C8B}" srcOrd="1" destOrd="0" presId="urn:microsoft.com/office/officeart/2005/8/layout/hierarchy3"/>
    <dgm:cxn modelId="{DDE673BE-5C2E-4050-91E2-5896F98BDE49}" type="presParOf" srcId="{28990610-815E-47B1-9715-1D3AE4259C8B}" destId="{4CBC6EAD-1CC3-4563-9862-0D36A1605F47}" srcOrd="0" destOrd="0" presId="urn:microsoft.com/office/officeart/2005/8/layout/hierarchy3"/>
    <dgm:cxn modelId="{3707FEA3-0368-4527-9252-D11A4697A9B0}" type="presParOf" srcId="{28990610-815E-47B1-9715-1D3AE4259C8B}" destId="{473097C8-338F-47DC-BEAB-1622E4D1CEA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CBA5-1702-42A1-82B9-4E0ED9B6AF99}">
      <dsp:nvSpPr>
        <dsp:cNvPr id="0" name=""/>
        <dsp:cNvSpPr/>
      </dsp:nvSpPr>
      <dsp:spPr>
        <a:xfrm>
          <a:off x="959" y="0"/>
          <a:ext cx="2494380" cy="4104456"/>
        </a:xfrm>
        <a:prstGeom prst="roundRect">
          <a:avLst>
            <a:gd name="adj" fmla="val 10000"/>
          </a:avLst>
        </a:prstGeom>
        <a:solidFill>
          <a:srgbClr val="FCE4E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a:latin typeface="微軟正黑體" pitchFamily="34" charset="-120"/>
              <a:ea typeface="微軟正黑體" pitchFamily="34" charset="-120"/>
            </a:rPr>
            <a:t>國家教育研究院</a:t>
          </a:r>
          <a:endParaRPr lang="zh-TW" altLang="en-US" sz="2400" b="1" kern="1200" dirty="0">
            <a:latin typeface="微軟正黑體" pitchFamily="34" charset="-120"/>
            <a:ea typeface="微軟正黑體" pitchFamily="34" charset="-120"/>
          </a:endParaRPr>
        </a:p>
      </dsp:txBody>
      <dsp:txXfrm>
        <a:off x="959" y="0"/>
        <a:ext cx="2494380" cy="1231336"/>
      </dsp:txXfrm>
    </dsp:sp>
    <dsp:sp modelId="{A4A104F7-4D6B-4510-A434-A027A37D4C3F}">
      <dsp:nvSpPr>
        <dsp:cNvPr id="0" name=""/>
        <dsp:cNvSpPr/>
      </dsp:nvSpPr>
      <dsp:spPr>
        <a:xfrm>
          <a:off x="250397" y="1231336"/>
          <a:ext cx="1995504" cy="2667896"/>
        </a:xfrm>
        <a:prstGeom prst="roundRect">
          <a:avLst>
            <a:gd name="adj" fmla="val 10000"/>
          </a:avLst>
        </a:prstGeom>
        <a:solidFill>
          <a:srgbClr val="D81B6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dirty="0">
              <a:effectLst/>
              <a:latin typeface="微軟正黑體" panose="020B0604030504040204" pitchFamily="34" charset="-120"/>
              <a:ea typeface="微軟正黑體" panose="020B0604030504040204" pitchFamily="34" charset="-120"/>
            </a:rPr>
            <a:t>十二年國民</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基本教育課程</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研究發展會</a:t>
          </a:r>
        </a:p>
      </dsp:txBody>
      <dsp:txXfrm>
        <a:off x="308843" y="1289782"/>
        <a:ext cx="1878612" cy="2551004"/>
      </dsp:txXfrm>
    </dsp:sp>
    <dsp:sp modelId="{0F6CDCE7-324C-497F-9927-50FCA3167E58}">
      <dsp:nvSpPr>
        <dsp:cNvPr id="0" name=""/>
        <dsp:cNvSpPr/>
      </dsp:nvSpPr>
      <dsp:spPr>
        <a:xfrm>
          <a:off x="2682417" y="0"/>
          <a:ext cx="2494380" cy="4104456"/>
        </a:xfrm>
        <a:prstGeom prst="roundRect">
          <a:avLst>
            <a:gd name="adj" fmla="val 10000"/>
          </a:avLst>
        </a:prstGeom>
        <a:solidFill>
          <a:srgbClr val="E8F5E9"/>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ts val="0"/>
            </a:spcAft>
          </a:pPr>
          <a:r>
            <a:rPr lang="zh-TW" altLang="en-US" sz="2400" b="1" kern="1200" dirty="0">
              <a:latin typeface="微軟正黑體" pitchFamily="34" charset="-120"/>
              <a:ea typeface="微軟正黑體" pitchFamily="34" charset="-120"/>
            </a:rPr>
            <a:t>教育部</a:t>
          </a:r>
        </a:p>
      </dsp:txBody>
      <dsp:txXfrm>
        <a:off x="2682417" y="0"/>
        <a:ext cx="2494380" cy="1231336"/>
      </dsp:txXfrm>
    </dsp:sp>
    <dsp:sp modelId="{6E9059D8-0211-4DF1-849B-E17407CE14CA}">
      <dsp:nvSpPr>
        <dsp:cNvPr id="0" name=""/>
        <dsp:cNvSpPr/>
      </dsp:nvSpPr>
      <dsp:spPr>
        <a:xfrm>
          <a:off x="2931855" y="1231336"/>
          <a:ext cx="1995504" cy="2667896"/>
        </a:xfrm>
        <a:prstGeom prst="roundRect">
          <a:avLst>
            <a:gd name="adj" fmla="val 10000"/>
          </a:avLst>
        </a:prstGeom>
        <a:solidFill>
          <a:srgbClr val="43A0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kern="1200" dirty="0">
              <a:latin typeface="微軟正黑體" panose="020B0604030504040204" pitchFamily="34" charset="-120"/>
              <a:ea typeface="微軟正黑體" panose="020B0604030504040204" pitchFamily="34" charset="-120"/>
            </a:rPr>
            <a:t>高級中等</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以下學校</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課程審議會</a:t>
          </a:r>
        </a:p>
      </dsp:txBody>
      <dsp:txXfrm>
        <a:off x="2990301" y="1289782"/>
        <a:ext cx="1878612" cy="2551004"/>
      </dsp:txXfrm>
    </dsp:sp>
    <dsp:sp modelId="{6C33CF15-F947-493A-B2FF-50B87AE0E1AF}">
      <dsp:nvSpPr>
        <dsp:cNvPr id="0" name=""/>
        <dsp:cNvSpPr/>
      </dsp:nvSpPr>
      <dsp:spPr>
        <a:xfrm>
          <a:off x="5363876" y="0"/>
          <a:ext cx="2494380" cy="4104456"/>
        </a:xfrm>
        <a:prstGeom prst="roundRect">
          <a:avLst>
            <a:gd name="adj" fmla="val 10000"/>
          </a:avLst>
        </a:prstGeom>
        <a:solidFill>
          <a:srgbClr val="E3F2FD"/>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TW" altLang="en-US" sz="2400" b="1" kern="1200">
              <a:latin typeface="微軟正黑體" pitchFamily="34" charset="-120"/>
              <a:ea typeface="微軟正黑體" pitchFamily="34" charset="-120"/>
            </a:rPr>
            <a:t>支持</a:t>
          </a:r>
          <a:r>
            <a:rPr lang="zh-TW" altLang="en-US" sz="2400" b="1" kern="1200" dirty="0">
              <a:latin typeface="微軟正黑體" pitchFamily="34" charset="-120"/>
              <a:ea typeface="微軟正黑體" pitchFamily="34" charset="-120"/>
            </a:rPr>
            <a:t>系統</a:t>
          </a:r>
          <a:r>
            <a:rPr lang="en-US" altLang="zh-TW" sz="2400" b="1" kern="1200" dirty="0">
              <a:latin typeface="微軟正黑體" pitchFamily="34" charset="-120"/>
              <a:ea typeface="微軟正黑體" pitchFamily="34" charset="-120"/>
            </a:rPr>
            <a:t/>
          </a:r>
          <a:br>
            <a:rPr lang="en-US" altLang="zh-TW" sz="2400" b="1" kern="1200" dirty="0">
              <a:latin typeface="微軟正黑體" pitchFamily="34" charset="-120"/>
              <a:ea typeface="微軟正黑體" pitchFamily="34" charset="-120"/>
            </a:rPr>
          </a:br>
          <a:r>
            <a:rPr lang="zh-TW" altLang="en-US" sz="2400" b="1" kern="1200" dirty="0">
              <a:latin typeface="微軟正黑體" pitchFamily="34" charset="-120"/>
              <a:ea typeface="微軟正黑體" pitchFamily="34" charset="-120"/>
            </a:rPr>
            <a:t>夥伴協作</a:t>
          </a:r>
          <a:endParaRPr lang="en-US" altLang="zh-TW" sz="2400" b="1" kern="1200" dirty="0">
            <a:latin typeface="微軟正黑體" pitchFamily="34" charset="-120"/>
            <a:ea typeface="微軟正黑體" pitchFamily="34" charset="-120"/>
          </a:endParaRPr>
        </a:p>
      </dsp:txBody>
      <dsp:txXfrm>
        <a:off x="5363876" y="0"/>
        <a:ext cx="2494380" cy="1231336"/>
      </dsp:txXfrm>
    </dsp:sp>
    <dsp:sp modelId="{B8DFAAB5-7550-4863-8580-4134C0D65A2F}">
      <dsp:nvSpPr>
        <dsp:cNvPr id="0" name=""/>
        <dsp:cNvSpPr/>
      </dsp:nvSpPr>
      <dsp:spPr>
        <a:xfrm>
          <a:off x="5514058" y="1231687"/>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a:ln/>
              <a:effectLst/>
              <a:latin typeface="微軟正黑體" panose="020B0604030504040204" pitchFamily="34" charset="-120"/>
              <a:ea typeface="微軟正黑體" panose="020B0604030504040204" pitchFamily="34" charset="-120"/>
            </a:rPr>
            <a:t>課程推動</a:t>
          </a:r>
          <a:r>
            <a:rPr lang="en-US" altLang="zh-TW" sz="2200" b="0" kern="1200">
              <a:ln/>
              <a:effectLst/>
              <a:latin typeface="微軟正黑體" panose="020B0604030504040204" pitchFamily="34" charset="-120"/>
              <a:ea typeface="微軟正黑體" panose="020B0604030504040204" pitchFamily="34" charset="-120"/>
            </a:rPr>
            <a:t/>
          </a:r>
          <a:br>
            <a:rPr lang="en-US" altLang="zh-TW" sz="2200" b="0" kern="1200">
              <a:ln/>
              <a:effectLst/>
              <a:latin typeface="微軟正黑體" panose="020B0604030504040204" pitchFamily="34" charset="-120"/>
              <a:ea typeface="微軟正黑體" panose="020B0604030504040204" pitchFamily="34" charset="-120"/>
            </a:rPr>
          </a:br>
          <a:r>
            <a:rPr lang="zh-TW" altLang="en-US" sz="2200" b="0" kern="1200">
              <a:ln/>
              <a:effectLst/>
              <a:latin typeface="微軟正黑體" panose="020B0604030504040204" pitchFamily="34" charset="-120"/>
              <a:ea typeface="微軟正黑體" panose="020B0604030504040204" pitchFamily="34" charset="-120"/>
            </a:rPr>
            <a:t>與</a:t>
          </a:r>
          <a:r>
            <a:rPr lang="zh-TW" altLang="en-US" sz="2200" b="0" kern="1200" dirty="0">
              <a:ln/>
              <a:effectLst/>
              <a:latin typeface="微軟正黑體" panose="020B0604030504040204" pitchFamily="34" charset="-120"/>
              <a:ea typeface="微軟正黑體" panose="020B0604030504040204" pitchFamily="34" charset="-120"/>
            </a:rPr>
            <a:t>實施系統</a:t>
          </a:r>
          <a:endParaRPr lang="zh-TW" altLang="en-US" sz="2200" b="0" kern="1200" dirty="0">
            <a:effectLst/>
            <a:latin typeface="微軟正黑體" panose="020B0604030504040204" pitchFamily="34" charset="-120"/>
            <a:ea typeface="微軟正黑體" panose="020B0604030504040204" pitchFamily="34" charset="-120"/>
          </a:endParaRPr>
        </a:p>
      </dsp:txBody>
      <dsp:txXfrm>
        <a:off x="5537676" y="1255305"/>
        <a:ext cx="2146780" cy="759125"/>
      </dsp:txXfrm>
    </dsp:sp>
    <dsp:sp modelId="{BCED6967-3DA9-4373-8E91-2321015E54E8}">
      <dsp:nvSpPr>
        <dsp:cNvPr id="0" name=""/>
        <dsp:cNvSpPr/>
      </dsp:nvSpPr>
      <dsp:spPr>
        <a:xfrm>
          <a:off x="5516562" y="2162104"/>
          <a:ext cx="2189008"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40180" y="2185722"/>
        <a:ext cx="2141772" cy="759125"/>
      </dsp:txXfrm>
    </dsp:sp>
    <dsp:sp modelId="{2E3E7EC0-401A-47EF-931A-C45752A88EC3}">
      <dsp:nvSpPr>
        <dsp:cNvPr id="0" name=""/>
        <dsp:cNvSpPr/>
      </dsp:nvSpPr>
      <dsp:spPr>
        <a:xfrm>
          <a:off x="5514058" y="3092521"/>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a:ln/>
              <a:effectLst/>
              <a:latin typeface="微軟正黑體" panose="020B0604030504040204" pitchFamily="34" charset="-120"/>
              <a:ea typeface="微軟正黑體" panose="020B0604030504040204" pitchFamily="34" charset="-120"/>
            </a:rPr>
            <a:t>評量與入學</a:t>
          </a:r>
          <a:br>
            <a:rPr lang="en-US" sz="2200" b="0" kern="1200">
              <a:ln/>
              <a:effectLst/>
              <a:latin typeface="微軟正黑體" panose="020B0604030504040204" pitchFamily="34" charset="-120"/>
              <a:ea typeface="微軟正黑體" panose="020B0604030504040204" pitchFamily="34" charset="-120"/>
            </a:rPr>
          </a:br>
          <a:r>
            <a:rPr lang="en-US" sz="2200" b="0" kern="1200">
              <a:ln/>
              <a:effectLst/>
              <a:latin typeface="微軟正黑體" panose="020B0604030504040204" pitchFamily="34" charset="-120"/>
              <a:ea typeface="微軟正黑體" panose="020B0604030504040204" pitchFamily="34" charset="-120"/>
            </a:rPr>
            <a:t>制度系統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37676" y="3116139"/>
        <a:ext cx="2146780" cy="759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87BE-52E7-4797-8AC1-C657CA68BA8A}">
      <dsp:nvSpPr>
        <dsp:cNvPr id="0" name=""/>
        <dsp:cNvSpPr/>
      </dsp:nvSpPr>
      <dsp:spPr>
        <a:xfrm>
          <a:off x="5474" y="1147299"/>
          <a:ext cx="4618475" cy="839968"/>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國小英語課程</a:t>
          </a:r>
        </a:p>
      </dsp:txBody>
      <dsp:txXfrm>
        <a:off x="30076" y="1171901"/>
        <a:ext cx="4569271" cy="790764"/>
      </dsp:txXfrm>
    </dsp:sp>
    <dsp:sp modelId="{AED95E0C-F2F7-4721-BB48-CD19719CA767}">
      <dsp:nvSpPr>
        <dsp:cNvPr id="0" name=""/>
        <dsp:cNvSpPr/>
      </dsp:nvSpPr>
      <dsp:spPr>
        <a:xfrm>
          <a:off x="467322" y="1987267"/>
          <a:ext cx="461847" cy="523214"/>
        </a:xfrm>
        <a:custGeom>
          <a:avLst/>
          <a:gdLst/>
          <a:ahLst/>
          <a:cxnLst/>
          <a:rect l="0" t="0" r="0" b="0"/>
          <a:pathLst>
            <a:path>
              <a:moveTo>
                <a:pt x="0" y="0"/>
              </a:moveTo>
              <a:lnTo>
                <a:pt x="0" y="523214"/>
              </a:lnTo>
              <a:lnTo>
                <a:pt x="461847" y="523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2BCF2-07E3-4356-AD34-327F147B2CF8}">
      <dsp:nvSpPr>
        <dsp:cNvPr id="0" name=""/>
        <dsp:cNvSpPr/>
      </dsp:nvSpPr>
      <dsp:spPr>
        <a:xfrm>
          <a:off x="929169" y="2161672"/>
          <a:ext cx="3941804" cy="697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第一學習階段鼓勵</a:t>
          </a:r>
          <a:r>
            <a:rPr lang="zh-TW" altLang="en-US"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融入</a:t>
          </a:r>
          <a:r>
            <a:rPr lang="en-US" altLang="zh-TW"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sp:txBody>
      <dsp:txXfrm>
        <a:off x="949602" y="2182105"/>
        <a:ext cx="3900938" cy="656753"/>
      </dsp:txXfrm>
    </dsp:sp>
    <dsp:sp modelId="{DA246743-11CA-4336-B304-AC44977E72BE}">
      <dsp:nvSpPr>
        <dsp:cNvPr id="0" name=""/>
        <dsp:cNvSpPr/>
      </dsp:nvSpPr>
      <dsp:spPr>
        <a:xfrm>
          <a:off x="467322" y="1987267"/>
          <a:ext cx="461847" cy="1395238"/>
        </a:xfrm>
        <a:custGeom>
          <a:avLst/>
          <a:gdLst/>
          <a:ahLst/>
          <a:cxnLst/>
          <a:rect l="0" t="0" r="0" b="0"/>
          <a:pathLst>
            <a:path>
              <a:moveTo>
                <a:pt x="0" y="0"/>
              </a:moveTo>
              <a:lnTo>
                <a:pt x="0" y="1395238"/>
              </a:lnTo>
              <a:lnTo>
                <a:pt x="461847" y="1395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849A0-CF6B-4BED-9428-9AE573805BFB}">
      <dsp:nvSpPr>
        <dsp:cNvPr id="0" name=""/>
        <dsp:cNvSpPr/>
      </dsp:nvSpPr>
      <dsp:spPr>
        <a:xfrm>
          <a:off x="929169" y="3033696"/>
          <a:ext cx="4136959" cy="697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第二三學習階段鼓勵融入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sp:txBody>
      <dsp:txXfrm>
        <a:off x="949602" y="3054129"/>
        <a:ext cx="4096093" cy="656753"/>
      </dsp:txXfrm>
    </dsp:sp>
    <dsp:sp modelId="{D9F735C2-72EA-42A9-A7DD-D7C6194372F9}">
      <dsp:nvSpPr>
        <dsp:cNvPr id="0" name=""/>
        <dsp:cNvSpPr/>
      </dsp:nvSpPr>
      <dsp:spPr>
        <a:xfrm>
          <a:off x="4972760" y="1147299"/>
          <a:ext cx="4274982" cy="818209"/>
        </a:xfrm>
        <a:prstGeom prst="roundRect">
          <a:avLst>
            <a:gd name="adj" fmla="val 10000"/>
          </a:avLst>
        </a:prstGeom>
        <a:solidFill>
          <a:srgbClr val="99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國小科技領域</a:t>
          </a:r>
        </a:p>
      </dsp:txBody>
      <dsp:txXfrm>
        <a:off x="4996725" y="1171264"/>
        <a:ext cx="4227052" cy="770279"/>
      </dsp:txXfrm>
    </dsp:sp>
    <dsp:sp modelId="{4CBC6EAD-1CC3-4563-9862-0D36A1605F47}">
      <dsp:nvSpPr>
        <dsp:cNvPr id="0" name=""/>
        <dsp:cNvSpPr/>
      </dsp:nvSpPr>
      <dsp:spPr>
        <a:xfrm>
          <a:off x="5400258" y="1965509"/>
          <a:ext cx="377247" cy="529140"/>
        </a:xfrm>
        <a:custGeom>
          <a:avLst/>
          <a:gdLst/>
          <a:ahLst/>
          <a:cxnLst/>
          <a:rect l="0" t="0" r="0" b="0"/>
          <a:pathLst>
            <a:path>
              <a:moveTo>
                <a:pt x="0" y="0"/>
              </a:moveTo>
              <a:lnTo>
                <a:pt x="0" y="529140"/>
              </a:lnTo>
              <a:lnTo>
                <a:pt x="377247" y="5291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097C8-338F-47DC-BEAB-1622E4D1CEA2}">
      <dsp:nvSpPr>
        <dsp:cNvPr id="0" name=""/>
        <dsp:cNvSpPr/>
      </dsp:nvSpPr>
      <dsp:spPr>
        <a:xfrm>
          <a:off x="5777505" y="2149966"/>
          <a:ext cx="3429160" cy="689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3-6</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年級鼓勵融入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sp:txBody>
      <dsp:txXfrm>
        <a:off x="5797696" y="2170157"/>
        <a:ext cx="3388778" cy="6489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0.32172</cdr:y>
    </cdr:from>
    <cdr:to>
      <cdr:x>0.035</cdr:x>
      <cdr:y>0.61696</cdr:y>
    </cdr:to>
    <cdr:sp macro="" textlink="">
      <cdr:nvSpPr>
        <cdr:cNvPr id="2052" name="Text Box 4"/>
        <cdr:cNvSpPr txBox="1">
          <a:spLocks xmlns:a="http://schemas.openxmlformats.org/drawingml/2006/main" noChangeArrowheads="1"/>
        </cdr:cNvSpPr>
      </cdr:nvSpPr>
      <cdr:spPr bwMode="auto">
        <a:xfrm xmlns:a="http://schemas.openxmlformats.org/drawingml/2006/main">
          <a:off x="0" y="1386182"/>
          <a:ext cx="403300" cy="12720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wordArtVertRtl" wrap="square" lIns="0" tIns="0" rIns="36576" bIns="0" anchor="t" upright="1"/>
        <a:lstStyle xmlns:a="http://schemas.openxmlformats.org/drawingml/2006/main"/>
        <a:p xmlns:a="http://schemas.openxmlformats.org/drawingml/2006/main">
          <a:pPr algn="l" rtl="0">
            <a:defRPr sz="1000"/>
          </a:pPr>
          <a:r>
            <a:rPr lang="zh-TW" altLang="en-US" sz="1400" b="1" i="0" u="none" strike="noStrike" baseline="0" dirty="0">
              <a:solidFill>
                <a:srgbClr val="000000"/>
              </a:solidFill>
              <a:latin typeface="Microsoft YaHei" charset="-122"/>
              <a:ea typeface="Microsoft YaHei" charset="-122"/>
              <a:cs typeface="Microsoft YaHei" charset="-122"/>
            </a:rPr>
            <a:t>總生育率</a:t>
          </a:r>
        </a:p>
      </cdr:txBody>
    </cdr:sp>
  </cdr:relSizeAnchor>
  <cdr:relSizeAnchor xmlns:cdr="http://schemas.openxmlformats.org/drawingml/2006/chartDrawing">
    <cdr:from>
      <cdr:x>0.03685</cdr:x>
      <cdr:y>0.01941</cdr:y>
    </cdr:from>
    <cdr:to>
      <cdr:x>0.0726</cdr:x>
      <cdr:y>0.06166</cdr:y>
    </cdr:to>
    <cdr:sp macro="" textlink="">
      <cdr:nvSpPr>
        <cdr:cNvPr id="2055" name="Text Box 7"/>
        <cdr:cNvSpPr txBox="1">
          <a:spLocks xmlns:a="http://schemas.openxmlformats.org/drawingml/2006/main" noChangeArrowheads="1"/>
        </cdr:cNvSpPr>
      </cdr:nvSpPr>
      <cdr:spPr bwMode="auto">
        <a:xfrm xmlns:a="http://schemas.openxmlformats.org/drawingml/2006/main">
          <a:off x="424672" y="83648"/>
          <a:ext cx="411943" cy="1820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人</a:t>
          </a:r>
        </a:p>
      </cdr:txBody>
    </cdr:sp>
  </cdr:relSizeAnchor>
  <cdr:relSizeAnchor xmlns:cdr="http://schemas.openxmlformats.org/drawingml/2006/chartDrawing">
    <cdr:from>
      <cdr:x>0.95742</cdr:x>
      <cdr:y>0.89919</cdr:y>
    </cdr:from>
    <cdr:to>
      <cdr:x>0.98444</cdr:x>
      <cdr:y>0.97153</cdr:y>
    </cdr:to>
    <cdr:sp macro="" textlink="">
      <cdr:nvSpPr>
        <cdr:cNvPr id="2068" name="Rectangle 20"/>
        <cdr:cNvSpPr>
          <a:spLocks xmlns:a="http://schemas.openxmlformats.org/drawingml/2006/main" noChangeArrowheads="1"/>
        </cdr:cNvSpPr>
      </cdr:nvSpPr>
      <cdr:spPr bwMode="auto">
        <a:xfrm xmlns:a="http://schemas.openxmlformats.org/drawingml/2006/main">
          <a:off x="11032221" y="3874286"/>
          <a:ext cx="311348" cy="3116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0">
            <a:defRPr sz="1000"/>
          </a:pPr>
          <a:r>
            <a:rPr lang="zh-TW" altLang="en-US" sz="1200" b="0" i="0" u="none" strike="noStrike" baseline="0" dirty="0">
              <a:solidFill>
                <a:srgbClr val="000000"/>
              </a:solidFill>
              <a:latin typeface="Microsoft YaHei" charset="-122"/>
              <a:ea typeface="Microsoft YaHei" charset="-122"/>
              <a:cs typeface="Microsoft YaHei" charset="-122"/>
            </a:rPr>
            <a:t>年</a:t>
          </a:r>
        </a:p>
      </cdr:txBody>
    </cdr:sp>
  </cdr:relSizeAnchor>
  <cdr:relSizeAnchor xmlns:cdr="http://schemas.openxmlformats.org/drawingml/2006/chartDrawing">
    <cdr:from>
      <cdr:x>0.02078</cdr:x>
      <cdr:y>0.88122</cdr:y>
    </cdr:from>
    <cdr:to>
      <cdr:x>0.06828</cdr:x>
      <cdr:y>0.93789</cdr:y>
    </cdr:to>
    <cdr:sp macro="" textlink="">
      <cdr:nvSpPr>
        <cdr:cNvPr id="2074" name="Rectangle 26"/>
        <cdr:cNvSpPr>
          <a:spLocks xmlns:a="http://schemas.openxmlformats.org/drawingml/2006/main" noChangeArrowheads="1"/>
        </cdr:cNvSpPr>
      </cdr:nvSpPr>
      <cdr:spPr bwMode="auto">
        <a:xfrm xmlns:a="http://schemas.openxmlformats.org/drawingml/2006/main">
          <a:off x="239470" y="3796866"/>
          <a:ext cx="547336" cy="244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民國</a:t>
          </a:r>
        </a:p>
      </cdr:txBody>
    </cdr:sp>
  </cdr:relSizeAnchor>
  <cdr:relSizeAnchor xmlns:cdr="http://schemas.openxmlformats.org/drawingml/2006/chartDrawing">
    <cdr:from>
      <cdr:x>0</cdr:x>
      <cdr:y>0.93995</cdr:y>
    </cdr:from>
    <cdr:to>
      <cdr:x>0.5785</cdr:x>
      <cdr:y>1</cdr:y>
    </cdr:to>
    <cdr:sp macro="" textlink="">
      <cdr:nvSpPr>
        <cdr:cNvPr id="2" name="文字方塊 1"/>
        <cdr:cNvSpPr txBox="1"/>
      </cdr:nvSpPr>
      <cdr:spPr>
        <a:xfrm xmlns:a="http://schemas.openxmlformats.org/drawingml/2006/main">
          <a:off x="-340241" y="3579894"/>
          <a:ext cx="6665977" cy="228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050" dirty="0">
              <a:latin typeface="Microsoft YaHei" charset="-122"/>
              <a:ea typeface="Microsoft YaHei" charset="-122"/>
              <a:cs typeface="Microsoft YaHei" charset="-122"/>
            </a:rPr>
            <a:t>引用：內政部資料</a:t>
          </a:r>
          <a:r>
            <a:rPr lang="en-US" altLang="zh-TW" sz="1050" dirty="0">
              <a:latin typeface="Microsoft YaHei" charset="-122"/>
              <a:ea typeface="Microsoft YaHei" charset="-122"/>
              <a:cs typeface="Microsoft YaHei" charset="-122"/>
            </a:rPr>
            <a:t>,105</a:t>
          </a:r>
          <a:r>
            <a:rPr lang="zh-TW" altLang="en-US" sz="1050" dirty="0">
              <a:latin typeface="Microsoft YaHei" charset="-122"/>
              <a:ea typeface="Microsoft YaHei" charset="-122"/>
              <a:cs typeface="Microsoft YaHei" charset="-122"/>
            </a:rPr>
            <a:t>年育齡婦女總生育率係依生母各年齡別出生數之初步估計數資料計算。</a:t>
          </a:r>
        </a:p>
      </cdr:txBody>
    </cdr:sp>
  </cdr:relSizeAnchor>
  <cdr:relSizeAnchor xmlns:cdr="http://schemas.openxmlformats.org/drawingml/2006/chartDrawing">
    <cdr:from>
      <cdr:x>0.94429</cdr:x>
      <cdr:y>0</cdr:y>
    </cdr:from>
    <cdr:to>
      <cdr:x>0.99304</cdr:x>
      <cdr:y>0.0748</cdr:y>
    </cdr:to>
    <cdr:sp macro="" textlink="">
      <cdr:nvSpPr>
        <cdr:cNvPr id="2053" name="Text Box 5"/>
        <cdr:cNvSpPr txBox="1">
          <a:spLocks xmlns:a="http://schemas.openxmlformats.org/drawingml/2006/main" noChangeArrowheads="1"/>
        </cdr:cNvSpPr>
      </cdr:nvSpPr>
      <cdr:spPr bwMode="auto">
        <a:xfrm xmlns:a="http://schemas.openxmlformats.org/drawingml/2006/main">
          <a:off x="10880977" y="-2192520"/>
          <a:ext cx="561740" cy="3222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chemeClr val="tx1"/>
              </a:solidFill>
              <a:latin typeface="Microsoft YaHei" charset="-122"/>
              <a:ea typeface="Microsoft YaHei" charset="-122"/>
              <a:cs typeface="Microsoft YaHei" charset="-122"/>
            </a:rPr>
            <a:t>萬人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2019/9/21</a:t>
            </a:fld>
            <a:endParaRPr lang="en-US" altLang="zh-TW" dirty="0"/>
          </a:p>
        </p:txBody>
      </p:sp>
      <p:sp>
        <p:nvSpPr>
          <p:cNvPr id="4506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2019/9/21</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9</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11</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15</a:t>
            </a:fld>
            <a:endParaRPr lang="en-US" altLang="zh-TW"/>
          </a:p>
        </p:txBody>
      </p:sp>
    </p:spTree>
    <p:extLst>
      <p:ext uri="{BB962C8B-B14F-4D97-AF65-F5344CB8AC3E}">
        <p14:creationId xmlns:p14="http://schemas.microsoft.com/office/powerpoint/2010/main" val="20705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16</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17</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AFE00F-D58A-4C52-BE06-F10181F3D5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5942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2EADF8-BA4C-4488-AE16-314E778422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00116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20</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21</a:t>
            </a:fld>
            <a:endParaRPr lang="en-US" altLang="zh-TW">
              <a:ea typeface="新細明體" charset="-120"/>
            </a:endParaRPr>
          </a:p>
        </p:txBody>
      </p:sp>
    </p:spTree>
    <p:extLst>
      <p:ext uri="{BB962C8B-B14F-4D97-AF65-F5344CB8AC3E}">
        <p14:creationId xmlns:p14="http://schemas.microsoft.com/office/powerpoint/2010/main" val="2655313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22</a:t>
            </a:fld>
            <a:endParaRPr lang="en-US" altLang="zh-TW">
              <a:ea typeface="新細明體" charset="-120"/>
            </a:endParaRPr>
          </a:p>
        </p:txBody>
      </p:sp>
    </p:spTree>
    <p:extLst>
      <p:ext uri="{BB962C8B-B14F-4D97-AF65-F5344CB8AC3E}">
        <p14:creationId xmlns:p14="http://schemas.microsoft.com/office/powerpoint/2010/main" val="1592515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107187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請家長猜是哪個領域的考題</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26</a:t>
            </a:fld>
            <a:endParaRPr lang="en-US" altLang="zh-TW"/>
          </a:p>
        </p:txBody>
      </p:sp>
    </p:spTree>
    <p:extLst>
      <p:ext uri="{BB962C8B-B14F-4D97-AF65-F5344CB8AC3E}">
        <p14:creationId xmlns:p14="http://schemas.microsoft.com/office/powerpoint/2010/main" val="350773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2608000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96797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根據統計，近三年國中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a:t>年國教</a:t>
            </a:r>
            <a:r>
              <a:rPr lang="zh-TW" altLang="en-US" dirty="0"/>
              <a:t>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2</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33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35</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37</a:t>
            </a:fld>
            <a:endParaRPr lang="en-US" altLang="zh-TW"/>
          </a:p>
        </p:txBody>
      </p:sp>
    </p:spTree>
    <p:extLst>
      <p:ext uri="{BB962C8B-B14F-4D97-AF65-F5344CB8AC3E}">
        <p14:creationId xmlns:p14="http://schemas.microsoft.com/office/powerpoint/2010/main" val="374182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強調彈性學習課程無審定本，學校需要自行研發課程。需要全校動員</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38</a:t>
            </a:fld>
            <a:endParaRPr lang="en-US" altLang="zh-TW"/>
          </a:p>
        </p:txBody>
      </p:sp>
    </p:spTree>
    <p:extLst>
      <p:ext uri="{BB962C8B-B14F-4D97-AF65-F5344CB8AC3E}">
        <p14:creationId xmlns:p14="http://schemas.microsoft.com/office/powerpoint/2010/main" val="3214500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smtClean="0">
                <a:latin typeface="標楷體" pitchFamily="65" charset="-120"/>
                <a:ea typeface="標楷體" pitchFamily="65" charset="-120"/>
                <a:cs typeface="Times New Roman" pitchFamily="18" charset="0"/>
              </a:rPr>
              <a:t>使用說明</a:t>
            </a:r>
            <a:r>
              <a:rPr lang="en-US" altLang="zh-TW" b="1" dirty="0" smtClean="0">
                <a:latin typeface="標楷體" pitchFamily="65" charset="-120"/>
                <a:ea typeface="標楷體" pitchFamily="65" charset="-120"/>
                <a:cs typeface="Times New Roman" pitchFamily="18" charset="0"/>
              </a:rPr>
              <a:t>:</a:t>
            </a:r>
          </a:p>
          <a:p>
            <a:pPr eaLnBrk="1" hangingPunct="1">
              <a:lnSpc>
                <a:spcPct val="140000"/>
              </a:lnSpc>
            </a:pPr>
            <a:r>
              <a:rPr lang="en-US" altLang="zh-TW" b="1" dirty="0" smtClean="0">
                <a:solidFill>
                  <a:srgbClr val="FF0000"/>
                </a:solidFill>
                <a:latin typeface="標楷體" pitchFamily="65" charset="-120"/>
                <a:ea typeface="標楷體" pitchFamily="65" charset="-120"/>
                <a:cs typeface="Times New Roman" pitchFamily="18" charset="0"/>
              </a:rPr>
              <a:t>1.</a:t>
            </a:r>
            <a:r>
              <a:rPr lang="zh-TW" altLang="en-US" b="1" dirty="0" smtClean="0">
                <a:solidFill>
                  <a:srgbClr val="FF0000"/>
                </a:solidFill>
                <a:latin typeface="標楷體" pitchFamily="65" charset="-120"/>
                <a:ea typeface="標楷體" pitchFamily="65" charset="-120"/>
                <a:cs typeface="Times New Roman" pitchFamily="18" charset="0"/>
              </a:rPr>
              <a:t>本簡報共</a:t>
            </a:r>
            <a:r>
              <a:rPr lang="en-US" altLang="zh-TW" b="1" dirty="0" smtClean="0">
                <a:solidFill>
                  <a:srgbClr val="FF0000"/>
                </a:solidFill>
                <a:latin typeface="標楷體" pitchFamily="65" charset="-120"/>
                <a:ea typeface="標楷體" pitchFamily="65" charset="-120"/>
                <a:cs typeface="Times New Roman" pitchFamily="18" charset="0"/>
              </a:rPr>
              <a:t>61</a:t>
            </a:r>
            <a:r>
              <a:rPr lang="zh-TW" altLang="en-US" b="1" dirty="0" smtClean="0">
                <a:solidFill>
                  <a:srgbClr val="FF0000"/>
                </a:solidFill>
                <a:latin typeface="標楷體" pitchFamily="65" charset="-120"/>
                <a:ea typeface="標楷體" pitchFamily="65" charset="-120"/>
                <a:cs typeface="Times New Roman" pitchFamily="18" charset="0"/>
              </a:rPr>
              <a:t>頁，時間約</a:t>
            </a:r>
            <a:r>
              <a:rPr lang="en-US" altLang="zh-TW" b="1" dirty="0" smtClean="0">
                <a:solidFill>
                  <a:srgbClr val="FF0000"/>
                </a:solidFill>
                <a:latin typeface="標楷體" pitchFamily="65" charset="-120"/>
                <a:ea typeface="標楷體" pitchFamily="65" charset="-120"/>
                <a:cs typeface="Times New Roman" pitchFamily="18" charset="0"/>
              </a:rPr>
              <a:t>100</a:t>
            </a:r>
            <a:r>
              <a:rPr lang="zh-TW" altLang="en-US" b="1" dirty="0" smtClean="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smtClean="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2.</a:t>
            </a:r>
            <a:r>
              <a:rPr lang="zh-TW" altLang="en-US" b="1" dirty="0" smtClean="0">
                <a:latin typeface="標楷體" pitchFamily="65" charset="-120"/>
                <a:ea typeface="標楷體" pitchFamily="65" charset="-120"/>
                <a:cs typeface="Times New Roman" pitchFamily="18" charset="0"/>
              </a:rPr>
              <a:t>宣講對象：國中小校長、主任、組長、老師</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3.</a:t>
            </a:r>
            <a:r>
              <a:rPr lang="zh-TW" altLang="en-US" b="1" dirty="0" smtClean="0">
                <a:latin typeface="標楷體" pitchFamily="65" charset="-120"/>
                <a:ea typeface="標楷體" pitchFamily="65" charset="-120"/>
                <a:cs typeface="Times New Roman" pitchFamily="18" charset="0"/>
              </a:rPr>
              <a:t>簡報共分五個部分</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新課綱的研修背景 </a:t>
            </a:r>
            <a:r>
              <a:rPr lang="en-US" altLang="zh-TW" b="1" dirty="0" smtClean="0">
                <a:latin typeface="Times New Roman" pitchFamily="18" charset="0"/>
                <a:ea typeface="標楷體" pitchFamily="65" charset="-120"/>
                <a:cs typeface="Times New Roman" pitchFamily="18" charset="0"/>
              </a:rPr>
              <a:t>p.2--</a:t>
            </a:r>
            <a:r>
              <a:rPr lang="zh-TW" altLang="en-US" b="1" dirty="0" smtClean="0">
                <a:latin typeface="Times New Roman" pitchFamily="18" charset="0"/>
                <a:ea typeface="標楷體" pitchFamily="65" charset="-120"/>
                <a:cs typeface="Times New Roman" pitchFamily="18" charset="0"/>
              </a:rPr>
              <a:t>新課綱的研修歷程 </a:t>
            </a:r>
            <a:r>
              <a:rPr lang="en-US" altLang="zh-TW" b="1" dirty="0" smtClean="0">
                <a:latin typeface="Times New Roman" pitchFamily="18" charset="0"/>
                <a:ea typeface="標楷體" pitchFamily="65" charset="-120"/>
                <a:cs typeface="Times New Roman" pitchFamily="18" charset="0"/>
              </a:rPr>
              <a:t>p.10--</a:t>
            </a:r>
            <a:r>
              <a:rPr lang="zh-TW" altLang="en-US" b="1" dirty="0" smtClean="0">
                <a:latin typeface="Times New Roman" pitchFamily="18" charset="0"/>
                <a:ea typeface="標楷體" pitchFamily="65" charset="-120"/>
                <a:cs typeface="Times New Roman" pitchFamily="18" charset="0"/>
              </a:rPr>
              <a:t>新課綱的重要內涵 </a:t>
            </a:r>
            <a:r>
              <a:rPr lang="en-US" altLang="zh-TW" b="1" dirty="0" smtClean="0">
                <a:latin typeface="Times New Roman" pitchFamily="18" charset="0"/>
                <a:ea typeface="標楷體" pitchFamily="65" charset="-120"/>
                <a:cs typeface="Times New Roman" pitchFamily="18" charset="0"/>
              </a:rPr>
              <a:t>p.14--</a:t>
            </a:r>
            <a:r>
              <a:rPr lang="zh-TW" altLang="en-US" b="1" dirty="0" smtClean="0">
                <a:latin typeface="Times New Roman" pitchFamily="18" charset="0"/>
                <a:ea typeface="標楷體" pitchFamily="65" charset="-120"/>
                <a:cs typeface="Times New Roman" pitchFamily="18" charset="0"/>
              </a:rPr>
              <a:t>政府層級的準備</a:t>
            </a:r>
            <a:r>
              <a:rPr lang="en-US" altLang="zh-TW" b="1" dirty="0" smtClean="0">
                <a:latin typeface="Times New Roman" pitchFamily="18" charset="0"/>
                <a:ea typeface="標楷體" pitchFamily="65" charset="-120"/>
                <a:cs typeface="Times New Roman" pitchFamily="18" charset="0"/>
              </a:rPr>
              <a:t>p.31--</a:t>
            </a:r>
            <a:r>
              <a:rPr lang="zh-TW" altLang="en-US" b="1" dirty="0" smtClean="0">
                <a:latin typeface="Times New Roman" pitchFamily="18" charset="0"/>
                <a:ea typeface="標楷體" pitchFamily="65" charset="-120"/>
                <a:cs typeface="Times New Roman" pitchFamily="18" charset="0"/>
              </a:rPr>
              <a:t>學校邁向新課綱的準備 </a:t>
            </a:r>
            <a:r>
              <a:rPr lang="en-US" altLang="zh-TW" b="1" dirty="0" smtClean="0">
                <a:latin typeface="Times New Roman" pitchFamily="18" charset="0"/>
                <a:ea typeface="標楷體" pitchFamily="65" charset="-120"/>
                <a:cs typeface="Times New Roman" pitchFamily="18" charset="0"/>
              </a:rPr>
              <a:t>p.41</a:t>
            </a:r>
            <a:endParaRPr lang="zh-TW" altLang="en-US" dirty="0" smtClean="0">
              <a:latin typeface="Times New Roman" pitchFamily="18" charset="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4.</a:t>
            </a:r>
            <a:r>
              <a:rPr lang="zh-TW" altLang="en-US" b="1" dirty="0" smtClean="0">
                <a:latin typeface="標楷體" pitchFamily="65" charset="-120"/>
                <a:ea typeface="標楷體" pitchFamily="65" charset="-120"/>
                <a:cs typeface="Times New Roman" pitchFamily="18" charset="0"/>
              </a:rPr>
              <a:t>檢附國中小案例可以其他學校替換，並依實際需求增刪</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5.</a:t>
            </a:r>
            <a:r>
              <a:rPr lang="zh-TW" altLang="en-US" b="1" dirty="0" smtClean="0">
                <a:latin typeface="標楷體" pitchFamily="65" charset="-120"/>
                <a:ea typeface="標楷體" pitchFamily="65" charset="-120"/>
                <a:cs typeface="Times New Roman" pitchFamily="18" charset="0"/>
              </a:rPr>
              <a:t>簡報後附上兩個討論與議題可提供實作時運用</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6.</a:t>
            </a:r>
            <a:r>
              <a:rPr lang="zh-TW" altLang="en-US" b="1" dirty="0" smtClean="0">
                <a:latin typeface="標楷體" pitchFamily="65" charset="-120"/>
                <a:ea typeface="標楷體" pitchFamily="65" charset="-120"/>
                <a:cs typeface="Times New Roman" pitchFamily="18" charset="0"/>
              </a:rPr>
              <a:t>宣講時請參考備註欄的簡報說明</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7.</a:t>
            </a:r>
            <a:r>
              <a:rPr lang="zh-TW" altLang="en-US" b="1" dirty="0" smtClean="0">
                <a:latin typeface="標楷體" pitchFamily="65" charset="-120"/>
                <a:ea typeface="標楷體" pitchFamily="65" charset="-120"/>
                <a:cs typeface="Times New Roman" pitchFamily="18" charset="0"/>
              </a:rPr>
              <a:t>本簡報完整包含</a:t>
            </a:r>
            <a:r>
              <a:rPr lang="zh-TW" altLang="en-US" b="1" dirty="0" smtClean="0">
                <a:solidFill>
                  <a:srgbClr val="FF0000"/>
                </a:solidFill>
                <a:latin typeface="標楷體" pitchFamily="65" charset="-120"/>
                <a:ea typeface="標楷體" pitchFamily="65" charset="-120"/>
                <a:cs typeface="Times New Roman" pitchFamily="18" charset="0"/>
              </a:rPr>
              <a:t>學校準備</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標楷體" pitchFamily="65" charset="-120"/>
                <a:ea typeface="標楷體" pitchFamily="65" charset="-120"/>
                <a:cs typeface="Times New Roman" pitchFamily="18" charset="0"/>
              </a:rPr>
              <a:t>學校本位課程、課程領導、素養導向</a:t>
            </a:r>
            <a:r>
              <a:rPr lang="en-US" altLang="zh-TW" b="1" dirty="0" smtClean="0">
                <a:latin typeface="標楷體" pitchFamily="65" charset="-120"/>
                <a:ea typeface="標楷體" pitchFamily="65" charset="-120"/>
                <a:cs typeface="Times New Roman" pitchFamily="18" charset="0"/>
              </a:rPr>
              <a:t>)</a:t>
            </a:r>
            <a:endParaRPr lang="zh-TW" altLang="en-US" b="1" dirty="0" smtClean="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39</a:t>
            </a:fld>
            <a:endParaRPr lang="en-US" altLang="zh-TW" smtClean="0">
              <a:ea typeface="新細明體" charset="-120"/>
            </a:endParaRPr>
          </a:p>
        </p:txBody>
      </p:sp>
    </p:spTree>
    <p:extLst>
      <p:ext uri="{BB962C8B-B14F-4D97-AF65-F5344CB8AC3E}">
        <p14:creationId xmlns:p14="http://schemas.microsoft.com/office/powerpoint/2010/main" val="2370988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2.</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3.</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40</a:t>
            </a:fld>
            <a:endParaRPr lang="en-US" altLang="zh-TW"/>
          </a:p>
        </p:txBody>
      </p:sp>
    </p:spTree>
    <p:extLst>
      <p:ext uri="{BB962C8B-B14F-4D97-AF65-F5344CB8AC3E}">
        <p14:creationId xmlns:p14="http://schemas.microsoft.com/office/powerpoint/2010/main" val="2481005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kern="1200" dirty="0" smtClean="0">
                <a:solidFill>
                  <a:schemeClr val="tx1"/>
                </a:solidFill>
                <a:effectLst/>
                <a:latin typeface="+mn-lt"/>
                <a:ea typeface="+mn-ea"/>
                <a:cs typeface="+mn-cs"/>
              </a:rPr>
              <a:t>1.</a:t>
            </a:r>
            <a:r>
              <a:rPr kumimoji="1" lang="zh-TW" altLang="zh-TW" sz="1200" kern="1200" dirty="0" smtClean="0">
                <a:solidFill>
                  <a:schemeClr val="tx1"/>
                </a:solidFill>
                <a:effectLst/>
                <a:latin typeface="+mn-lt"/>
                <a:ea typeface="+mn-ea"/>
                <a:cs typeface="+mn-cs"/>
              </a:rPr>
              <a:t>未來大考命題趨勢將從生活情境出發，題目勢必較長，以評量學生是否有閱讀理解和批判分析的能力，更期能培養孩子能從多角度素材中，提煉出自己的觀點和建議的能力。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2.</a:t>
            </a:r>
            <a:r>
              <a:rPr kumimoji="1" lang="zh-TW" altLang="zh-TW" sz="1200" kern="1200" dirty="0" smtClean="0">
                <a:solidFill>
                  <a:schemeClr val="tx1"/>
                </a:solidFill>
                <a:effectLst/>
                <a:latin typeface="+mn-lt"/>
                <a:ea typeface="+mn-ea"/>
                <a:cs typeface="+mn-cs"/>
              </a:rPr>
              <a:t>前大考中心劉孟奇主任建議：「讀閒書」，也就是家長要讓孩子從小學階段就透過廣泛的閱讀來培養閱讀的興趣，才能養成長文閱讀的耐性和能力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3.</a:t>
            </a:r>
            <a:r>
              <a:rPr kumimoji="1" lang="zh-TW" altLang="zh-TW" sz="1200" kern="1200" dirty="0" smtClean="0">
                <a:solidFill>
                  <a:schemeClr val="tx1"/>
                </a:solidFill>
                <a:effectLst/>
                <a:latin typeface="+mn-lt"/>
                <a:ea typeface="+mn-ea"/>
                <a:cs typeface="+mn-cs"/>
              </a:rPr>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41</a:t>
            </a:fld>
            <a:endParaRPr lang="en-US" altLang="zh-TW"/>
          </a:p>
        </p:txBody>
      </p:sp>
    </p:spTree>
    <p:extLst>
      <p:ext uri="{BB962C8B-B14F-4D97-AF65-F5344CB8AC3E}">
        <p14:creationId xmlns:p14="http://schemas.microsoft.com/office/powerpoint/2010/main" val="2563850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新課綱強調與世界真實連結，3C及網路已影響我們的生活，跟孩子一起接觸自然體驗生活，並與環境友善互動，跟孩子一起爬山、露營、享受大自然的四季變化</a:t>
            </a:r>
            <a:endParaRPr kumimoji="1" lang="en-US"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一起關心與討論全球環境議題，是培養孩子成為世界公民的必要條件</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42</a:t>
            </a:fld>
            <a:endParaRPr lang="en-US" altLang="zh-TW"/>
          </a:p>
        </p:txBody>
      </p:sp>
    </p:spTree>
    <p:extLst>
      <p:ext uri="{BB962C8B-B14F-4D97-AF65-F5344CB8AC3E}">
        <p14:creationId xmlns:p14="http://schemas.microsoft.com/office/powerpoint/2010/main" val="120757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kumimoji="1" lang="en-US" altLang="zh-TW" smtClean="0"/>
              <a:t>1.</a:t>
            </a:r>
            <a:r>
              <a:rPr kumimoji="1" lang="zh-TW" altLang="en-US" smtClean="0"/>
              <a:t>數位化的世代，甚麼知識值得背</a:t>
            </a:r>
            <a:r>
              <a:rPr kumimoji="1" lang="en-US" altLang="zh-TW" smtClean="0"/>
              <a:t>?</a:t>
            </a:r>
            <a:r>
              <a:rPr kumimoji="1" lang="zh-TW" altLang="en-US" smtClean="0"/>
              <a:t>背</a:t>
            </a:r>
            <a:r>
              <a:rPr kumimoji="1" lang="zh-TW" altLang="en-US" sz="1400" smtClean="0"/>
              <a:t>，能背多久  有意義的理解才是核心</a:t>
            </a:r>
            <a:endParaRPr kumimoji="1" lang="en-US" altLang="zh-TW" sz="1400" smtClean="0"/>
          </a:p>
          <a:p>
            <a:pPr>
              <a:spcBef>
                <a:spcPct val="0"/>
              </a:spcBef>
            </a:pPr>
            <a:r>
              <a:rPr kumimoji="1" lang="en-US" altLang="zh-TW" sz="1400" smtClean="0"/>
              <a:t>2.</a:t>
            </a:r>
            <a:r>
              <a:rPr kumimoji="1" lang="zh-TW" altLang="en-US" sz="1400" smtClean="0"/>
              <a:t>蒸汽機是誰改良的的</a:t>
            </a:r>
            <a:r>
              <a:rPr kumimoji="1" lang="en-US" altLang="zh-TW" sz="1400" smtClean="0"/>
              <a:t>??</a:t>
            </a:r>
            <a:r>
              <a:rPr kumimoji="1" lang="zh-TW" altLang="en-US" sz="1400" smtClean="0"/>
              <a:t>萬有引力是誰發表的</a:t>
            </a:r>
            <a:r>
              <a:rPr kumimoji="1" lang="en-US" altLang="zh-TW" sz="1400" smtClean="0"/>
              <a:t>?</a:t>
            </a:r>
            <a:r>
              <a:rPr kumimoji="1" lang="en-US" altLang="zh-TW" sz="1400" baseline="0" smtClean="0"/>
              <a:t> (</a:t>
            </a:r>
            <a:r>
              <a:rPr kumimoji="1" lang="zh-TW" altLang="en-US" sz="1400" baseline="0" smtClean="0"/>
              <a:t>愛迪生 牛頓</a:t>
            </a:r>
            <a:r>
              <a:rPr kumimoji="1" lang="en-US" altLang="zh-TW" sz="1400" baseline="0" smtClean="0"/>
              <a:t>)</a:t>
            </a:r>
            <a:r>
              <a:rPr kumimoji="1" lang="zh-TW" altLang="en-US" sz="1400" baseline="0" smtClean="0"/>
              <a:t>  手機是誰發明的，沒人知道，因為是團隊做的產品</a:t>
            </a:r>
            <a:endParaRPr kumimoji="1" lang="en-US" altLang="zh-TW" sz="1400" baseline="0" smtClean="0"/>
          </a:p>
          <a:p>
            <a:pPr>
              <a:spcBef>
                <a:spcPct val="0"/>
              </a:spcBef>
            </a:pPr>
            <a:r>
              <a:rPr kumimoji="1" lang="en-US" altLang="zh-TW" sz="1400" baseline="0" smtClean="0"/>
              <a:t>3.</a:t>
            </a:r>
            <a:r>
              <a:rPr kumimoji="1" lang="zh-TW" altLang="en-US" sz="1400" baseline="0" smtClean="0"/>
              <a:t>台灣高齡化的現況</a:t>
            </a:r>
            <a:endParaRPr kumimoji="1" lang="zh-TW" altLang="en-US"/>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9D33CD7-4200-41FC-8A62-551020705D55}" type="slidenum">
              <a:rPr lang="zh-CN" altLang="en-US" smtClean="0"/>
              <a:pPr/>
              <a:t>3</a:t>
            </a:fld>
            <a:endParaRPr lang="zh-CN" altLang="en-US"/>
          </a:p>
        </p:txBody>
      </p:sp>
    </p:spTree>
    <p:extLst>
      <p:ext uri="{BB962C8B-B14F-4D97-AF65-F5344CB8AC3E}">
        <p14:creationId xmlns:p14="http://schemas.microsoft.com/office/powerpoint/2010/main" val="4285688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43</a:t>
            </a:fld>
            <a:endParaRPr lang="en-US" altLang="zh-TW"/>
          </a:p>
        </p:txBody>
      </p:sp>
    </p:spTree>
    <p:extLst>
      <p:ext uri="{BB962C8B-B14F-4D97-AF65-F5344CB8AC3E}">
        <p14:creationId xmlns:p14="http://schemas.microsoft.com/office/powerpoint/2010/main" val="2548592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以學生學習為主體的教學</a:t>
            </a:r>
            <a:r>
              <a:rPr kumimoji="1" lang="en-US" altLang="zh-TW" sz="1200" kern="1200" dirty="0" smtClean="0">
                <a:solidFill>
                  <a:schemeClr val="tx1"/>
                </a:solidFill>
                <a:effectLst/>
                <a:latin typeface="+mn-lt"/>
                <a:ea typeface="+mn-ea"/>
                <a:cs typeface="+mn-cs"/>
              </a:rPr>
              <a:t>(</a:t>
            </a:r>
            <a:r>
              <a:rPr kumimoji="1" lang="zh-TW" altLang="en-US" sz="1200" kern="1200" dirty="0" smtClean="0">
                <a:solidFill>
                  <a:schemeClr val="tx1"/>
                </a:solidFill>
                <a:effectLst/>
                <a:latin typeface="+mn-lt"/>
                <a:ea typeface="+mn-ea"/>
                <a:cs typeface="+mn-cs"/>
              </a:rPr>
              <a:t>學會比教完重要</a:t>
            </a:r>
            <a:r>
              <a:rPr kumimoji="1" lang="en-US" altLang="zh-TW" sz="1200" kern="1200" dirty="0" smtClean="0">
                <a:solidFill>
                  <a:schemeClr val="tx1"/>
                </a:solidFill>
                <a:effectLst/>
                <a:latin typeface="+mn-lt"/>
                <a:ea typeface="+mn-ea"/>
                <a:cs typeface="+mn-cs"/>
              </a:rPr>
              <a:t>)</a:t>
            </a:r>
            <a:r>
              <a:rPr kumimoji="1" lang="zh-TW" altLang="zh-TW" sz="1200" kern="1200" dirty="0" smtClean="0">
                <a:solidFill>
                  <a:schemeClr val="tx1"/>
                </a:solidFill>
                <a:effectLst/>
                <a:latin typeface="+mn-lt"/>
                <a:ea typeface="+mn-ea"/>
                <a:cs typeface="+mn-cs"/>
              </a:rPr>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44</a:t>
            </a:fld>
            <a:endParaRPr lang="en-US" altLang="zh-TW"/>
          </a:p>
        </p:txBody>
      </p:sp>
    </p:spTree>
    <p:extLst>
      <p:ext uri="{BB962C8B-B14F-4D97-AF65-F5344CB8AC3E}">
        <p14:creationId xmlns:p14="http://schemas.microsoft.com/office/powerpoint/2010/main" val="390141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F8243-2E39-4BEB-B2D7-080D38D5615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20500000000000000"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20500000000000000" charset="-122"/>
              <a:cs typeface="+mn-cs"/>
            </a:endParaRPr>
          </a:p>
        </p:txBody>
      </p:sp>
    </p:spTree>
    <p:extLst>
      <p:ext uri="{BB962C8B-B14F-4D97-AF65-F5344CB8AC3E}">
        <p14:creationId xmlns:p14="http://schemas.microsoft.com/office/powerpoint/2010/main" val="3270169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AB3C4B4-CA02-44C3-8341-B284219D90EA}" type="slidenum">
              <a:rPr lang="zh-TW" altLang="en-US" smtClean="0"/>
              <a:t>46</a:t>
            </a:fld>
            <a:endParaRPr lang="zh-TW" altLang="en-US"/>
          </a:p>
        </p:txBody>
      </p:sp>
    </p:spTree>
    <p:extLst>
      <p:ext uri="{BB962C8B-B14F-4D97-AF65-F5344CB8AC3E}">
        <p14:creationId xmlns:p14="http://schemas.microsoft.com/office/powerpoint/2010/main" val="24515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592849B9-75DD-4796-AE82-734F9A6A91E3}" type="slidenum">
              <a:rPr lang="zh-CN" altLang="en-US" smtClean="0"/>
              <a:pPr/>
              <a:t>4</a:t>
            </a:fld>
            <a:endParaRPr lang="zh-CN" altLang="en-US"/>
          </a:p>
        </p:txBody>
      </p:sp>
    </p:spTree>
    <p:extLst>
      <p:ext uri="{BB962C8B-B14F-4D97-AF65-F5344CB8AC3E}">
        <p14:creationId xmlns:p14="http://schemas.microsoft.com/office/powerpoint/2010/main" val="19233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A08BECE-F3C4-44F8-B279-63D7FBE664EE}" type="slidenum">
              <a:rPr lang="zh-CN" altLang="en-US" smtClean="0"/>
              <a:pPr/>
              <a:t>5</a:t>
            </a:fld>
            <a:endParaRPr lang="zh-CN" altLang="en-US"/>
          </a:p>
        </p:txBody>
      </p:sp>
    </p:spTree>
    <p:extLst>
      <p:ext uri="{BB962C8B-B14F-4D97-AF65-F5344CB8AC3E}">
        <p14:creationId xmlns:p14="http://schemas.microsoft.com/office/powerpoint/2010/main" val="157194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3AD6D7-8D05-4509-8F06-8535D6DEA044}"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smtClean="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366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C10922-2998-4E2A-9991-DEF8CFAB1641}"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smtClean="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226998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9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46397631"/>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09EAEFA3-C2CA-45B8-AADA-79D48DC53A8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2531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79205F19-CA56-475A-B318-BC36C4638C56}"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29449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BA65A5E5-C154-46E2-85C8-6CE46CEA2B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067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C63CFA7E-C3BF-44D5-A9DD-7C1DC5446D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6212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6140985E-4F5D-4717-B6E2-81D820F8882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8956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C37788AF-912C-41C8-9735-F8ADA71227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12655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3B0AFE68-D8F1-428C-9701-020F38025951}"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7308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CD6BBEDE-BB5A-40CD-9204-384F3B97243A}"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8417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DECEE603-D0EC-4122-8E7E-F650B3DA1378}"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53574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D47FBCD8-7503-4910-B5CF-3796322CA14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12653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A6D48FEB-E05B-455B-931D-4636198AFE7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2040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5" y="593369"/>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5"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92" y="6218246"/>
            <a:ext cx="549275" cy="523875"/>
          </a:xfrm>
        </p:spPr>
        <p:txBody>
          <a:bodyPr lIns="91425" tIns="91425" rIns="91425" bIns="91425" anchorCtr="0">
            <a:noAutofit/>
          </a:bodyPr>
          <a:lstStyle>
            <a:lvl1pPr>
              <a:defRPr/>
            </a:lvl1pPr>
          </a:lstStyle>
          <a:p>
            <a:pPr defTabSz="685800" fontAlgn="auto">
              <a:spcBef>
                <a:spcPts val="0"/>
              </a:spcBef>
              <a:spcAft>
                <a:spcPts val="0"/>
              </a:spcAft>
              <a:defRPr/>
            </a:pPr>
            <a:fld id="{DF9460B3-9ABE-4C9D-A384-F253A5F08D44}" type="slidenum">
              <a:rPr kumimoji="0" lang="en-US" altLang="zh-TW"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631260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3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pPr defTabSz="685800" fontAlgn="auto">
              <a:spcBef>
                <a:spcPts val="0"/>
              </a:spcBef>
              <a:spcAft>
                <a:spcPts val="0"/>
              </a:spcAft>
            </a:pPr>
            <a:fld id="{86CB4B4D-7CA3-9044-876B-883B54F8677D}" type="slidenum">
              <a:rPr kumimoji="0" lang="en-US" altLang="zh-TW" smtClean="0">
                <a:solidFill>
                  <a:prstClr val="black">
                    <a:tint val="75000"/>
                  </a:prstClr>
                </a:solidFill>
                <a:latin typeface="Calibri" panose="020F0502020204030204"/>
                <a:ea typeface="+mn-ea"/>
              </a:rPr>
              <a:pPr defTabSz="685800" fontAlgn="auto">
                <a:spcBef>
                  <a:spcPts val="0"/>
                </a:spcBef>
                <a:spcAft>
                  <a:spcPts val="0"/>
                </a:spcAft>
              </a:pPr>
              <a:t>‹#›</a:t>
            </a:fld>
            <a:endParaRPr kumimoji="0" lang="en-US" altLang="zh-TW">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250147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14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a:extLst/>
          </p:cNvPr>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763276027"/>
      </p:ext>
    </p:extLst>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0052225"/>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p:cNvPr>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339094234"/>
      </p:ext>
    </p:extLst>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p:cNvPr>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99588551"/>
      </p:ext>
    </p:extLst>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p:cNvPr>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8"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a:extLst/>
          </p:cNvPr>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08296038"/>
      </p:ext>
    </p:extLst>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p:cNvPr>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4"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a:extLst/>
          </p:cNvPr>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575967736"/>
      </p:ext>
    </p:extLst>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4" name="矩形 3">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5" name="矩形 4">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6" name="矩形 5">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7" name="日期占位符 1">
            <a:extLst/>
          </p:cNvPr>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8" name="页脚占位符 2">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a:extLst/>
          </p:cNvPr>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3070052615"/>
      </p:ext>
    </p:extLst>
  </p:cSld>
  <p:clrMapOvr>
    <a:masterClrMapping/>
  </p:clrMapOvr>
  <p:transition spd="slow">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a:extLst/>
          </p:cNvPr>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a:extLst/>
          </p:cNvPr>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a:extLst/>
          </p:cNvPr>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p:cNvPr>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panose="020F0502020204030204"/>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0" name="矩形 9">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1" name="矩形 10">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2" name="矩形 11">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13" name="文本框 20">
            <a:extLst/>
          </p:cNvPr>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1985850705"/>
      </p:ext>
    </p:extLst>
  </p:cSld>
  <p:clrMapOvr>
    <a:masterClrMapping/>
  </p:clrMapOvr>
  <p:transition spd="slow">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a:extLst/>
          </p:cNvPr>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31046393"/>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212036549"/>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597709030"/>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6944CD-86AB-4D36-90CB-88D5B8037613}"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BDBE42-963B-4A89-B8FA-AC9CE5C016B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42865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2C2361-C66D-4F13-83B3-E58B45368C9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35649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0777E1-E4E5-446F-8AE7-C7673F9D1F1C}"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B45D53-F8B9-4901-9DCA-60BA82F1350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97545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061440-D158-40E8-859B-8042D407BFDA}"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391785-7487-416D-BDA9-E8D9B923F87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500005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8C5BB9-B2FE-4905-B4A9-CDF9E75494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8"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15F3D5-A9DB-4CD8-BA07-E1D501DDB0B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55030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905CBA-6A8C-4967-9E8C-EFD4AED72B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12E899-C6CC-4E61-8AF7-6432D2F3773E}"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34800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2C462F-465D-4753-BB82-E87C5B9D5FFB}"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C69C6E-5B5B-42A0-A246-D25A5533518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87881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CC6F2C-8CA2-4388-8532-C5FD682BE2B4}"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A4C13-F245-498B-A070-61E9C3862A5C}"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53171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3908D8-933B-419F-BB47-76F0CABB3C4D}"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661A0-FF3C-429E-ADAC-1214161B86DF}"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82520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FB13F9-D2B8-4C9B-9186-3BBD9621807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66CC41-A7C1-43EF-85E4-32A70571D091}"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5622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E69C45-8EF8-4C63-B5FD-3FAB9C35A4A7}"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78CDAB-7FF3-43EA-ABC0-28B03FD15798}"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9329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649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88" y="6218238"/>
            <a:ext cx="549275" cy="523875"/>
          </a:xfrm>
        </p:spPr>
        <p:txBody>
          <a:bodyPr lIns="91425" tIns="91425" rIns="91425" bIns="91425" anchorCtr="0">
            <a:no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9460B3-9ABE-4C9D-A384-F253A5F08D44}" type="slidenum">
              <a:rPr kumimoji="0" lang="en-US" altLang="zh-TW"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185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fld id="{E69D4DD0-44BC-4C9A-8B4C-162DB9AE321B}"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2019/9/21</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83546068-6173-4BCB-987B-408BBF85F947}"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7177216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2019/9/21</a:t>
            </a:fld>
            <a:endParaRPr kumimoji="0" lang="zh-CN" altLang="en-US">
              <a:solidFill>
                <a:prstClr val="black">
                  <a:tint val="75000"/>
                </a:prstClr>
              </a:solidFill>
            </a:endParaRPr>
          </a:p>
        </p:txBody>
      </p:sp>
      <p:sp>
        <p:nvSpPr>
          <p:cNvPr id="5" name="页脚占位符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6043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5B5058-0EB5-4E45-98CC-26889F0FAD88}"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1DE31F-632F-41BB-B749-AF26ADD073E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8552133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臺</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南市麻豆國小版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6021288"/>
            <a:ext cx="772847" cy="72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10</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13004" y="2852936"/>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158130"/>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三、十二年國民基本</a:t>
            </a:r>
            <a:r>
              <a:rPr lang="en-US" altLang="zh-TW" sz="2400">
                <a:latin typeface="微軟正黑體" panose="020B0604030504040204" pitchFamily="34" charset="-120"/>
                <a:ea typeface="微軟正黑體" panose="020B0604030504040204" pitchFamily="34" charset="-120"/>
              </a:rPr>
              <a:t/>
            </a:r>
            <a:br>
              <a:rPr lang="en-US" altLang="zh-TW" sz="2400">
                <a:latin typeface="微軟正黑體" panose="020B0604030504040204" pitchFamily="34" charset="-120"/>
                <a:ea typeface="微軟正黑體" panose="020B0604030504040204" pitchFamily="34" charset="-120"/>
              </a:rPr>
            </a:br>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44" name="文字方塊 4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932" y="3307853"/>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a:t>
            </a:r>
            <a:r>
              <a:rPr lang="zh-TW" altLang="en-US" sz="2400">
                <a:latin typeface="微軟正黑體" panose="020B0604030504040204" pitchFamily="34" charset="-120"/>
                <a:ea typeface="微軟正黑體" panose="020B0604030504040204" pitchFamily="34" charset="-120"/>
              </a:rPr>
              <a:t>宣布：</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原</a:t>
            </a:r>
            <a:r>
              <a:rPr lang="zh-TW" altLang="en-US" sz="2400" dirty="0">
                <a:latin typeface="微軟正黑體" panose="020B0604030504040204" pitchFamily="34" charset="-120"/>
                <a:ea typeface="微軟正黑體" panose="020B0604030504040204" pitchFamily="34" charset="-120"/>
              </a:rPr>
              <a:t>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a:t>
            </a:r>
            <a:r>
              <a:rPr lang="zh-TW" altLang="en-US" sz="2400">
                <a:latin typeface="微軟正黑體" panose="020B0604030504040204" pitchFamily="34" charset="-120"/>
                <a:ea typeface="微軟正黑體" panose="020B0604030504040204" pitchFamily="34" charset="-120"/>
              </a:rPr>
              <a:t>起，</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調整</a:t>
            </a:r>
            <a:r>
              <a:rPr lang="zh-TW" altLang="en-US" sz="2400" dirty="0">
                <a:latin typeface="微軟正黑體" pitchFamily="34" charset="-120"/>
                <a:ea typeface="微軟正黑體" pitchFamily="34" charset="-120"/>
              </a:rPr>
              <a:t>至</a:t>
            </a:r>
            <a:r>
              <a:rPr lang="en-US" altLang="zh-TW" sz="2400" dirty="0">
                <a:latin typeface="微軟正黑體" pitchFamily="34" charset="-120"/>
                <a:ea typeface="微軟正黑體" pitchFamily="34" charset="-120"/>
              </a:rPr>
              <a:t>108</a:t>
            </a:r>
            <a:r>
              <a:rPr lang="zh-TW" altLang="en-US" sz="2400">
                <a:latin typeface="微軟正黑體" pitchFamily="34" charset="-120"/>
                <a:ea typeface="微軟正黑體" pitchFamily="34" charset="-120"/>
              </a:rPr>
              <a:t>學年度</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從</a:t>
            </a:r>
            <a:r>
              <a:rPr lang="zh-TW" altLang="en-US" sz="2400" dirty="0">
                <a:latin typeface="微軟正黑體" pitchFamily="34" charset="-120"/>
                <a:ea typeface="微軟正黑體" pitchFamily="34" charset="-120"/>
              </a:rPr>
              <a:t>國民小學、</a:t>
            </a:r>
            <a:r>
              <a:rPr lang="zh-TW" altLang="en-US" sz="2400">
                <a:latin typeface="微軟正黑體" pitchFamily="34" charset="-120"/>
                <a:ea typeface="微軟正黑體" pitchFamily="34" charset="-120"/>
              </a:rPr>
              <a:t>國民中學</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及</a:t>
            </a:r>
            <a:r>
              <a:rPr lang="zh-TW" altLang="en-US" sz="2400" dirty="0">
                <a:latin typeface="微軟正黑體" pitchFamily="34" charset="-120"/>
                <a:ea typeface="微軟正黑體" pitchFamily="34" charset="-120"/>
              </a:rPr>
              <a:t>高級中等學校一年級</a:t>
            </a:r>
            <a:r>
              <a:rPr lang="zh-TW" altLang="en-US" sz="2400">
                <a:latin typeface="微軟正黑體" pitchFamily="34" charset="-120"/>
                <a:ea typeface="微軟正黑體" pitchFamily="34" charset="-120"/>
              </a:rPr>
              <a:t>起，</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逐年</a:t>
            </a:r>
            <a:r>
              <a:rPr lang="zh-TW" altLang="en-US" sz="2400" dirty="0">
                <a:latin typeface="微軟正黑體" pitchFamily="34" charset="-120"/>
                <a:ea typeface="微軟正黑體" pitchFamily="34" charset="-120"/>
              </a:rPr>
              <a:t>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14</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620933" y="2318271"/>
            <a:ext cx="5463236" cy="830997"/>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十二年國民基本教育課程綱要總綱</a:t>
            </a:r>
            <a:br>
              <a:rPr lang="zh-TW" altLang="en-US" sz="2400">
                <a:latin typeface="微軟正黑體" pitchFamily="34" charset="-120"/>
                <a:ea typeface="微軟正黑體" pitchFamily="34" charset="-120"/>
                <a:cs typeface="Times New Roman" pitchFamily="18" charset="0"/>
              </a:rPr>
            </a:br>
            <a:r>
              <a:rPr lang="zh-TW" altLang="en-US" sz="2400">
                <a:latin typeface="微軟正黑體" pitchFamily="34" charset="-120"/>
                <a:ea typeface="微軟正黑體" pitchFamily="34" charset="-120"/>
                <a:cs typeface="Times New Roman" pitchFamily="18" charset="0"/>
              </a:rPr>
              <a:t>原已於</a:t>
            </a:r>
            <a:r>
              <a:rPr lang="en-US" altLang="zh-TW" sz="2400">
                <a:latin typeface="微軟正黑體" pitchFamily="34" charset="-120"/>
                <a:ea typeface="微軟正黑體" pitchFamily="34" charset="-120"/>
                <a:cs typeface="Times New Roman" pitchFamily="18" charset="0"/>
              </a:rPr>
              <a:t>103</a:t>
            </a:r>
            <a:r>
              <a:rPr lang="zh-TW" altLang="en-US" sz="2400">
                <a:latin typeface="微軟正黑體" pitchFamily="34" charset="-120"/>
                <a:ea typeface="微軟正黑體" pitchFamily="34" charset="-120"/>
                <a:cs typeface="Times New Roman" pitchFamily="18" charset="0"/>
              </a:rPr>
              <a:t>年</a:t>
            </a:r>
            <a:r>
              <a:rPr lang="en-US" altLang="zh-TW" sz="2400">
                <a:latin typeface="微軟正黑體" pitchFamily="34" charset="-120"/>
                <a:ea typeface="微軟正黑體" pitchFamily="34" charset="-120"/>
                <a:cs typeface="Times New Roman" pitchFamily="18" charset="0"/>
              </a:rPr>
              <a:t>11</a:t>
            </a:r>
            <a:r>
              <a:rPr lang="zh-TW" altLang="en-US" sz="2400">
                <a:latin typeface="微軟正黑體" pitchFamily="34" charset="-120"/>
                <a:ea typeface="微軟正黑體" pitchFamily="34" charset="-120"/>
                <a:cs typeface="Times New Roman" pitchFamily="18" charset="0"/>
              </a:rPr>
              <a:t>月</a:t>
            </a:r>
            <a:r>
              <a:rPr lang="en-US" altLang="zh-TW" sz="2400">
                <a:latin typeface="微軟正黑體" pitchFamily="34" charset="-120"/>
                <a:ea typeface="微軟正黑體" pitchFamily="34" charset="-120"/>
                <a:cs typeface="Times New Roman" pitchFamily="18" charset="0"/>
              </a:rPr>
              <a:t>28</a:t>
            </a:r>
            <a:r>
              <a:rPr lang="zh-TW" altLang="en-US" sz="240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03244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80477" y="2762748"/>
            <a:ext cx="3126960" cy="224676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三、課程目標</a:t>
            </a:r>
            <a:endParaRPr lang="en-US" altLang="zh-TW" sz="240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五、課程架構</a:t>
            </a:r>
          </a:p>
        </p:txBody>
      </p:sp>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a:extLst>
              <a:ext uri="{BEBA8EAE-BF5A-486C-A8C5-ECC9F3942E4B}">
                <a14:imgProp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a14="http://schemas.microsoft.com/office/drawing/2010/main"/>
              </a:ext>
            </a:extLst>
          </a:blip>
          <a:srcRect l="5238" r="70154" b="72050"/>
          <a:stretch/>
        </p:blipFill>
        <p:spPr>
          <a:xfrm>
            <a:off x="3974147" y="1359212"/>
            <a:ext cx="1133269" cy="965414"/>
          </a:xfrm>
          <a:prstGeom prst="rect">
            <a:avLst/>
          </a:prstGeom>
        </p:spPr>
      </p:pic>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pic>
        <p:nvPicPr>
          <p:cNvPr id="6" name="圖片 5"/>
          <p:cNvPicPr>
            <a:picLocks noChangeAspect="1"/>
          </p:cNvPicPr>
          <p:nvPr/>
        </p:nvPicPr>
        <p:blipFill>
          <a:blip r:embed="rId5"/>
          <a:stretch>
            <a:fillRect/>
          </a:stretch>
        </p:blipFill>
        <p:spPr>
          <a:xfrm>
            <a:off x="122822" y="1157842"/>
            <a:ext cx="8835918" cy="5700157"/>
          </a:xfrm>
          <a:prstGeom prst="rect">
            <a:avLst/>
          </a:prstGeom>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
          <p:cNvGrpSpPr>
            <a:grpSpLocks/>
          </p:cNvGrpSpPr>
          <p:nvPr/>
        </p:nvGrpSpPr>
        <p:grpSpPr bwMode="auto">
          <a:xfrm>
            <a:off x="245269" y="1609726"/>
            <a:ext cx="4800921" cy="3146822"/>
            <a:chOff x="330677" y="1197975"/>
            <a:chExt cx="7268488" cy="4763207"/>
          </a:xfrm>
        </p:grpSpPr>
        <p:sp>
          <p:nvSpPr>
            <p:cNvPr id="20494" name="Freeform 14"/>
            <p:cNvSpPr>
              <a:spLocks/>
            </p:cNvSpPr>
            <p:nvPr/>
          </p:nvSpPr>
          <p:spPr bwMode="auto">
            <a:xfrm>
              <a:off x="330677" y="1197975"/>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0" name="Pentagon 21"/>
            <p:cNvSpPr/>
            <p:nvPr/>
          </p:nvSpPr>
          <p:spPr>
            <a:xfrm>
              <a:off x="1222955" y="1657536"/>
              <a:ext cx="3226618"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6" name="Freeform 15"/>
            <p:cNvSpPr>
              <a:spLocks/>
            </p:cNvSpPr>
            <p:nvPr/>
          </p:nvSpPr>
          <p:spPr bwMode="auto">
            <a:xfrm>
              <a:off x="330678" y="2703879"/>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6" name="Pentagon 1161"/>
            <p:cNvSpPr/>
            <p:nvPr/>
          </p:nvSpPr>
          <p:spPr>
            <a:xfrm>
              <a:off x="1222955" y="2933491"/>
              <a:ext cx="3567305"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8" name="Freeform 16"/>
            <p:cNvSpPr>
              <a:spLocks/>
            </p:cNvSpPr>
            <p:nvPr/>
          </p:nvSpPr>
          <p:spPr bwMode="auto">
            <a:xfrm>
              <a:off x="330677" y="4212078"/>
              <a:ext cx="892481"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9" name="Pentagon 1162"/>
            <p:cNvSpPr/>
            <p:nvPr/>
          </p:nvSpPr>
          <p:spPr>
            <a:xfrm>
              <a:off x="1222955" y="4211248"/>
              <a:ext cx="3226618"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500" name="Text Placeholder 33"/>
            <p:cNvSpPr txBox="1">
              <a:spLocks/>
            </p:cNvSpPr>
            <p:nvPr/>
          </p:nvSpPr>
          <p:spPr bwMode="auto">
            <a:xfrm>
              <a:off x="1475307" y="188839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0501" name="矩形 2"/>
            <p:cNvSpPr>
              <a:spLocks noChangeArrowheads="1"/>
            </p:cNvSpPr>
            <p:nvPr/>
          </p:nvSpPr>
          <p:spPr bwMode="auto">
            <a:xfrm>
              <a:off x="1815069" y="2302314"/>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12826D"/>
                  </a:solidFill>
                  <a:latin typeface="Microsoft YaHei" pitchFamily="34" charset="-122"/>
                  <a:ea typeface="Microsoft YaHei" pitchFamily="34" charset="-122"/>
                </a:rPr>
                <a:t>需終身學習 </a:t>
              </a:r>
              <a:endParaRPr kumimoji="0" lang="zh-TW" altLang="en-US">
                <a:solidFill>
                  <a:srgbClr val="12826D"/>
                </a:solidFill>
                <a:latin typeface="Microsoft YaHei" pitchFamily="34" charset="-122"/>
                <a:ea typeface="Microsoft YaHei" pitchFamily="34" charset="-122"/>
              </a:endParaRPr>
            </a:p>
          </p:txBody>
        </p:sp>
        <p:sp>
          <p:nvSpPr>
            <p:cNvPr id="5" name="矩形 4"/>
            <p:cNvSpPr/>
            <p:nvPr/>
          </p:nvSpPr>
          <p:spPr>
            <a:xfrm>
              <a:off x="4449573" y="2057623"/>
              <a:ext cx="2812025"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0503" name="Text Placeholder 33"/>
            <p:cNvSpPr txBox="1">
              <a:spLocks/>
            </p:cNvSpPr>
            <p:nvPr/>
          </p:nvSpPr>
          <p:spPr bwMode="auto">
            <a:xfrm>
              <a:off x="1475307" y="3155633"/>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0504" name="矩形 69"/>
            <p:cNvSpPr>
              <a:spLocks noChangeArrowheads="1"/>
            </p:cNvSpPr>
            <p:nvPr/>
          </p:nvSpPr>
          <p:spPr bwMode="auto">
            <a:xfrm>
              <a:off x="1815069" y="3561807"/>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E2887E"/>
                  </a:solidFill>
                  <a:latin typeface="Microsoft YaHei" pitchFamily="34" charset="-122"/>
                  <a:ea typeface="Microsoft YaHei" pitchFamily="34" charset="-122"/>
                </a:rPr>
                <a:t>需活用所學 </a:t>
              </a:r>
              <a:endParaRPr kumimoji="0" lang="zh-TW" altLang="en-US">
                <a:solidFill>
                  <a:srgbClr val="E2887E"/>
                </a:solidFill>
                <a:latin typeface="Microsoft YaHei" pitchFamily="34" charset="-122"/>
                <a:ea typeface="Microsoft YaHei" pitchFamily="34" charset="-122"/>
              </a:endParaRPr>
            </a:p>
          </p:txBody>
        </p:sp>
        <p:sp>
          <p:nvSpPr>
            <p:cNvPr id="71" name="矩形 70"/>
            <p:cNvSpPr/>
            <p:nvPr/>
          </p:nvSpPr>
          <p:spPr>
            <a:xfrm>
              <a:off x="4790261" y="3331776"/>
              <a:ext cx="2808904" cy="628921"/>
            </a:xfrm>
            <a:prstGeom prst="rect">
              <a:avLst/>
            </a:prstGeom>
          </p:spPr>
          <p:txBody>
            <a:bodyPr wrap="square">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0506" name="Text Placeholder 33"/>
            <p:cNvSpPr txBox="1">
              <a:spLocks/>
            </p:cNvSpPr>
            <p:nvPr/>
          </p:nvSpPr>
          <p:spPr bwMode="auto">
            <a:xfrm>
              <a:off x="1475307" y="4422868"/>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0507" name="矩形 72"/>
            <p:cNvSpPr>
              <a:spLocks noChangeArrowheads="1"/>
            </p:cNvSpPr>
            <p:nvPr/>
          </p:nvSpPr>
          <p:spPr bwMode="auto">
            <a:xfrm>
              <a:off x="1815069" y="4823693"/>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F1A33B"/>
                  </a:solidFill>
                  <a:latin typeface="Microsoft YaHei" pitchFamily="34" charset="-122"/>
                  <a:ea typeface="Microsoft YaHei" pitchFamily="34" charset="-122"/>
                </a:rPr>
                <a:t>需團隊作業 </a:t>
              </a:r>
              <a:endParaRPr kumimoji="0" lang="zh-TW" altLang="en-US">
                <a:solidFill>
                  <a:srgbClr val="F1A33B"/>
                </a:solidFill>
                <a:latin typeface="Microsoft YaHei" pitchFamily="34" charset="-122"/>
                <a:ea typeface="Microsoft YaHei" pitchFamily="34" charset="-122"/>
              </a:endParaRPr>
            </a:p>
          </p:txBody>
        </p:sp>
        <p:sp>
          <p:nvSpPr>
            <p:cNvPr id="74" name="矩形 73"/>
            <p:cNvSpPr/>
            <p:nvPr/>
          </p:nvSpPr>
          <p:spPr>
            <a:xfrm>
              <a:off x="4449573" y="4638369"/>
              <a:ext cx="2768763"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grpSp>
        <p:nvGrpSpPr>
          <p:cNvPr id="95" name="组合 151"/>
          <p:cNvGrpSpPr/>
          <p:nvPr/>
        </p:nvGrpSpPr>
        <p:grpSpPr>
          <a:xfrm>
            <a:off x="6582222" y="3433320"/>
            <a:ext cx="1409573" cy="1389174"/>
            <a:chOff x="6026151" y="3973513"/>
            <a:chExt cx="2193925" cy="2162176"/>
          </a:xfrm>
          <a:scene3d>
            <a:camera prst="orthographicFront">
              <a:rot lat="0" lon="20099989" rev="0"/>
            </a:camera>
            <a:lightRig rig="threePt" dir="t"/>
          </a:scene3d>
        </p:grpSpPr>
        <p:sp>
          <p:nvSpPr>
            <p:cNvPr id="96" name="任意多边形 135"/>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97" name="任意多边形 142"/>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2700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98" name="文本框 146"/>
            <p:cNvSpPr txBox="1"/>
            <p:nvPr/>
          </p:nvSpPr>
          <p:spPr>
            <a:xfrm rot="18000000">
              <a:off x="6458433" y="4762685"/>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溝通互動</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99" name="文本框 147"/>
            <p:cNvSpPr txBox="1"/>
            <p:nvPr/>
          </p:nvSpPr>
          <p:spPr>
            <a:xfrm rot="18000000">
              <a:off x="7410129" y="4977110"/>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B</a:t>
              </a:r>
              <a:endParaRPr kumimoji="0" lang="zh-CN" altLang="en-US" sz="2400" dirty="0">
                <a:solidFill>
                  <a:prstClr val="white"/>
                </a:solidFill>
                <a:ea typeface="Arial" charset="0"/>
                <a:cs typeface="Arial" charset="0"/>
              </a:endParaRPr>
            </a:p>
          </p:txBody>
        </p:sp>
      </p:grpSp>
      <p:grpSp>
        <p:nvGrpSpPr>
          <p:cNvPr id="100" name="组合 150"/>
          <p:cNvGrpSpPr/>
          <p:nvPr/>
        </p:nvGrpSpPr>
        <p:grpSpPr>
          <a:xfrm>
            <a:off x="6033487" y="2199180"/>
            <a:ext cx="1219862" cy="1401413"/>
            <a:chOff x="5133975" y="2033589"/>
            <a:chExt cx="1898650" cy="2181225"/>
          </a:xfrm>
          <a:scene3d>
            <a:camera prst="orthographicFront">
              <a:rot lat="0" lon="20099993" rev="0"/>
            </a:camera>
            <a:lightRig rig="threePt" dir="t"/>
          </a:scene3d>
        </p:grpSpPr>
        <p:sp>
          <p:nvSpPr>
            <p:cNvPr id="108" name="任意多边形 137"/>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54000" tIns="459000" rIns="54000" bIns="540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09" name="等腰三角形 143"/>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08000" anchor="ctr"/>
            <a:lstStyle/>
            <a:p>
              <a:pPr algn="ctr" defTabSz="685800" fontAlgn="auto">
                <a:spcBef>
                  <a:spcPts val="0"/>
                </a:spcBef>
                <a:spcAft>
                  <a:spcPts val="0"/>
                </a:spcAft>
                <a:defRPr/>
              </a:pPr>
              <a:endParaRPr kumimoji="0" lang="zh-CN" altLang="en-US" sz="1500" dirty="0">
                <a:solidFill>
                  <a:prstClr val="white"/>
                </a:solidFill>
                <a:latin typeface="Broadway" panose="04040905080B02020502" pitchFamily="82" charset="0"/>
                <a:ea typeface="等线" panose="02010600030101010101"/>
              </a:endParaRPr>
            </a:p>
          </p:txBody>
        </p:sp>
        <p:sp>
          <p:nvSpPr>
            <p:cNvPr id="110" name="文本框 144"/>
            <p:cNvSpPr txBox="1"/>
            <p:nvPr/>
          </p:nvSpPr>
          <p:spPr>
            <a:xfrm>
              <a:off x="5388115" y="273877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CN" altLang="en-US" sz="1500" b="1" dirty="0">
                  <a:solidFill>
                    <a:prstClr val="black">
                      <a:lumMod val="75000"/>
                      <a:lumOff val="25000"/>
                    </a:prstClr>
                  </a:solidFill>
                  <a:latin typeface="Microsoft YaHei" charset="-122"/>
                  <a:ea typeface="Microsoft YaHei" charset="-122"/>
                  <a:cs typeface="Microsoft YaHei" charset="-122"/>
                </a:rPr>
                <a:t>自主行動</a:t>
              </a:r>
            </a:p>
          </p:txBody>
        </p:sp>
        <p:sp>
          <p:nvSpPr>
            <p:cNvPr id="111" name="文本框 145"/>
            <p:cNvSpPr txBox="1"/>
            <p:nvPr/>
          </p:nvSpPr>
          <p:spPr>
            <a:xfrm>
              <a:off x="5757831" y="2080644"/>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A</a:t>
              </a:r>
              <a:endParaRPr kumimoji="0" lang="zh-CN" altLang="en-US" sz="2400" dirty="0">
                <a:solidFill>
                  <a:prstClr val="white"/>
                </a:solidFill>
                <a:ea typeface="Arial" charset="0"/>
                <a:cs typeface="Arial" charset="0"/>
              </a:endParaRPr>
            </a:p>
          </p:txBody>
        </p:sp>
      </p:grpSp>
      <p:grpSp>
        <p:nvGrpSpPr>
          <p:cNvPr id="112" name="组合 1"/>
          <p:cNvGrpSpPr/>
          <p:nvPr/>
        </p:nvGrpSpPr>
        <p:grpSpPr>
          <a:xfrm>
            <a:off x="5363380" y="3431280"/>
            <a:ext cx="1409573" cy="1390194"/>
            <a:chOff x="3938589" y="3989388"/>
            <a:chExt cx="2193925" cy="2163763"/>
          </a:xfrm>
          <a:scene3d>
            <a:camera prst="orthographicFront">
              <a:rot lat="0" lon="20099986" rev="0"/>
            </a:camera>
            <a:lightRig rig="threePt" dir="t"/>
          </a:scene3d>
        </p:grpSpPr>
        <p:sp>
          <p:nvSpPr>
            <p:cNvPr id="113" name="任意多边形 136"/>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14" name="任意多边形 141"/>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54000" tIns="0" rIns="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115" name="文本框 148"/>
            <p:cNvSpPr txBox="1"/>
            <p:nvPr/>
          </p:nvSpPr>
          <p:spPr>
            <a:xfrm rot="3600000">
              <a:off x="4206989" y="472531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社會參與</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116" name="文本框 149"/>
            <p:cNvSpPr txBox="1"/>
            <p:nvPr/>
          </p:nvSpPr>
          <p:spPr>
            <a:xfrm rot="3600000">
              <a:off x="4086120" y="4903603"/>
              <a:ext cx="634227"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C</a:t>
              </a:r>
              <a:endParaRPr kumimoji="0" lang="zh-CN" altLang="en-US" sz="2400" dirty="0">
                <a:solidFill>
                  <a:prstClr val="white"/>
                </a:solidFill>
                <a:ea typeface="Arial" charset="0"/>
                <a:cs typeface="Arial" charset="0"/>
              </a:endParaRPr>
            </a:p>
          </p:txBody>
        </p:sp>
      </p:grpSp>
      <p:grpSp>
        <p:nvGrpSpPr>
          <p:cNvPr id="4" name="群組 3"/>
          <p:cNvGrpSpPr>
            <a:grpSpLocks/>
          </p:cNvGrpSpPr>
          <p:nvPr/>
        </p:nvGrpSpPr>
        <p:grpSpPr bwMode="auto">
          <a:xfrm>
            <a:off x="6012390" y="2919412"/>
            <a:ext cx="1156098" cy="1183481"/>
            <a:chOff x="7787338" y="2752984"/>
            <a:chExt cx="1541090" cy="1577070"/>
          </a:xfrm>
        </p:grpSpPr>
        <p:grpSp>
          <p:nvGrpSpPr>
            <p:cNvPr id="118" name="组合 153"/>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0" name="椭圆 140"/>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1" name="文本框 152"/>
              <p:cNvSpPr txBox="1"/>
              <p:nvPr/>
            </p:nvSpPr>
            <p:spPr>
              <a:xfrm>
                <a:off x="5633854" y="3889139"/>
                <a:ext cx="287454" cy="574516"/>
              </a:xfrm>
              <a:prstGeom prst="rect">
                <a:avLst/>
              </a:prstGeom>
              <a:noFill/>
              <a:sp3d extrusionH="254000"/>
            </p:spPr>
            <p:txBody>
              <a:bodyPr wrap="none">
                <a:spAutoFit/>
              </a:bodyPr>
              <a:lstStyle/>
              <a:p>
                <a:pPr defTabSz="685800" fontAlgn="auto">
                  <a:spcBef>
                    <a:spcPts val="0"/>
                  </a:spcBef>
                  <a:spcAft>
                    <a:spcPts val="0"/>
                  </a:spcAft>
                  <a:defRPr/>
                </a:pPr>
                <a:endParaRPr kumimoji="0" lang="zh-CN" altLang="en-US" dirty="0">
                  <a:solidFill>
                    <a:prstClr val="black"/>
                  </a:solidFill>
                  <a:latin typeface="Microsoft YaHei" charset="-122"/>
                  <a:ea typeface="Microsoft YaHei" charset="-122"/>
                  <a:cs typeface="Microsoft YaHei" charset="-122"/>
                </a:endParaRPr>
              </a:p>
            </p:txBody>
          </p:sp>
        </p:grpSp>
        <p:grpSp>
          <p:nvGrpSpPr>
            <p:cNvPr id="122" name="组合 153"/>
            <p:cNvGrpSpPr/>
            <p:nvPr/>
          </p:nvGrpSpPr>
          <p:grpSpPr>
            <a:xfrm>
              <a:off x="7787338" y="2752984"/>
              <a:ext cx="1440477" cy="1400733"/>
              <a:chOff x="5265739" y="3360739"/>
              <a:chExt cx="1681520" cy="1635125"/>
            </a:xfrm>
            <a:noFill/>
            <a:scene3d>
              <a:camera prst="orthographicFront">
                <a:rot lat="0" lon="20099993" rev="0"/>
              </a:camera>
              <a:lightRig rig="threePt" dir="t"/>
            </a:scene3d>
          </p:grpSpPr>
          <p:sp>
            <p:nvSpPr>
              <p:cNvPr id="123" name="椭圆 138"/>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4" name="椭圆 140"/>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5" name="文本框 152"/>
              <p:cNvSpPr txBox="1"/>
              <p:nvPr/>
            </p:nvSpPr>
            <p:spPr>
              <a:xfrm>
                <a:off x="5582332" y="3889139"/>
                <a:ext cx="1364927" cy="1005404"/>
              </a:xfrm>
              <a:prstGeom prst="rect">
                <a:avLst/>
              </a:prstGeom>
              <a:grpFill/>
              <a:ln>
                <a:noFill/>
              </a:ln>
              <a:sp3d extrusionH="254000"/>
            </p:spPr>
            <p:txBody>
              <a:bodyPr wrap="none">
                <a:spAutoFit/>
              </a:bodyPr>
              <a:lstStyle/>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終身</a:t>
                </a:r>
                <a:endParaRPr kumimoji="0" lang="en-US" altLang="zh-TW" b="1" dirty="0">
                  <a:solidFill>
                    <a:prstClr val="black"/>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學習者</a:t>
                </a:r>
                <a:endParaRPr kumimoji="0" lang="zh-CN" altLang="en-US" b="1" dirty="0">
                  <a:solidFill>
                    <a:prstClr val="black"/>
                  </a:solidFill>
                  <a:latin typeface="Microsoft YaHei" charset="-122"/>
                  <a:ea typeface="Microsoft YaHei" charset="-122"/>
                  <a:cs typeface="Microsoft YaHei" charset="-122"/>
                </a:endParaRPr>
              </a:p>
            </p:txBody>
          </p:sp>
        </p:grpSp>
      </p:grpSp>
      <p:sp>
        <p:nvSpPr>
          <p:cNvPr id="10" name="矩形 9"/>
          <p:cNvSpPr>
            <a:spLocks noChangeArrowheads="1"/>
          </p:cNvSpPr>
          <p:nvPr/>
        </p:nvSpPr>
        <p:spPr bwMode="auto">
          <a:xfrm>
            <a:off x="6193387" y="4880024"/>
            <a:ext cx="35328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能活用符號 </a:t>
            </a:r>
            <a:r>
              <a:rPr kumimoji="0" lang="en-US" altLang="zh-TW" sz="2000" b="1">
                <a:solidFill>
                  <a:srgbClr val="F33B48"/>
                </a:solidFill>
                <a:latin typeface="Microsoft YaHei" pitchFamily="34" charset="-122"/>
                <a:ea typeface="Microsoft YaHei" pitchFamily="34" charset="-122"/>
                <a:sym typeface="Arial" pitchFamily="34" charset="0"/>
              </a:rPr>
              <a:t>活用學習</a:t>
            </a:r>
          </a:p>
          <a:p>
            <a:pP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能與別人、社會、環境互動</a:t>
            </a:r>
            <a:r>
              <a:rPr kumimoji="0" lang="zh-TW" altLang="en-US" sz="2000" b="1">
                <a:solidFill>
                  <a:prstClr val="black"/>
                </a:solidFill>
                <a:latin typeface="Microsoft YaHei" pitchFamily="34" charset="-122"/>
                <a:ea typeface="Microsoft YaHei" pitchFamily="34" charset="-122"/>
                <a:sym typeface="Arial" pitchFamily="34" charset="0"/>
              </a:rPr>
              <a:t>，</a:t>
            </a:r>
            <a:endParaRPr kumimoji="0" lang="en-US" altLang="zh-TW" sz="2000" b="1">
              <a:solidFill>
                <a:prstClr val="black"/>
              </a:solidFill>
              <a:latin typeface="Microsoft YaHei" pitchFamily="34" charset="-122"/>
              <a:ea typeface="Microsoft YaHei" pitchFamily="34" charset="-122"/>
              <a:sym typeface="Arial" pitchFamily="34" charset="0"/>
            </a:endParaRPr>
          </a:p>
          <a:p>
            <a:pP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才能強化溝通互動</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11" name="矩形 10"/>
          <p:cNvSpPr>
            <a:spLocks noChangeArrowheads="1"/>
          </p:cNvSpPr>
          <p:nvPr/>
        </p:nvSpPr>
        <p:spPr bwMode="auto">
          <a:xfrm>
            <a:off x="5237365" y="926354"/>
            <a:ext cx="2726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能提高</a:t>
            </a:r>
            <a:r>
              <a:rPr kumimoji="0" lang="en-US" altLang="zh-TW" sz="2000" b="1">
                <a:solidFill>
                  <a:srgbClr val="F33B48"/>
                </a:solidFill>
                <a:latin typeface="Microsoft YaHei" pitchFamily="34" charset="-122"/>
                <a:ea typeface="Microsoft YaHei" pitchFamily="34" charset="-122"/>
                <a:sym typeface="Arial" pitchFamily="34" charset="0"/>
              </a:rPr>
              <a:t>學習意願</a:t>
            </a:r>
            <a:r>
              <a:rPr kumimoji="0" lang="zh-TW" altLang="en-US" sz="2000" b="1">
                <a:solidFill>
                  <a:srgbClr val="F33B48"/>
                </a:solidFill>
                <a:latin typeface="Microsoft YaHei" pitchFamily="34" charset="-122"/>
                <a:ea typeface="Microsoft YaHei" pitchFamily="34" charset="-122"/>
                <a:sym typeface="Arial" pitchFamily="34" charset="0"/>
              </a:rPr>
              <a:t>與自信</a:t>
            </a:r>
            <a:endParaRPr kumimoji="0" lang="en-US" altLang="zh-TW" sz="20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能強化學習方法</a:t>
            </a:r>
            <a:endParaRPr kumimoji="0" lang="en-US" altLang="zh-TW" sz="2000" b="1">
              <a:solidFill>
                <a:srgbClr val="1565C0"/>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才能自主學習</a:t>
            </a:r>
            <a:endParaRPr kumimoji="0" lang="en-US" altLang="zh-TW" sz="2000" b="1">
              <a:solidFill>
                <a:srgbClr val="000000"/>
              </a:solidFill>
              <a:latin typeface="標楷體" pitchFamily="65" charset="-120"/>
              <a:ea typeface="標楷體" pitchFamily="65" charset="-120"/>
              <a:cs typeface="Arial" pitchFamily="34" charset="0"/>
              <a:sym typeface="Arial" pitchFamily="34" charset="0"/>
            </a:endParaRPr>
          </a:p>
        </p:txBody>
      </p:sp>
      <p:sp>
        <p:nvSpPr>
          <p:cNvPr id="13" name="矩形 12"/>
          <p:cNvSpPr>
            <a:spLocks noChangeArrowheads="1"/>
          </p:cNvSpPr>
          <p:nvPr/>
        </p:nvSpPr>
        <p:spPr bwMode="auto">
          <a:xfrm>
            <a:off x="2339752" y="4842986"/>
            <a:ext cx="351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能積極分享表達、有品德</a:t>
            </a:r>
            <a:endParaRPr kumimoji="0" lang="en-US" altLang="zh-TW" sz="20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能經營團隊</a:t>
            </a:r>
            <a:endParaRPr kumimoji="0" lang="en-US" altLang="zh-TW" sz="2000" b="1">
              <a:solidFill>
                <a:srgbClr val="1565C0"/>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才能社會參與，發展未來</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204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0D60969F-14DE-4094-B1AD-52B004A5E888}" type="slidenum">
              <a:rPr kumimoji="0" lang="zh-CN" altLang="en-US">
                <a:solidFill>
                  <a:prstClr val="white"/>
                </a:solidFill>
              </a:rPr>
              <a:pPr defTabSz="685800"/>
              <a:t>18</a:t>
            </a:fld>
            <a:endParaRPr kumimoji="0" lang="zh-CN" altLang="en-US">
              <a:solidFill>
                <a:prstClr val="white"/>
              </a:solidFill>
            </a:endParaRPr>
          </a:p>
        </p:txBody>
      </p:sp>
    </p:spTree>
    <p:extLst>
      <p:ext uri="{BB962C8B-B14F-4D97-AF65-F5344CB8AC3E}">
        <p14:creationId xmlns:p14="http://schemas.microsoft.com/office/powerpoint/2010/main" val="1530475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2509297"/>
            <a:ext cx="1033993" cy="880842"/>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
        <p:nvSpPr>
          <p:cNvPr id="52" name="文字方塊 51"/>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19</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Tree>
    <p:extLst>
      <p:ext uri="{BB962C8B-B14F-4D97-AF65-F5344CB8AC3E}">
        <p14:creationId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20</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r>
                <a:rPr lang="en-US" altLang="zh-TW" sz="2800" b="1" dirty="0">
                  <a:solidFill>
                    <a:srgbClr val="FFFF00"/>
                  </a:solidFill>
                  <a:latin typeface="微軟正黑體" panose="020B0604030504040204" pitchFamily="34" charset="-120"/>
                  <a:ea typeface="微軟正黑體" panose="020B0604030504040204" pitchFamily="34" charset="-120"/>
                </a:rPr>
                <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21</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lvl="0" algn="l" eaLnBrk="1" hangingPunct="1"/>
            <a:r>
              <a:rPr kumimoji="0" lang="en-US" altLang="zh-TW" sz="3600" b="1" dirty="0" smtClean="0">
                <a:solidFill>
                  <a:schemeClr val="bg1"/>
                </a:solidFill>
                <a:cs typeface="Times New Roman" pitchFamily="18" charset="0"/>
              </a:rPr>
              <a:t>4.1</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能力的升級版</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571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2495434" y="1813312"/>
            <a:ext cx="2343396" cy="4257591"/>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71541" y="1781652"/>
            <a:ext cx="2389128" cy="4289251"/>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smtClean="0">
                <a:solidFill>
                  <a:schemeClr val="bg1"/>
                </a:solidFill>
                <a:cs typeface="Times New Roman" pitchFamily="18" charset="0"/>
              </a:rPr>
              <a:t>4.2</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教師教學的</a:t>
            </a:r>
            <a:r>
              <a:rPr kumimoji="0" lang="zh-TW" altLang="en-US" sz="3600" b="1" smtClean="0">
                <a:solidFill>
                  <a:schemeClr val="bg1"/>
                </a:solidFill>
                <a:cs typeface="Times New Roman" pitchFamily="18" charset="0"/>
              </a:rPr>
              <a:t>改變</a:t>
            </a:r>
            <a:endParaRPr kumimoji="0" lang="zh-TW" altLang="en-US" sz="3600" b="1">
              <a:solidFill>
                <a:schemeClr val="bg1"/>
              </a:solidFill>
              <a:cs typeface="Times New Roman" pitchFamily="18" charset="0"/>
            </a:endParaRP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grpSp>
        <p:nvGrpSpPr>
          <p:cNvPr id="13" name="群組 12"/>
          <p:cNvGrpSpPr/>
          <p:nvPr/>
        </p:nvGrpSpPr>
        <p:grpSpPr>
          <a:xfrm>
            <a:off x="4884027" y="1157843"/>
            <a:ext cx="4245925" cy="5626552"/>
            <a:chOff x="3011164" y="2132857"/>
            <a:chExt cx="3081657" cy="4612305"/>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30472" y="5032250"/>
              <a:ext cx="2618120" cy="1060082"/>
            </a:xfrm>
            <a:prstGeom prst="rect">
              <a:avLst/>
            </a:prstGeom>
          </p:spPr>
          <p:txBody>
            <a:bodyPr wrap="square">
              <a:spAutoFit/>
            </a:bodyPr>
            <a:lstStyle/>
            <a:p>
              <a:r>
                <a:rPr lang="zh-TW" altLang="en-US" sz="3200" b="1">
                  <a:latin typeface="微軟正黑體" panose="020B0604030504040204" pitchFamily="34" charset="-120"/>
                  <a:ea typeface="微軟正黑體" panose="020B0604030504040204" pitchFamily="34" charset="-120"/>
                </a:rPr>
                <a:t>學生為學習主體，</a:t>
              </a:r>
              <a:r>
                <a:rPr lang="en-US" altLang="zh-TW" sz="3200" b="1">
                  <a:latin typeface="微軟正黑體" panose="020B0604030504040204" pitchFamily="34" charset="-120"/>
                  <a:ea typeface="微軟正黑體" panose="020B0604030504040204" pitchFamily="34" charset="-120"/>
                </a:rPr>
                <a:t/>
              </a:r>
              <a:br>
                <a:rPr lang="en-US" altLang="zh-TW" sz="3200" b="1">
                  <a:latin typeface="微軟正黑體" panose="020B0604030504040204" pitchFamily="34" charset="-120"/>
                  <a:ea typeface="微軟正黑體" panose="020B0604030504040204" pitchFamily="34" charset="-120"/>
                </a:rPr>
              </a:br>
              <a:r>
                <a:rPr lang="zh-TW" altLang="en-US" sz="3200" b="1">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29598" y="2142873"/>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7013704" y="3002551"/>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19458" y="4969350"/>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a:ext>
            </a:extLst>
          </a:blip>
          <a:stretch>
            <a:fillRect/>
          </a:stretch>
        </p:blipFill>
        <p:spPr>
          <a:xfrm>
            <a:off x="3171911" y="1465696"/>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2803327" y="4152804"/>
            <a:ext cx="304767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怎麼考</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24</a:t>
            </a:fld>
            <a:endParaRPr kumimoji="0" lang="zh-CN" altLang="en-US">
              <a:solidFill>
                <a:prstClr val="white"/>
              </a:solidFill>
            </a:endParaRPr>
          </a:p>
        </p:txBody>
      </p:sp>
      <p:sp>
        <p:nvSpPr>
          <p:cNvPr id="13" name="矩形: 圆角 593"/>
          <p:cNvSpPr/>
          <p:nvPr/>
        </p:nvSpPr>
        <p:spPr>
          <a:xfrm>
            <a:off x="1225749" y="2305023"/>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03327" y="2620685"/>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648148" y="103694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r"/>
            <a:r>
              <a:rPr kumimoji="0" lang="zh-TW" altLang="en-US" sz="4000" b="1" smtClean="0">
                <a:solidFill>
                  <a:schemeClr val="accent6">
                    <a:lumMod val="75000"/>
                  </a:schemeClr>
                </a:solidFill>
              </a:rPr>
              <a:t>素養導向命題趨勢已是進行式</a:t>
            </a:r>
            <a:endParaRPr kumimoji="0" lang="zh-TW" altLang="en-US" sz="4000" dirty="0">
              <a:solidFill>
                <a:schemeClr val="accent6">
                  <a:lumMod val="75000"/>
                </a:schemeClr>
              </a:solidFill>
            </a:endParaRPr>
          </a:p>
        </p:txBody>
      </p:sp>
    </p:spTree>
    <p:extLst>
      <p:ext uri="{BB962C8B-B14F-4D97-AF65-F5344CB8AC3E}">
        <p14:creationId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856" y="260648"/>
            <a:ext cx="8229600" cy="634082"/>
          </a:xfrm>
        </p:spPr>
        <p:txBody>
          <a:bodyPr/>
          <a:lstStyle/>
          <a:p>
            <a:r>
              <a:rPr lang="zh-TW" altLang="en-US" sz="5400">
                <a:solidFill>
                  <a:srgbClr val="002060"/>
                </a:solidFill>
                <a:latin typeface="DFLiHei-Bd" panose="020B0709000000000000" pitchFamily="49" charset="-120"/>
                <a:ea typeface="DFLiHei-Bd" panose="020B0709000000000000" pitchFamily="49" charset="-120"/>
              </a:rPr>
              <a:t>素養導向試題</a:t>
            </a:r>
            <a:r>
              <a:rPr lang="zh-TW" altLang="en-US" sz="5400" smtClean="0">
                <a:solidFill>
                  <a:srgbClr val="002060"/>
                </a:solidFill>
                <a:latin typeface="DFLiHei-Bd" panose="020B0709000000000000" pitchFamily="49" charset="-120"/>
                <a:ea typeface="DFLiHei-Bd" panose="020B0709000000000000" pitchFamily="49" charset="-120"/>
              </a:rPr>
              <a:t>的四</a:t>
            </a:r>
            <a:r>
              <a:rPr lang="zh-TW" altLang="en-US" sz="5400">
                <a:solidFill>
                  <a:srgbClr val="002060"/>
                </a:solidFill>
                <a:latin typeface="DFLiHei-Bd" panose="020B0709000000000000" pitchFamily="49" charset="-120"/>
                <a:ea typeface="DFLiHei-Bd" panose="020B0709000000000000" pitchFamily="49" charset="-120"/>
              </a:rPr>
              <a:t>項</a:t>
            </a:r>
            <a:r>
              <a:rPr lang="zh-TW" altLang="en-US" sz="5400" smtClean="0">
                <a:solidFill>
                  <a:srgbClr val="002060"/>
                </a:solidFill>
                <a:latin typeface="DFLiHei-Bd" panose="020B0709000000000000" pitchFamily="49" charset="-120"/>
                <a:ea typeface="DFLiHei-Bd" panose="020B0709000000000000" pitchFamily="49" charset="-120"/>
              </a:rPr>
              <a:t>特色</a:t>
            </a:r>
            <a:r>
              <a:rPr lang="en-US" altLang="zh-TW" sz="5400">
                <a:solidFill>
                  <a:schemeClr val="accent5">
                    <a:lumMod val="75000"/>
                  </a:schemeClr>
                </a:solidFill>
              </a:rPr>
              <a:t/>
            </a:r>
            <a:br>
              <a:rPr lang="en-US" altLang="zh-TW" sz="5400">
                <a:solidFill>
                  <a:schemeClr val="accent5">
                    <a:lumMod val="75000"/>
                  </a:schemeClr>
                </a:solidFill>
              </a:rPr>
            </a:br>
            <a:r>
              <a:rPr lang="zh-TW" altLang="en-US" sz="1600" smtClean="0">
                <a:solidFill>
                  <a:schemeClr val="accent5">
                    <a:lumMod val="75000"/>
                  </a:schemeClr>
                </a:solidFill>
              </a:rPr>
              <a:t>未來</a:t>
            </a:r>
            <a:r>
              <a:rPr lang="en-US" altLang="zh-TW" sz="1600" dirty="0">
                <a:solidFill>
                  <a:schemeClr val="accent5">
                    <a:lumMod val="75000"/>
                  </a:schemeClr>
                </a:solidFill>
              </a:rPr>
              <a:t>Family</a:t>
            </a:r>
            <a:r>
              <a:rPr lang="zh-TW" altLang="en-US" sz="1600" dirty="0">
                <a:solidFill>
                  <a:schemeClr val="accent5">
                    <a:lumMod val="75000"/>
                  </a:schemeClr>
                </a:solidFill>
              </a:rPr>
              <a:t>，</a:t>
            </a:r>
            <a:r>
              <a:rPr lang="en-US" altLang="zh-TW" sz="1600" dirty="0">
                <a:solidFill>
                  <a:schemeClr val="accent5">
                    <a:lumMod val="75000"/>
                  </a:schemeClr>
                </a:solidFill>
              </a:rPr>
              <a:t>22</a:t>
            </a:r>
            <a:r>
              <a:rPr lang="zh-TW" altLang="en-US" sz="1600" dirty="0">
                <a:solidFill>
                  <a:schemeClr val="accent5">
                    <a:lumMod val="75000"/>
                  </a:schemeClr>
                </a:solidFill>
              </a:rPr>
              <a:t>期。</a:t>
            </a:r>
            <a:r>
              <a:rPr lang="en-US" altLang="zh-TW" sz="1200" b="1" dirty="0">
                <a:solidFill>
                  <a:schemeClr val="accent5">
                    <a:lumMod val="75000"/>
                  </a:schemeClr>
                </a:solidFill>
              </a:rPr>
              <a:t>https://gfamily.cwgv.com.tw/content/index/7199</a:t>
            </a:r>
            <a:endParaRPr lang="zh-TW" altLang="en-US" sz="1200" dirty="0">
              <a:solidFill>
                <a:schemeClr val="accent5">
                  <a:lumMod val="75000"/>
                </a:schemeClr>
              </a:solidFill>
            </a:endParaRPr>
          </a:p>
        </p:txBody>
      </p:sp>
      <p:sp>
        <p:nvSpPr>
          <p:cNvPr id="3" name="內容版面配置區 2"/>
          <p:cNvSpPr>
            <a:spLocks noGrp="1"/>
          </p:cNvSpPr>
          <p:nvPr>
            <p:ph idx="1"/>
          </p:nvPr>
        </p:nvSpPr>
        <p:spPr>
          <a:xfrm>
            <a:off x="98252" y="1268760"/>
            <a:ext cx="9073008" cy="5725765"/>
          </a:xfrm>
        </p:spPr>
        <p:txBody>
          <a:bodyPr>
            <a:normAutofit fontScale="85000" lnSpcReduction="20000"/>
          </a:bodyPr>
          <a:lstStyle/>
          <a:p>
            <a:pPr marL="0" indent="0">
              <a:buNone/>
            </a:pPr>
            <a:r>
              <a:rPr lang="zh-TW" altLang="zh-TW" smtClean="0"/>
              <a:t>負責</a:t>
            </a:r>
            <a:r>
              <a:rPr lang="zh-TW" altLang="zh-TW"/>
              <a:t>國中教育會考出題的心測中心主任陳柏熹談到，以素養導向來進行評量是全球教育趨勢，不管會考或平時的學習成就評量，題庫中已經有一定比例的試題符合</a:t>
            </a:r>
            <a:r>
              <a:rPr lang="en-US" altLang="zh-TW"/>
              <a:t>12</a:t>
            </a:r>
            <a:r>
              <a:rPr lang="zh-TW" altLang="zh-TW"/>
              <a:t>年國教課綱中核心素養的內涵，素養導向命題主要具有</a:t>
            </a:r>
            <a:r>
              <a:rPr lang="zh-TW" altLang="zh-TW" smtClean="0"/>
              <a:t>下列</a:t>
            </a:r>
            <a:r>
              <a:rPr lang="zh-TW" altLang="en-US" smtClean="0"/>
              <a:t>四</a:t>
            </a:r>
            <a:r>
              <a:rPr lang="zh-TW" altLang="zh-TW" smtClean="0"/>
              <a:t>項</a:t>
            </a:r>
            <a:r>
              <a:rPr lang="zh-TW" altLang="zh-TW"/>
              <a:t>特色：</a:t>
            </a:r>
          </a:p>
          <a:p>
            <a:pPr marL="533400" lvl="0" indent="-533400">
              <a:buNone/>
            </a:pPr>
            <a:r>
              <a:rPr lang="en-US" altLang="zh-TW" smtClean="0"/>
              <a:t>1</a:t>
            </a:r>
            <a:r>
              <a:rPr lang="zh-TW" altLang="en-US" smtClean="0"/>
              <a:t>、</a:t>
            </a:r>
            <a:r>
              <a:rPr lang="zh-TW" altLang="zh-TW" b="1" u="sng" smtClean="0">
                <a:solidFill>
                  <a:srgbClr val="002060"/>
                </a:solidFill>
              </a:rPr>
              <a:t>有</a:t>
            </a:r>
            <a:r>
              <a:rPr lang="zh-TW" altLang="zh-TW" b="1" u="sng">
                <a:solidFill>
                  <a:srgbClr val="002060"/>
                </a:solidFill>
              </a:rPr>
              <a:t>意義的情境題</a:t>
            </a:r>
            <a:r>
              <a:rPr lang="zh-TW" altLang="zh-TW"/>
              <a:t>：主要是以</a:t>
            </a:r>
            <a:r>
              <a:rPr lang="zh-TW" altLang="zh-TW" b="1">
                <a:solidFill>
                  <a:srgbClr val="E65100"/>
                </a:solidFill>
              </a:rPr>
              <a:t>生活問題解決</a:t>
            </a:r>
            <a:r>
              <a:rPr lang="zh-TW" altLang="zh-TW"/>
              <a:t>為主，有些評量到單一能力，有些評量到綜合能力。</a:t>
            </a:r>
          </a:p>
          <a:p>
            <a:pPr marL="533400" lvl="0" indent="-533400">
              <a:buNone/>
            </a:pPr>
            <a:r>
              <a:rPr lang="en-US" altLang="zh-TW" smtClean="0"/>
              <a:t>2</a:t>
            </a:r>
            <a:r>
              <a:rPr lang="zh-TW" altLang="en-US" smtClean="0"/>
              <a:t>、</a:t>
            </a:r>
            <a:r>
              <a:rPr lang="zh-TW" altLang="zh-TW" b="1" u="sng" smtClean="0">
                <a:solidFill>
                  <a:srgbClr val="002060"/>
                </a:solidFill>
              </a:rPr>
              <a:t>長</a:t>
            </a:r>
            <a:r>
              <a:rPr lang="zh-TW" altLang="zh-TW" b="1" u="sng">
                <a:solidFill>
                  <a:srgbClr val="002060"/>
                </a:solidFill>
              </a:rPr>
              <a:t>題幹</a:t>
            </a:r>
            <a:r>
              <a:rPr lang="zh-TW" altLang="zh-TW"/>
              <a:t>：題目閱讀量高，用以清楚描述</a:t>
            </a:r>
            <a:r>
              <a:rPr lang="zh-TW" altLang="zh-TW" b="1">
                <a:solidFill>
                  <a:srgbClr val="E65100"/>
                </a:solidFill>
              </a:rPr>
              <a:t>問題情境</a:t>
            </a:r>
            <a:r>
              <a:rPr lang="zh-TW" altLang="zh-TW"/>
              <a:t>，常配合</a:t>
            </a:r>
            <a:r>
              <a:rPr lang="zh-TW" altLang="zh-TW" b="1">
                <a:solidFill>
                  <a:srgbClr val="E65100"/>
                </a:solidFill>
              </a:rPr>
              <a:t>圖表或數據</a:t>
            </a:r>
            <a:r>
              <a:rPr lang="zh-TW" altLang="zh-TW"/>
              <a:t>資料。</a:t>
            </a:r>
          </a:p>
          <a:p>
            <a:pPr marL="533400" lvl="0" indent="-533400">
              <a:buNone/>
            </a:pPr>
            <a:r>
              <a:rPr lang="en-US" altLang="zh-TW" smtClean="0"/>
              <a:t>3</a:t>
            </a:r>
            <a:r>
              <a:rPr lang="zh-TW" altLang="en-US" smtClean="0"/>
              <a:t>、</a:t>
            </a:r>
            <a:r>
              <a:rPr lang="zh-TW" altLang="zh-TW" b="1" smtClean="0">
                <a:solidFill>
                  <a:srgbClr val="002060"/>
                </a:solidFill>
              </a:rPr>
              <a:t>題</a:t>
            </a:r>
            <a:r>
              <a:rPr lang="zh-TW" altLang="zh-TW" b="1">
                <a:solidFill>
                  <a:srgbClr val="002060"/>
                </a:solidFill>
              </a:rPr>
              <a:t>型多元</a:t>
            </a:r>
            <a:r>
              <a:rPr lang="zh-TW" altLang="zh-TW"/>
              <a:t>：不只有單題，也常以</a:t>
            </a:r>
            <a:r>
              <a:rPr lang="zh-TW" altLang="zh-TW" b="1">
                <a:solidFill>
                  <a:srgbClr val="E65100"/>
                </a:solidFill>
              </a:rPr>
              <a:t>題組形式</a:t>
            </a:r>
            <a:r>
              <a:rPr lang="zh-TW" altLang="zh-TW"/>
              <a:t>呈現，受測者看完題目情境後會回答多道試題。不只有選擇題，也會有</a:t>
            </a:r>
            <a:r>
              <a:rPr lang="zh-TW" altLang="zh-TW" b="1">
                <a:solidFill>
                  <a:srgbClr val="E65100"/>
                </a:solidFill>
              </a:rPr>
              <a:t>非選擇題</a:t>
            </a:r>
            <a:endParaRPr lang="zh-TW" altLang="zh-TW">
              <a:solidFill>
                <a:srgbClr val="E65100"/>
              </a:solidFill>
            </a:endParaRPr>
          </a:p>
          <a:p>
            <a:pPr marL="533400" lvl="0" indent="-533400">
              <a:buNone/>
            </a:pPr>
            <a:r>
              <a:rPr lang="en-US" altLang="zh-TW" smtClean="0"/>
              <a:t>4</a:t>
            </a:r>
            <a:r>
              <a:rPr lang="zh-TW" altLang="en-US" smtClean="0"/>
              <a:t>、</a:t>
            </a:r>
            <a:r>
              <a:rPr lang="zh-TW" altLang="zh-TW" b="1" u="sng" smtClean="0">
                <a:solidFill>
                  <a:srgbClr val="002060"/>
                </a:solidFill>
              </a:rPr>
              <a:t>知識</a:t>
            </a:r>
            <a:r>
              <a:rPr lang="zh-TW" altLang="zh-TW" b="1" u="sng">
                <a:solidFill>
                  <a:srgbClr val="002060"/>
                </a:solidFill>
              </a:rPr>
              <a:t>運用</a:t>
            </a:r>
            <a:r>
              <a:rPr lang="zh-TW" altLang="zh-TW"/>
              <a:t>：評量目標不僅有學科知識或學習內容，更希望評量到由學科知識或學習內容所延伸出來對</a:t>
            </a:r>
            <a:r>
              <a:rPr lang="zh-TW" altLang="zh-TW" b="1">
                <a:solidFill>
                  <a:srgbClr val="E65100"/>
                </a:solidFill>
              </a:rPr>
              <a:t>知識概念</a:t>
            </a:r>
            <a:r>
              <a:rPr lang="zh-TW" altLang="zh-TW" b="1"/>
              <a:t>的</a:t>
            </a:r>
            <a:r>
              <a:rPr lang="zh-TW" altLang="zh-TW" b="1">
                <a:solidFill>
                  <a:srgbClr val="E65100"/>
                </a:solidFill>
              </a:rPr>
              <a:t>判斷、應用</a:t>
            </a:r>
            <a:r>
              <a:rPr lang="zh-TW" altLang="zh-TW" b="1" smtClean="0">
                <a:solidFill>
                  <a:srgbClr val="E65100"/>
                </a:solidFill>
              </a:rPr>
              <a:t>或生活問題</a:t>
            </a:r>
            <a:r>
              <a:rPr lang="zh-TW" altLang="zh-TW" b="1">
                <a:solidFill>
                  <a:srgbClr val="E65100"/>
                </a:solidFill>
              </a:rPr>
              <a:t>的解決</a:t>
            </a:r>
            <a:r>
              <a:rPr lang="zh-TW" altLang="zh-TW"/>
              <a:t>。</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83860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827584" y="5733256"/>
            <a:ext cx="7457440" cy="936104"/>
          </a:xfrm>
        </p:spPr>
        <p:txBody>
          <a:bodyPr/>
          <a:lstStyle/>
          <a:p>
            <a:r>
              <a:rPr lang="en-US" altLang="zh-TW" b="1" dirty="0" smtClean="0">
                <a:solidFill>
                  <a:schemeClr val="accent6">
                    <a:lumMod val="75000"/>
                  </a:schemeClr>
                </a:solidFill>
              </a:rPr>
              <a:t>108</a:t>
            </a:r>
            <a:r>
              <a:rPr lang="zh-TW" altLang="en-US" b="1" dirty="0" smtClean="0">
                <a:solidFill>
                  <a:schemeClr val="accent6">
                    <a:lumMod val="75000"/>
                  </a:schemeClr>
                </a:solidFill>
              </a:rPr>
              <a:t>年會考   國文</a:t>
            </a:r>
            <a:endParaRPr lang="zh-TW" altLang="en-US" b="1" dirty="0">
              <a:solidFill>
                <a:schemeClr val="accent6">
                  <a:lumMod val="75000"/>
                </a:schemeClr>
              </a:solidFill>
            </a:endParaRP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請問這是哪個領域的考</a:t>
            </a:r>
            <a:r>
              <a:rPr kumimoji="0" lang="zh-TW" altLang="en-US" b="1" dirty="0">
                <a:solidFill>
                  <a:schemeClr val="accent6">
                    <a:lumMod val="75000"/>
                  </a:schemeClr>
                </a:solidFill>
              </a:rPr>
              <a:t>題</a:t>
            </a: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6752"/>
            <a:ext cx="8577161" cy="4683078"/>
          </a:xfrm>
        </p:spPr>
      </p:pic>
      <p:sp>
        <p:nvSpPr>
          <p:cNvPr id="7" name="標題 1"/>
          <p:cNvSpPr txBox="1">
            <a:spLocks/>
          </p:cNvSpPr>
          <p:nvPr/>
        </p:nvSpPr>
        <p:spPr bwMode="auto">
          <a:xfrm>
            <a:off x="6772856" y="5669717"/>
            <a:ext cx="151216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en-US" altLang="zh-TW" b="1" dirty="0" smtClean="0">
                <a:solidFill>
                  <a:schemeClr val="accent6">
                    <a:lumMod val="75000"/>
                  </a:schemeClr>
                </a:solidFill>
              </a:rPr>
              <a:t>(C)</a:t>
            </a:r>
            <a:endParaRPr kumimoji="0" lang="zh-TW" altLang="en-US" b="1" dirty="0">
              <a:solidFill>
                <a:schemeClr val="accent6">
                  <a:lumMod val="75000"/>
                </a:schemeClr>
              </a:solidFill>
            </a:endParaRPr>
          </a:p>
        </p:txBody>
      </p:sp>
    </p:spTree>
    <p:extLst>
      <p:ext uri="{BB962C8B-B14F-4D97-AF65-F5344CB8AC3E}">
        <p14:creationId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4707433" y="5542695"/>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結合生活情境</a:t>
            </a:r>
            <a:endParaRPr kumimoji="0" lang="en-US" altLang="zh-TW" b="1" dirty="0" smtClean="0">
              <a:solidFill>
                <a:schemeClr val="accent6">
                  <a:lumMod val="75000"/>
                </a:schemeClr>
              </a:solidFill>
            </a:endParaRPr>
          </a:p>
          <a:p>
            <a:r>
              <a:rPr kumimoji="0" lang="zh-TW" altLang="en-US" b="1" dirty="0" smtClean="0">
                <a:solidFill>
                  <a:schemeClr val="accent6">
                    <a:lumMod val="75000"/>
                  </a:schemeClr>
                </a:solidFill>
              </a:rPr>
              <a:t>有意義的考</a:t>
            </a:r>
            <a:r>
              <a:rPr kumimoji="0" lang="zh-TW" altLang="en-US" b="1" dirty="0">
                <a:solidFill>
                  <a:schemeClr val="accent6">
                    <a:lumMod val="75000"/>
                  </a:schemeClr>
                </a:solidFill>
              </a:rPr>
              <a:t>題</a:t>
            </a:r>
          </a:p>
        </p:txBody>
      </p:sp>
      <p:sp>
        <p:nvSpPr>
          <p:cNvPr id="7" name="標題 1"/>
          <p:cNvSpPr txBox="1">
            <a:spLocks/>
          </p:cNvSpPr>
          <p:nvPr/>
        </p:nvSpPr>
        <p:spPr bwMode="auto">
          <a:xfrm>
            <a:off x="886770" y="5805264"/>
            <a:ext cx="38164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rgbClr val="FF0000"/>
                </a:solidFill>
              </a:rPr>
              <a:t>正確答案  </a:t>
            </a:r>
            <a:r>
              <a:rPr kumimoji="0" lang="en-US" altLang="zh-TW" b="1" dirty="0" smtClean="0">
                <a:solidFill>
                  <a:srgbClr val="FF0000"/>
                </a:solidFill>
              </a:rPr>
              <a:t>(A)</a:t>
            </a:r>
            <a:endParaRPr kumimoji="0" lang="zh-TW" altLang="en-US" b="1" dirty="0">
              <a:solidFill>
                <a:srgbClr val="FF0000"/>
              </a:solidFill>
            </a:endParaRPr>
          </a:p>
        </p:txBody>
      </p:sp>
    </p:spTree>
    <p:extLst>
      <p:ext uri="{BB962C8B-B14F-4D97-AF65-F5344CB8AC3E}">
        <p14:creationId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52120" y="1811405"/>
            <a:ext cx="2600046" cy="3531297"/>
          </a:xfrm>
        </p:spPr>
        <p:txBody>
          <a:bodyPr>
            <a:normAutofit/>
          </a:bodyPr>
          <a:lstStyle/>
          <a:p>
            <a:pPr algn="ctr">
              <a:spcAft>
                <a:spcPts val="2700"/>
              </a:spcAft>
            </a:pP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國中教育會考</a:t>
            </a: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沒有版本</a:t>
            </a: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只有根本</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204551"/>
            <a:ext cx="4163783" cy="5153196"/>
          </a:xfrm>
        </p:spPr>
      </p:pic>
      <p:sp>
        <p:nvSpPr>
          <p:cNvPr id="4" name="投影片編號版面配置區 3"/>
          <p:cNvSpPr>
            <a:spLocks noGrp="1"/>
          </p:cNvSpPr>
          <p:nvPr>
            <p:ph type="sldNum" sz="quarter" idx="12"/>
          </p:nvPr>
        </p:nvSpPr>
        <p:spPr/>
        <p:txBody>
          <a:bodyPr/>
          <a:lstStyle/>
          <a:p>
            <a:pPr defTabSz="685800" fontAlgn="auto">
              <a:spcBef>
                <a:spcPts val="0"/>
              </a:spcBef>
              <a:spcAft>
                <a:spcPts val="0"/>
              </a:spcAft>
              <a:defRPr/>
            </a:pPr>
            <a:fld id="{9C43862D-E695-4545-88C2-9979944A62DB}" type="slidenum">
              <a:rPr kumimoji="0" lang="zh-TW" altLang="en-US">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28</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矩形 5"/>
          <p:cNvSpPr/>
          <p:nvPr/>
        </p:nvSpPr>
        <p:spPr>
          <a:xfrm>
            <a:off x="1256938" y="5761439"/>
            <a:ext cx="2315057" cy="253916"/>
          </a:xfrm>
          <a:prstGeom prst="rect">
            <a:avLst/>
          </a:prstGeom>
        </p:spPr>
        <p:txBody>
          <a:bodyPr wrap="none">
            <a:spAutoFit/>
          </a:bodyPr>
          <a:lstStyle/>
          <a:p>
            <a:pPr defTabSz="685800" fontAlgn="auto">
              <a:spcBef>
                <a:spcPts val="0"/>
              </a:spcBef>
              <a:spcAft>
                <a:spcPts val="0"/>
              </a:spcAft>
            </a:pPr>
            <a:r>
              <a:rPr kumimoji="0" lang="zh-TW" altLang="en-US" sz="1050" dirty="0">
                <a:solidFill>
                  <a:prstClr val="white"/>
                </a:solidFill>
                <a:latin typeface="Calibri" panose="020F0502020204030204"/>
                <a:ea typeface="新細明體" panose="02020500000000000000" pitchFamily="18" charset="-120"/>
              </a:rPr>
              <a:t>http://www.tvoao.com/a/181554.aspx</a:t>
            </a:r>
          </a:p>
        </p:txBody>
      </p:sp>
      <p:sp>
        <p:nvSpPr>
          <p:cNvPr id="3" name="矩形 2"/>
          <p:cNvSpPr/>
          <p:nvPr/>
        </p:nvSpPr>
        <p:spPr>
          <a:xfrm>
            <a:off x="1043608" y="203403"/>
            <a:ext cx="7109639" cy="923330"/>
          </a:xfrm>
          <a:prstGeom prst="rect">
            <a:avLst/>
          </a:prstGeom>
        </p:spPr>
        <p:txBody>
          <a:bodyPr wrap="none">
            <a:spAutoFit/>
          </a:bodyPr>
          <a:lstStyle/>
          <a:p>
            <a:r>
              <a:rPr lang="zh-TW" altLang="en-US" sz="5400" b="1" dirty="0">
                <a:solidFill>
                  <a:schemeClr val="accent5">
                    <a:lumMod val="60000"/>
                    <a:lumOff val="40000"/>
                  </a:schemeClr>
                </a:solidFill>
                <a:latin typeface="微軟正黑體" panose="020B0604030504040204" pitchFamily="34" charset="-120"/>
                <a:ea typeface="微軟正黑體" panose="020B0604030504040204" pitchFamily="34" charset="-120"/>
                <a:cs typeface="+mj-cs"/>
              </a:rPr>
              <a:t>根本就是領域課程綱要</a:t>
            </a:r>
          </a:p>
        </p:txBody>
      </p:sp>
    </p:spTree>
    <p:extLst>
      <p:ext uri="{BB962C8B-B14F-4D97-AF65-F5344CB8AC3E}">
        <p14:creationId xmlns:p14="http://schemas.microsoft.com/office/powerpoint/2010/main" val="2852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2</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a16="http://schemas.microsoft.com/office/drawing/2014/main" val="20000"/>
                    </a:ext>
                  </a:extLst>
                </a:gridCol>
                <a:gridCol w="1973963">
                  <a:extLst>
                    <a:ext uri="{9D8B030D-6E8A-4147-A177-3AD203B41FA5}">
                      <a16:colId xmlns:a16="http://schemas.microsoft.com/office/drawing/2014/main" val="20001"/>
                    </a:ext>
                  </a:extLst>
                </a:gridCol>
                <a:gridCol w="1973963">
                  <a:extLst>
                    <a:ext uri="{9D8B030D-6E8A-4147-A177-3AD203B41FA5}">
                      <a16:colId xmlns:a16="http://schemas.microsoft.com/office/drawing/2014/main" val="20002"/>
                    </a:ext>
                  </a:extLst>
                </a:gridCol>
                <a:gridCol w="1973963">
                  <a:extLst>
                    <a:ext uri="{9D8B030D-6E8A-4147-A177-3AD203B41FA5}">
                      <a16:colId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等线" panose="02010600030101010101"/>
              <a:cs typeface="+mn-cs"/>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670BD11A-781C-477F-A445-875D78CF4A0F}" type="slidenum">
              <a:rPr kumimoji="0" lang="zh-CN" altLang="en-US" sz="1200" b="0" i="0" u="none" strike="noStrike" kern="1200" cap="none" spc="0" normalizeH="0" baseline="0" noProof="0">
                <a:ln>
                  <a:noFill/>
                </a:ln>
                <a:solidFill>
                  <a:prstClr val="white"/>
                </a:solidFill>
                <a:effectLst/>
                <a:uLnTx/>
                <a:uFillTx/>
                <a:ea typeface="等线" pitchFamily="2" charset="-122"/>
                <a:cs typeface="+mn-cs"/>
              </a:rPr>
              <a:pPr marL="0" marR="0" lvl="0" indent="0" algn="r" defTabSz="6858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prstClr val="white"/>
              </a:solidFill>
              <a:effectLst/>
              <a:uLnTx/>
              <a:uFillTx/>
              <a:ea typeface="等线" pitchFamily="2" charset="-122"/>
              <a:cs typeface="+mn-cs"/>
            </a:endParaRPr>
          </a:p>
        </p:txBody>
      </p:sp>
      <p:sp>
        <p:nvSpPr>
          <p:cNvPr id="9" name="矩形 8"/>
          <p:cNvSpPr/>
          <p:nvPr/>
        </p:nvSpPr>
        <p:spPr>
          <a:xfrm>
            <a:off x="716596" y="1412776"/>
            <a:ext cx="7704856" cy="4832092"/>
          </a:xfrm>
          <a:prstGeom prst="rect">
            <a:avLst/>
          </a:prstGeom>
        </p:spPr>
        <p:txBody>
          <a:bodyPr wrap="square">
            <a:spAutoFit/>
          </a:bodyPr>
          <a:lstStyle/>
          <a:p>
            <a:pPr marL="571500" indent="-342900">
              <a:buFont typeface="Wingdings" panose="05000000000000000000" pitchFamily="2" charset="2"/>
              <a:buChar char="u"/>
              <a:defRPr/>
            </a:pP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陳柏熹建議老師與家長，可以</a:t>
            </a:r>
            <a:r>
              <a:rPr lang="zh-TW"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幫助學生多思考日常生活中與各領域知識概念有關的事件</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如何</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數學</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概念來協助規畫</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儲蓄或安排日常生活的購物</a:t>
            </a:r>
            <a:endParaRPr lang="en-US"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2</a:t>
            </a:r>
            <a:r>
              <a:rPr lang="zh-TW" altLang="en-US"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使用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語文</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表達來詢問</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交通資訊或溝通</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同學間的合作報告</a:t>
            </a:r>
            <a:endParaRPr lang="en-US"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3</a:t>
            </a:r>
            <a:r>
              <a:rPr lang="zh-TW" altLang="en-US"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社會領域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所學到的概念來</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解釋與判斷</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課外讀物或</a:t>
            </a:r>
            <a:r>
              <a:rPr lang="zh-TW" altLang="zh-TW" sz="2800" kern="100" dirty="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媒體報導</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中所提到的歷史事件或地理</a:t>
            </a:r>
            <a:r>
              <a:rPr lang="zh-TW"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資訊</a:t>
            </a:r>
            <a:endParaRPr lang="en-US"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4</a:t>
            </a:r>
            <a:r>
              <a:rPr lang="zh-TW" altLang="en-US"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根據</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自然領域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所學</a:t>
            </a:r>
            <a:r>
              <a:rPr lang="zh-TW" altLang="zh-TW" sz="2800" kern="100"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的</a:t>
            </a:r>
            <a:r>
              <a:rPr lang="zh-TW" altLang="zh-TW" sz="2800" kern="100" dirty="0" smtClean="0">
                <a:latin typeface="標楷體" panose="03000509000000000000" pitchFamily="65" charset="-120"/>
                <a:ea typeface="標楷體" panose="03000509000000000000" pitchFamily="65" charset="-120"/>
                <a:cs typeface="Times New Roman" panose="02020603050405020304" pitchFamily="18" charset="0"/>
              </a:rPr>
              <a:t>原理來</a:t>
            </a:r>
            <a:r>
              <a:rPr lang="zh-TW" altLang="zh-TW" sz="2800" kern="100" dirty="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與解決生活</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中觀察到的自然現象與環境汙染</a:t>
            </a:r>
            <a:endParaRPr lang="zh-TW" altLang="zh-TW" sz="2800" kern="100" dirty="0">
              <a:solidFill>
                <a:prstClr val="black"/>
              </a:solidFill>
              <a:latin typeface="Calibri" panose="020F0502020204030204" pitchFamily="34" charset="0"/>
              <a:cs typeface="Times New Roman" panose="02020603050405020304" pitchFamily="18" charset="0"/>
            </a:endParaRPr>
          </a:p>
        </p:txBody>
      </p:sp>
      <p:sp>
        <p:nvSpPr>
          <p:cNvPr id="10" name="標題 1"/>
          <p:cNvSpPr txBox="1">
            <a:spLocks/>
          </p:cNvSpPr>
          <p:nvPr/>
        </p:nvSpPr>
        <p:spPr>
          <a:xfrm>
            <a:off x="2339752" y="484151"/>
            <a:ext cx="7067128" cy="63408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0" lang="zh-TW" altLang="en-US" b="1" smtClean="0">
                <a:solidFill>
                  <a:schemeClr val="accent5">
                    <a:lumMod val="75000"/>
                  </a:schemeClr>
                </a:solidFill>
                <a:latin typeface="微軟正黑體" panose="020B0604030504040204" pitchFamily="34" charset="-120"/>
                <a:ea typeface="微軟正黑體" panose="020B0604030504040204" pitchFamily="34" charset="-120"/>
              </a:rPr>
              <a:t>素養，融會貫通活用知識</a:t>
            </a:r>
            <a:endParaRPr kumimoji="0"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830979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怎麼教</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30</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002060"/>
              </a:solidFill>
            </a:endParaRPr>
          </a:p>
          <a:p>
            <a:pPr marL="0" indent="0" algn="ctr">
              <a:buNone/>
            </a:pPr>
            <a:r>
              <a:rPr lang="zh-TW" altLang="en-US" sz="3600" b="1" dirty="0" smtClean="0">
                <a:solidFill>
                  <a:srgbClr val="002060"/>
                </a:solidFill>
              </a:rPr>
              <a:t>「</a:t>
            </a:r>
            <a:r>
              <a:rPr lang="zh-TW" altLang="en-US" sz="3600" b="1" dirty="0">
                <a:solidFill>
                  <a:srgbClr val="002060"/>
                </a:solidFill>
              </a:rPr>
              <a:t>新課綱─讓孩子成為更好的自己</a:t>
            </a:r>
            <a:r>
              <a:rPr lang="zh-TW" altLang="en-US" sz="3600" b="1" dirty="0" smtClean="0">
                <a:solidFill>
                  <a:srgbClr val="002060"/>
                </a:solidFill>
              </a:rPr>
              <a:t>」</a:t>
            </a:r>
            <a:endParaRPr lang="en-US" altLang="zh-TW" sz="3600" b="1" dirty="0" smtClean="0">
              <a:solidFill>
                <a:srgbClr val="002060"/>
              </a:solidFill>
            </a:endParaRPr>
          </a:p>
          <a:p>
            <a:endParaRPr lang="en-US" altLang="zh-TW" b="1" dirty="0">
              <a:solidFill>
                <a:srgbClr val="FF0000"/>
              </a:solidFill>
            </a:endParaRPr>
          </a:p>
          <a:p>
            <a:r>
              <a:rPr lang="zh-TW" altLang="en-US" b="1" dirty="0" smtClean="0">
                <a:solidFill>
                  <a:srgbClr val="FF0000"/>
                </a:solidFill>
              </a:rPr>
              <a:t>各校可以用自己學校的素養導向教學作為案例</a:t>
            </a:r>
            <a:endParaRPr lang="en-US" altLang="zh-TW" b="1" dirty="0" smtClean="0">
              <a:solidFill>
                <a:srgbClr val="FF0000"/>
              </a:solidFill>
            </a:endParaRPr>
          </a:p>
          <a:p>
            <a:endParaRPr lang="en-US" altLang="zh-TW" b="1" dirty="0" smtClean="0">
              <a:solidFill>
                <a:srgbClr val="FF0000"/>
              </a:solidFill>
            </a:endParaRPr>
          </a:p>
          <a:p>
            <a:r>
              <a:rPr lang="zh-TW" altLang="en-US" dirty="0">
                <a:solidFill>
                  <a:srgbClr val="002060"/>
                </a:solidFill>
              </a:rPr>
              <a:t>新課綱紀錄影片連結網址</a:t>
            </a:r>
            <a:r>
              <a:rPr lang="en-US" altLang="zh-TW" dirty="0">
                <a:solidFill>
                  <a:srgbClr val="002060"/>
                </a:solidFill>
              </a:rPr>
              <a:t>: http://yt1.piee.pw/JYFBL</a:t>
            </a:r>
            <a:endParaRPr lang="zh-TW" altLang="en-US" dirty="0">
              <a:solidFill>
                <a:srgbClr val="002060"/>
              </a:solidFill>
            </a:endParaRPr>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31</a:t>
            </a:fld>
            <a:endParaRPr lang="zh-TW" altLang="en-US"/>
          </a:p>
        </p:txBody>
      </p:sp>
    </p:spTree>
    <p:extLst>
      <p:ext uri="{BB962C8B-B14F-4D97-AF65-F5344CB8AC3E}">
        <p14:creationId xmlns:p14="http://schemas.microsoft.com/office/powerpoint/2010/main" val="1072795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a:t>
            </a:r>
            <a:r>
              <a:rPr kumimoji="0" lang="zh-TW" altLang="en-US" sz="3600" b="1" dirty="0" smtClean="0">
                <a:solidFill>
                  <a:schemeClr val="bg1"/>
                </a:solidFill>
                <a:cs typeface="Times New Roman" pitchFamily="18" charset="0"/>
              </a:rPr>
              <a:t>、國中小課程</a:t>
            </a:r>
            <a:r>
              <a:rPr kumimoji="0" lang="zh-TW" altLang="en-US" sz="3600" b="1" dirty="0">
                <a:solidFill>
                  <a:schemeClr val="bg1"/>
                </a:solidFill>
                <a:cs typeface="Times New Roman" pitchFamily="18" charset="0"/>
              </a:rPr>
              <a:t>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本土語文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新住民語文、</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服務學習、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戶外教育、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班際或校際交流、</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自治活動、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班級輔導、</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學生自主學習、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特殊教育及特殊類型班級學生的學習需求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社團活動：學生依興趣及能力分組選修</a:t>
                </a:r>
                <a:endParaRPr lang="en-US" altLang="zh-TW">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跨領域</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科目</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或結合各項議題，</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發展「統整性主題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專題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850776" y="1486525"/>
            <a:ext cx="7560840" cy="646331"/>
          </a:xfrm>
          <a:prstGeom prst="rect">
            <a:avLst/>
          </a:prstGeom>
          <a:noFill/>
          <a:ln w="9525">
            <a:noFill/>
            <a:miter lim="800000"/>
            <a:headEnd/>
            <a:tailEnd/>
          </a:ln>
        </p:spPr>
        <p:txBody>
          <a:bodyPr wrap="square">
            <a:spAutoFit/>
          </a:bodyPr>
          <a:lstStyle/>
          <a:p>
            <a:pPr defTabSz="1422400">
              <a:spcAft>
                <a:spcPct val="35000"/>
              </a:spcAft>
            </a:pP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三</a:t>
            </a: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國小英語文、科技融入校訂課程</a:t>
            </a:r>
            <a:endParaRPr lang="zh-TW" altLang="en-US" sz="3600" b="1" dirty="0">
              <a:solidFill>
                <a:srgbClr val="C00000"/>
              </a:solidFill>
              <a:latin typeface="微軟正黑體" pitchFamily="34" charset="-120"/>
              <a:ea typeface="微軟正黑體" pitchFamily="34" charset="-120"/>
            </a:endParaRPr>
          </a:p>
        </p:txBody>
      </p:sp>
      <p:graphicFrame>
        <p:nvGraphicFramePr>
          <p:cNvPr id="34" name="資料庫圖表 33"/>
          <p:cNvGraphicFramePr/>
          <p:nvPr>
            <p:extLst>
              <p:ext uri="{D42A27DB-BD31-4B8C-83A1-F6EECF244321}">
                <p14:modId xmlns:p14="http://schemas.microsoft.com/office/powerpoint/2010/main" val="3039049705"/>
              </p:ext>
            </p:extLst>
          </p:nvPr>
        </p:nvGraphicFramePr>
        <p:xfrm>
          <a:off x="107504" y="1412776"/>
          <a:ext cx="9262392" cy="487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052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a:xfrm>
            <a:off x="765742" y="337379"/>
            <a:ext cx="8229600" cy="1143000"/>
          </a:xfrm>
        </p:spPr>
        <p:txBody>
          <a:bodyPr/>
          <a:lstStyle/>
          <a:p>
            <a:r>
              <a:rPr kumimoji="1" lang="zh-TW" altLang="en-US" dirty="0" smtClean="0"/>
              <a:t>麻豆</a:t>
            </a:r>
            <a:r>
              <a:rPr kumimoji="1" lang="zh-CN" altLang="en-US" dirty="0" smtClean="0"/>
              <a:t>國小</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98CAF7-0B11-4355-B351-D1350E429BEE}"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zh-TW" altLang="en-US" sz="12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pic>
        <p:nvPicPr>
          <p:cNvPr id="6" name="圖片 5">
            <a:extLst>
              <a:ext uri="{FF2B5EF4-FFF2-40B4-BE49-F238E27FC236}">
                <a16:creationId xmlns:a16="http://schemas.microsoft.com/office/drawing/2014/main" id="{8C6CABB6-0CBC-C14C-9391-1C7D42C2F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26" y="1196752"/>
            <a:ext cx="7027832" cy="5935859"/>
          </a:xfrm>
          <a:prstGeom prst="rect">
            <a:avLst/>
          </a:prstGeom>
        </p:spPr>
      </p:pic>
      <p:sp>
        <p:nvSpPr>
          <p:cNvPr id="7" name="圓角矩形 6"/>
          <p:cNvSpPr/>
          <p:nvPr/>
        </p:nvSpPr>
        <p:spPr>
          <a:xfrm>
            <a:off x="2867961" y="2493898"/>
            <a:ext cx="6131024" cy="547094"/>
          </a:xfrm>
          <a:prstGeom prst="roundRect">
            <a:avLst/>
          </a:prstGeom>
          <a:noFill/>
          <a:ln w="57150" cap="rnd">
            <a:solidFill>
              <a:srgbClr val="C00000"/>
            </a:solidFill>
          </a:ln>
        </p:spPr>
        <p:txBody>
          <a:bodyPr rtlCol="0" anchor="ctr"/>
          <a:lstStyle/>
          <a:p>
            <a:pPr algn="ctr"/>
            <a:endParaRPr lang="zh-TW" altLang="en-US"/>
          </a:p>
        </p:txBody>
      </p:sp>
      <p:sp>
        <p:nvSpPr>
          <p:cNvPr id="10" name="圓角矩形 9"/>
          <p:cNvSpPr/>
          <p:nvPr/>
        </p:nvSpPr>
        <p:spPr>
          <a:xfrm>
            <a:off x="2867961" y="3070361"/>
            <a:ext cx="6084079" cy="655563"/>
          </a:xfrm>
          <a:prstGeom prst="roundRect">
            <a:avLst/>
          </a:prstGeom>
          <a:noFill/>
          <a:ln w="57150" cap="rnd">
            <a:solidFill>
              <a:srgbClr val="C00000"/>
            </a:solidFill>
          </a:ln>
        </p:spPr>
        <p:txBody>
          <a:bodyPr rtlCol="0" anchor="ctr"/>
          <a:lstStyle/>
          <a:p>
            <a:pPr algn="ctr"/>
            <a:endParaRPr lang="zh-TW" altLang="en-US"/>
          </a:p>
        </p:txBody>
      </p:sp>
    </p:spTree>
    <p:extLst>
      <p:ext uri="{BB962C8B-B14F-4D97-AF65-F5344CB8AC3E}">
        <p14:creationId xmlns:p14="http://schemas.microsoft.com/office/powerpoint/2010/main" val="38498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5411390"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6148" name="文本框 7"/>
          <p:cNvSpPr txBox="1">
            <a:spLocks noChangeArrowheads="1"/>
          </p:cNvSpPr>
          <p:nvPr/>
        </p:nvSpPr>
        <p:spPr bwMode="auto">
          <a:xfrm>
            <a:off x="284560" y="1178719"/>
            <a:ext cx="53709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從三個面向看看，為何需要十二年國教課綱？</a:t>
            </a:r>
          </a:p>
        </p:txBody>
      </p:sp>
      <p:sp>
        <p:nvSpPr>
          <p:cNvPr id="24" name="等腰三角形 45"/>
          <p:cNvSpPr/>
          <p:nvPr/>
        </p:nvSpPr>
        <p:spPr>
          <a:xfrm>
            <a:off x="1038225"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5" name="TextBox 10"/>
          <p:cNvSpPr txBox="1">
            <a:spLocks noChangeArrowheads="1"/>
          </p:cNvSpPr>
          <p:nvPr/>
        </p:nvSpPr>
        <p:spPr bwMode="auto">
          <a:xfrm>
            <a:off x="1175148" y="4737498"/>
            <a:ext cx="143946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貝多芬</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過時了嗎？</a:t>
            </a:r>
          </a:p>
        </p:txBody>
      </p:sp>
      <p:sp>
        <p:nvSpPr>
          <p:cNvPr id="26" name="TextBox 16"/>
          <p:cNvSpPr txBox="1">
            <a:spLocks noChangeArrowheads="1"/>
          </p:cNvSpPr>
          <p:nvPr/>
        </p:nvSpPr>
        <p:spPr bwMode="auto">
          <a:xfrm>
            <a:off x="3843338" y="4737498"/>
            <a:ext cx="13239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smtClean="0">
                <a:solidFill>
                  <a:srgbClr val="595959"/>
                </a:solidFill>
                <a:latin typeface="Microsoft YaHei" pitchFamily="34" charset="-122"/>
                <a:ea typeface="Microsoft YaHei" pitchFamily="34" charset="-122"/>
              </a:rPr>
              <a:t>瓦</a:t>
            </a:r>
            <a:r>
              <a:rPr lang="zh-TW" altLang="en-US" b="1">
                <a:solidFill>
                  <a:srgbClr val="595959"/>
                </a:solidFill>
                <a:latin typeface="Microsoft YaHei" pitchFamily="34" charset="-122"/>
                <a:ea typeface="Microsoft YaHei" pitchFamily="34" charset="-122"/>
              </a:rPr>
              <a:t>特</a:t>
            </a:r>
            <a:r>
              <a:rPr lang="zh-CN" altLang="en-US" b="1" smtClean="0">
                <a:solidFill>
                  <a:srgbClr val="595959"/>
                </a:solidFill>
                <a:latin typeface="Microsoft YaHei" pitchFamily="34" charset="-122"/>
                <a:ea typeface="Microsoft YaHei" pitchFamily="34" charset="-122"/>
              </a:rPr>
              <a:t> </a:t>
            </a:r>
            <a:r>
              <a:rPr lang="zh-CN" altLang="en-US" b="1">
                <a:solidFill>
                  <a:srgbClr val="595959"/>
                </a:solidFill>
                <a:latin typeface="Microsoft YaHei" pitchFamily="34" charset="-122"/>
                <a:ea typeface="Microsoft YaHei" pitchFamily="34" charset="-122"/>
              </a:rPr>
              <a:t>牛頓</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還能存在嗎？</a:t>
            </a:r>
          </a:p>
        </p:txBody>
      </p:sp>
      <p:sp>
        <p:nvSpPr>
          <p:cNvPr id="27" name="TextBox 22"/>
          <p:cNvSpPr txBox="1">
            <a:spLocks noChangeArrowheads="1"/>
          </p:cNvSpPr>
          <p:nvPr/>
        </p:nvSpPr>
        <p:spPr bwMode="auto">
          <a:xfrm>
            <a:off x="6342460" y="4737498"/>
            <a:ext cx="14573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看看鄰居</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想想自己</a:t>
            </a:r>
          </a:p>
        </p:txBody>
      </p:sp>
      <p:grpSp>
        <p:nvGrpSpPr>
          <p:cNvPr id="28" name="组合 5"/>
          <p:cNvGrpSpPr/>
          <p:nvPr/>
        </p:nvGrpSpPr>
        <p:grpSpPr>
          <a:xfrm>
            <a:off x="1234426" y="1802809"/>
            <a:ext cx="1375076" cy="1462701"/>
            <a:chOff x="1280133" y="1276560"/>
            <a:chExt cx="1728000" cy="1838115"/>
          </a:xfrm>
          <a:solidFill>
            <a:srgbClr val="14826D"/>
          </a:solidFill>
        </p:grpSpPr>
        <p:sp>
          <p:nvSpPr>
            <p:cNvPr id="29" name="椭圆 27"/>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0" name="TextBox 30"/>
            <p:cNvSpPr txBox="1"/>
            <p:nvPr/>
          </p:nvSpPr>
          <p:spPr>
            <a:xfrm>
              <a:off x="1366582" y="1610901"/>
              <a:ext cx="1555101"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時代</a:t>
              </a:r>
              <a:endParaRPr lang="en-US" altLang="zh-CN" sz="2700" dirty="0">
                <a:solidFill>
                  <a:prstClr val="white"/>
                </a:solidFill>
              </a:endParaRPr>
            </a:p>
            <a:p>
              <a:pPr eaLnBrk="1" hangingPunct="1">
                <a:defRPr/>
              </a:pPr>
              <a:r>
                <a:rPr lang="zh-CN" altLang="en-US" sz="2700" dirty="0">
                  <a:solidFill>
                    <a:prstClr val="white"/>
                  </a:solidFill>
                </a:rPr>
                <a:t>背景</a:t>
              </a:r>
            </a:p>
          </p:txBody>
        </p:sp>
        <p:sp>
          <p:nvSpPr>
            <p:cNvPr id="31" name="等腰三角形 3"/>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2" name="组合 6"/>
          <p:cNvGrpSpPr/>
          <p:nvPr/>
        </p:nvGrpSpPr>
        <p:grpSpPr>
          <a:xfrm>
            <a:off x="3788727" y="1797812"/>
            <a:ext cx="1375076" cy="1467698"/>
            <a:chOff x="3616599" y="1270281"/>
            <a:chExt cx="1728000" cy="1844394"/>
          </a:xfrm>
          <a:solidFill>
            <a:srgbClr val="DB675B"/>
          </a:solidFill>
        </p:grpSpPr>
        <p:sp>
          <p:nvSpPr>
            <p:cNvPr id="33" name="椭圆 2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4" name="TextBox 31"/>
            <p:cNvSpPr txBox="1"/>
            <p:nvPr/>
          </p:nvSpPr>
          <p:spPr>
            <a:xfrm>
              <a:off x="3818911" y="1612525"/>
              <a:ext cx="1323376"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學生</a:t>
              </a:r>
              <a:endParaRPr lang="en-US" altLang="zh-CN" sz="2700" dirty="0">
                <a:solidFill>
                  <a:prstClr val="white"/>
                </a:solidFill>
              </a:endParaRPr>
            </a:p>
            <a:p>
              <a:pPr eaLnBrk="1" hangingPunct="1">
                <a:defRPr/>
              </a:pPr>
              <a:r>
                <a:rPr lang="zh-CN" altLang="en-US" sz="2700" dirty="0">
                  <a:solidFill>
                    <a:prstClr val="white"/>
                  </a:solidFill>
                </a:rPr>
                <a:t>未來</a:t>
              </a:r>
            </a:p>
          </p:txBody>
        </p:sp>
        <p:sp>
          <p:nvSpPr>
            <p:cNvPr id="35" name="等腰三角形 41"/>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6" name="组合 7"/>
          <p:cNvGrpSpPr/>
          <p:nvPr/>
        </p:nvGrpSpPr>
        <p:grpSpPr>
          <a:xfrm>
            <a:off x="6343028" y="1803348"/>
            <a:ext cx="1375076" cy="1462163"/>
            <a:chOff x="5990153" y="1277236"/>
            <a:chExt cx="1728000" cy="1837439"/>
          </a:xfrm>
          <a:solidFill>
            <a:srgbClr val="F09C2A"/>
          </a:solidFill>
        </p:grpSpPr>
        <p:sp>
          <p:nvSpPr>
            <p:cNvPr id="37" name="椭圆 29"/>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8" name="TextBox 32"/>
            <p:cNvSpPr txBox="1"/>
            <p:nvPr/>
          </p:nvSpPr>
          <p:spPr>
            <a:xfrm>
              <a:off x="6188721" y="1610357"/>
              <a:ext cx="1330199"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台灣</a:t>
              </a:r>
              <a:endParaRPr lang="en-US" altLang="zh-CN" sz="2700" dirty="0">
                <a:solidFill>
                  <a:prstClr val="white"/>
                </a:solidFill>
              </a:endParaRPr>
            </a:p>
            <a:p>
              <a:pPr eaLnBrk="1" hangingPunct="1">
                <a:defRPr/>
              </a:pPr>
              <a:r>
                <a:rPr lang="zh-CN" altLang="en-US" sz="2700" dirty="0">
                  <a:solidFill>
                    <a:prstClr val="white"/>
                  </a:solidFill>
                </a:rPr>
                <a:t>現況</a:t>
              </a:r>
            </a:p>
          </p:txBody>
        </p:sp>
        <p:sp>
          <p:nvSpPr>
            <p:cNvPr id="39" name="等腰三角形 42"/>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40" name="等腰三角形 45"/>
          <p:cNvSpPr/>
          <p:nvPr/>
        </p:nvSpPr>
        <p:spPr>
          <a:xfrm>
            <a:off x="3598069"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1" name="等腰三角形 45"/>
          <p:cNvSpPr/>
          <p:nvPr/>
        </p:nvSpPr>
        <p:spPr>
          <a:xfrm>
            <a:off x="6185298" y="4611291"/>
            <a:ext cx="1772840"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158" name="矩形 44"/>
          <p:cNvSpPr>
            <a:spLocks noChangeArrowheads="1"/>
          </p:cNvSpPr>
          <p:nvPr/>
        </p:nvSpPr>
        <p:spPr bwMode="auto">
          <a:xfrm>
            <a:off x="919163" y="3264694"/>
            <a:ext cx="188595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14826D"/>
                </a:solidFill>
                <a:latin typeface="Microsoft YaHei" pitchFamily="34" charset="-122"/>
                <a:ea typeface="Microsoft YaHei" pitchFamily="34" charset="-122"/>
              </a:rPr>
              <a:t>全球化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數位化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知識快速汰換</a:t>
            </a:r>
            <a:endParaRPr lang="zh-TW" altLang="en-US" sz="2100" b="1">
              <a:latin typeface="Microsoft YaHei" pitchFamily="34" charset="-122"/>
              <a:ea typeface="Microsoft YaHei" pitchFamily="34" charset="-122"/>
            </a:endParaRPr>
          </a:p>
        </p:txBody>
      </p:sp>
      <p:sp>
        <p:nvSpPr>
          <p:cNvPr id="6159" name="矩形 45"/>
          <p:cNvSpPr>
            <a:spLocks noChangeArrowheads="1"/>
          </p:cNvSpPr>
          <p:nvPr/>
        </p:nvSpPr>
        <p:spPr bwMode="auto">
          <a:xfrm>
            <a:off x="3250407" y="3445669"/>
            <a:ext cx="24550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DB675B"/>
                </a:solidFill>
                <a:latin typeface="Microsoft YaHei" pitchFamily="34" charset="-122"/>
                <a:ea typeface="Microsoft YaHei" pitchFamily="34" charset="-122"/>
              </a:rPr>
              <a:t>沒有英雄的世代</a:t>
            </a:r>
          </a:p>
          <a:p>
            <a:pPr algn="ctr" eaLnBrk="1" hangingPunct="1">
              <a:lnSpc>
                <a:spcPct val="125000"/>
              </a:lnSpc>
            </a:pPr>
            <a:r>
              <a:rPr lang="zh-TW" altLang="en-US" sz="2100" b="1">
                <a:solidFill>
                  <a:srgbClr val="DB675B"/>
                </a:solidFill>
                <a:latin typeface="Microsoft YaHei" pitchFamily="34" charset="-122"/>
                <a:ea typeface="Microsoft YaHei" pitchFamily="34" charset="-122"/>
              </a:rPr>
              <a:t>須團隊競爭的社會</a:t>
            </a:r>
          </a:p>
        </p:txBody>
      </p:sp>
      <p:sp>
        <p:nvSpPr>
          <p:cNvPr id="6160" name="矩形 46"/>
          <p:cNvSpPr>
            <a:spLocks noChangeArrowheads="1"/>
          </p:cNvSpPr>
          <p:nvPr/>
        </p:nvSpPr>
        <p:spPr bwMode="auto">
          <a:xfrm>
            <a:off x="6190060" y="3261123"/>
            <a:ext cx="16811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F09C2A"/>
                </a:solidFill>
                <a:latin typeface="Microsoft YaHei" pitchFamily="34" charset="-122"/>
                <a:ea typeface="Microsoft YaHei" pitchFamily="34" charset="-122"/>
              </a:rPr>
              <a:t>少子化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高齡化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人力流失</a:t>
            </a:r>
          </a:p>
        </p:txBody>
      </p:sp>
      <p:sp>
        <p:nvSpPr>
          <p:cNvPr id="61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9D5E696B-5B6F-4F14-B274-5B6E828898C0}" type="slidenum">
              <a:rPr lang="zh-CN" altLang="en-US" smtClean="0">
                <a:solidFill>
                  <a:schemeClr val="bg1"/>
                </a:solidFill>
              </a:rPr>
              <a:pPr/>
              <a:t>3</a:t>
            </a:fld>
            <a:endParaRPr lang="zh-CN" altLang="en-US">
              <a:solidFill>
                <a:schemeClr val="bg1"/>
              </a:solidFill>
            </a:endParaRPr>
          </a:p>
        </p:txBody>
      </p:sp>
      <p:sp>
        <p:nvSpPr>
          <p:cNvPr id="42" name="矩形 41"/>
          <p:cNvSpPr/>
          <p:nvPr/>
        </p:nvSpPr>
        <p:spPr>
          <a:xfrm>
            <a:off x="2609502" y="93127"/>
            <a:ext cx="8377237" cy="95410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二</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隨著社會的變遷，</a:t>
            </a:r>
            <a:r>
              <a:rPr lang="en-US" altLang="zh-TW" sz="2800" b="1" dirty="0">
                <a:latin typeface="微軟正黑體" pitchFamily="34" charset="-120"/>
                <a:ea typeface="微軟正黑體" pitchFamily="34" charset="-120"/>
                <a:cs typeface="Times New Roman" pitchFamily="18" charset="0"/>
              </a:rPr>
              <a:t/>
            </a:r>
            <a:br>
              <a:rPr lang="en-US" altLang="zh-TW" sz="2800" b="1" dirty="0">
                <a:latin typeface="微軟正黑體" pitchFamily="34" charset="-120"/>
                <a:ea typeface="微軟正黑體" pitchFamily="34" charset="-120"/>
                <a:cs typeface="Times New Roman" pitchFamily="18" charset="0"/>
              </a:rPr>
            </a:br>
            <a:r>
              <a:rPr lang="zh-TW" altLang="en-US" sz="2800" b="1" dirty="0">
                <a:latin typeface="微軟正黑體" pitchFamily="34" charset="-120"/>
                <a:ea typeface="微軟正黑體" pitchFamily="34" charset="-120"/>
                <a:cs typeface="Times New Roman" pitchFamily="18" charset="0"/>
              </a:rPr>
              <a:t>教育的目標及內容有必要與時俱進</a:t>
            </a:r>
          </a:p>
        </p:txBody>
      </p:sp>
    </p:spTree>
    <p:extLst>
      <p:ext uri="{BB962C8B-B14F-4D97-AF65-F5344CB8AC3E}">
        <p14:creationId xmlns:p14="http://schemas.microsoft.com/office/powerpoint/2010/main" val="383425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187624" y="46530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smtClean="0">
                <a:solidFill>
                  <a:schemeClr val="bg1"/>
                </a:solidFill>
                <a:latin typeface="微軟正黑體" panose="020B0604030504040204" pitchFamily="34" charset="-120"/>
                <a:ea typeface="微軟正黑體" panose="020B0604030504040204" pitchFamily="34" charset="-120"/>
              </a:rPr>
              <a:t>目錄</a:t>
            </a:r>
            <a:endParaRPr lang="zh-TW" altLang="en-US" sz="6000" b="1">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677128" y="4645539"/>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val="0"/>
              </a:ext>
            </a:extLst>
          </a:blip>
          <a:srcRect l="5238" r="70154" b="72050"/>
          <a:stretch/>
        </p:blipFill>
        <p:spPr>
          <a:xfrm>
            <a:off x="432596" y="4492374"/>
            <a:ext cx="1033993" cy="880842"/>
          </a:xfrm>
          <a:prstGeom prst="rect">
            <a:avLst/>
          </a:prstGeom>
          <a:effectLst>
            <a:outerShdw blurRad="50800" dist="38100" dir="5400000" algn="t" rotWithShape="0">
              <a:prstClr val="black">
                <a:alpha val="10000"/>
              </a:prstClr>
            </a:outerShdw>
          </a:effectLst>
        </p:spPr>
      </p:pic>
      <p:sp>
        <p:nvSpPr>
          <p:cNvPr id="54" name="文字方塊 5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1789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40</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肆</a:t>
            </a:r>
            <a:r>
              <a:rPr kumimoji="0" lang="zh-TW" altLang="en-US" sz="3600" b="1" dirty="0" smtClean="0">
                <a:solidFill>
                  <a:schemeClr val="bg1"/>
                </a:solidFill>
                <a:cs typeface="Times New Roman" pitchFamily="18" charset="0"/>
              </a:rPr>
              <a:t>、</a:t>
            </a:r>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生命</a:t>
            </a:r>
            <a:r>
              <a:rPr lang="zh-TW" altLang="en-US" sz="2400" b="1" dirty="0">
                <a:latin typeface="微軟正黑體" pitchFamily="34" charset="-120"/>
                <a:ea typeface="微軟正黑體" pitchFamily="34" charset="-120"/>
                <a:cs typeface="Times New Roman" pitchFamily="18" charset="0"/>
              </a:rPr>
              <a:t>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豐富</a:t>
            </a:r>
            <a:r>
              <a:rPr lang="zh-TW" altLang="en-US" sz="2400" b="1" dirty="0">
                <a:latin typeface="微軟正黑體" pitchFamily="34" charset="-120"/>
                <a:ea typeface="微軟正黑體" pitchFamily="34" charset="-120"/>
                <a:cs typeface="Times New Roman" pitchFamily="18" charset="0"/>
              </a:rPr>
              <a:t>孩子的學習經驗   讓孩子自己建構理解</a:t>
            </a:r>
            <a:r>
              <a:rPr lang="zh-TW" altLang="en-US" sz="2400" b="1">
                <a:latin typeface="微軟正黑體" pitchFamily="34" charset="-120"/>
                <a:ea typeface="微軟正黑體" pitchFamily="34" charset="-120"/>
                <a:cs typeface="Times New Roman" pitchFamily="18" charset="0"/>
              </a:rPr>
              <a:t>世界</a:t>
            </a:r>
            <a:r>
              <a:rPr lang="zh-TW" altLang="en-US" sz="2400" b="1" smtClean="0">
                <a:latin typeface="微軟正黑體" pitchFamily="34" charset="-120"/>
                <a:ea typeface="微軟正黑體" pitchFamily="34" charset="-120"/>
                <a:cs typeface="Times New Roman" pitchFamily="18" charset="0"/>
              </a:rPr>
              <a:t>的方式</a:t>
            </a:r>
            <a:endParaRPr lang="zh-TW" altLang="zh-TW" sz="2400" b="1" dirty="0" smtClean="0">
              <a:latin typeface="微軟正黑體" pitchFamily="34" charset="-120"/>
              <a:ea typeface="微軟正黑體" pitchFamily="34" charset="-120"/>
              <a:cs typeface="Times New Roman" pitchFamily="18" charset="0"/>
            </a:endParaRPr>
          </a:p>
          <a:p>
            <a:pPr>
              <a:spcAft>
                <a:spcPts val="0"/>
              </a:spcAft>
            </a:pP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給</a:t>
            </a: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孩子有溫度的</a:t>
            </a: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學習</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溫柔</a:t>
            </a:r>
            <a:r>
              <a:rPr lang="zh-TW" altLang="en-US" sz="2400" b="1" dirty="0">
                <a:latin typeface="微軟正黑體" pitchFamily="34" charset="-120"/>
                <a:ea typeface="微軟正黑體" pitchFamily="34" charset="-120"/>
                <a:cs typeface="Times New Roman" pitchFamily="18" charset="0"/>
              </a:rPr>
              <a:t>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22968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41</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：會考國文題本</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13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頁，</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命題趨勢</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閱讀來培養</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閱讀</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教育局</a:t>
            </a:r>
            <a:r>
              <a:rPr kumimoji="0" lang="zh-TW" altLang="en-US" sz="2400" b="1" dirty="0">
                <a:solidFill>
                  <a:srgbClr val="002060"/>
                </a:solidFill>
                <a:latin typeface="微軟正黑體" pitchFamily="34" charset="-120"/>
                <a:ea typeface="微軟正黑體" pitchFamily="34" charset="-120"/>
                <a:cs typeface="Times New Roman" pitchFamily="18" charset="0"/>
              </a:rPr>
              <a:t>已規劃</a:t>
            </a:r>
            <a:r>
              <a:rPr kumimoji="0" lang="zh-TW" altLang="zh-TW" sz="2400" b="1" dirty="0">
                <a:solidFill>
                  <a:srgbClr val="002060"/>
                </a:solidFill>
                <a:latin typeface="微軟正黑體" pitchFamily="34" charset="-120"/>
                <a:ea typeface="微軟正黑體" pitchFamily="34" charset="-120"/>
                <a:cs typeface="Times New Roman" pitchFamily="18" charset="0"/>
              </a:rPr>
              <a:t>建置K-12閱讀平台來幫助</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您</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p14="http://schemas.microsoft.com/office/powerpoint/2010/main" val="3844042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42</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3231654"/>
          </a:xfrm>
          <a:prstGeom prst="rect">
            <a:avLst/>
          </a:prstGeom>
        </p:spPr>
        <p:txBody>
          <a:bodyPr wrap="square">
            <a:spAutoFit/>
          </a:bodyPr>
          <a:lstStyle/>
          <a:p>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降低</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3C</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使用頻率</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2.</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自然</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體驗</a:t>
            </a:r>
            <a:r>
              <a:rPr kumimoji="0" lang="zh-TW" altLang="zh-TW" sz="3600" b="1" dirty="0">
                <a:solidFill>
                  <a:srgbClr val="002060"/>
                </a:solidFill>
                <a:latin typeface="微軟正黑體" pitchFamily="34" charset="-120"/>
                <a:ea typeface="微軟正黑體" pitchFamily="34" charset="-120"/>
                <a:cs typeface="Times New Roman" pitchFamily="18" charset="0"/>
              </a:rPr>
              <a:t>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關心環境變遷議題，培養世界公民</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9158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43</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優點</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smtClean="0">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135587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44</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en-US" altLang="zh-TW"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以學生學習為主體的</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教學</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重</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31549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0983EB2-79ED-41A6-ADCE-69596D11DF5B}"/>
              </a:ext>
            </a:extLst>
          </p:cNvPr>
          <p:cNvPicPr>
            <a:picLocks noChangeAspect="1"/>
          </p:cNvPicPr>
          <p:nvPr/>
        </p:nvPicPr>
        <p:blipFill rotWithShape="1">
          <a:blip r:embed="rId4">
            <a:extLst>
              <a:ext uri="{28A0092B-C50C-407E-A947-70E740481C1C}">
                <a14:useLocalDpi xmlns:a14="http://schemas.microsoft.com/office/drawing/2010/main" val="0"/>
              </a:ext>
            </a:extLst>
          </a:blip>
          <a:srcRect r="16667"/>
          <a:stretch/>
        </p:blipFill>
        <p:spPr>
          <a:xfrm>
            <a:off x="28720" y="9725"/>
            <a:ext cx="9144000" cy="5143500"/>
          </a:xfrm>
          <a:prstGeom prst="rect">
            <a:avLst/>
          </a:prstGeom>
        </p:spPr>
      </p:pic>
      <p:sp>
        <p:nvSpPr>
          <p:cNvPr id="6" name="PA_文本框 4">
            <a:extLst>
              <a:ext uri="{FF2B5EF4-FFF2-40B4-BE49-F238E27FC236}">
                <a16:creationId xmlns:a16="http://schemas.microsoft.com/office/drawing/2014/main" id="{C75AD440-BDF2-4DFE-B39C-DE20D5B9A985}"/>
              </a:ext>
            </a:extLst>
          </p:cNvPr>
          <p:cNvSpPr txBox="1"/>
          <p:nvPr>
            <p:custDataLst>
              <p:tags r:id="rId1"/>
            </p:custDataLst>
          </p:nvPr>
        </p:nvSpPr>
        <p:spPr>
          <a:xfrm>
            <a:off x="3189781" y="2652152"/>
            <a:ext cx="6300083" cy="1338828"/>
          </a:xfrm>
          <a:prstGeom prst="rect">
            <a:avLst/>
          </a:prstGeom>
          <a:noFill/>
        </p:spPr>
        <p:txBody>
          <a:bodyPr wrap="square" rtlCol="0">
            <a:spAutoFit/>
          </a:bodyPr>
          <a:lstStyle/>
          <a:p>
            <a:pPr algn="ctr" defTabSz="685800" fontAlgn="auto">
              <a:spcBef>
                <a:spcPts val="0"/>
              </a:spcBef>
              <a:spcAft>
                <a:spcPts val="0"/>
              </a:spcAft>
              <a:defRPr/>
            </a:pPr>
            <a:r>
              <a:rPr kumimoji="0" lang="en-US" altLang="zh-TW" sz="4050" b="1" spc="450" dirty="0">
                <a:solidFill>
                  <a:srgbClr val="3C5F6B"/>
                </a:solidFill>
                <a:latin typeface="Matura MT Script Capitals" panose="03020802060602070202" pitchFamily="66" charset="0"/>
                <a:ea typeface="Microsoft JhengHei UI" panose="020B0604030504040204" pitchFamily="34" charset="-120"/>
                <a:cs typeface="+mn-ea"/>
                <a:sym typeface="+mn-lt"/>
              </a:rPr>
              <a:t>We Are Team</a:t>
            </a:r>
          </a:p>
          <a:p>
            <a:pPr algn="ctr" defTabSz="685800" fontAlgn="auto">
              <a:spcBef>
                <a:spcPts val="0"/>
              </a:spcBef>
              <a:spcAft>
                <a:spcPts val="0"/>
              </a:spcAft>
              <a:defRPr/>
            </a:pPr>
            <a:r>
              <a:rPr kumimoji="0" lang="zh-TW" altLang="en-US" sz="4050" b="1" spc="450" dirty="0">
                <a:solidFill>
                  <a:srgbClr val="3C5F6B"/>
                </a:solidFill>
                <a:latin typeface="微软雅黑" panose="020B0503020204020204" pitchFamily="34" charset="-122"/>
                <a:ea typeface="微软雅黑" panose="020B0503020204020204" pitchFamily="34" charset="-122"/>
                <a:cs typeface="+mn-ea"/>
                <a:sym typeface="+mn-lt"/>
              </a:rPr>
              <a:t>協力同行</a:t>
            </a:r>
            <a:endParaRPr kumimoji="0" lang="en-US" altLang="zh-TW" sz="4050" b="1" spc="450" dirty="0">
              <a:solidFill>
                <a:srgbClr val="3C5F6B"/>
              </a:solidFill>
              <a:latin typeface="微软雅黑" panose="020B0503020204020204" pitchFamily="34" charset="-122"/>
              <a:ea typeface="微软雅黑" panose="020B0503020204020204" pitchFamily="34" charset="-122"/>
              <a:cs typeface="+mn-ea"/>
              <a:sym typeface="+mn-lt"/>
            </a:endParaRP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482" y="2579867"/>
            <a:ext cx="772847" cy="723900"/>
          </a:xfrm>
          <a:prstGeom prst="rect">
            <a:avLst/>
          </a:prstGeom>
        </p:spPr>
      </p:pic>
    </p:spTree>
    <p:extLst>
      <p:ext uri="{BB962C8B-B14F-4D97-AF65-F5344CB8AC3E}">
        <p14:creationId xmlns:p14="http://schemas.microsoft.com/office/powerpoint/2010/main" val="423590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7BEF304D-297F-493C-A303-420D3A24AB4C}"/>
              </a:ext>
            </a:extLst>
          </p:cNvPr>
          <p:cNvSpPr txBox="1">
            <a:spLocks/>
          </p:cNvSpPr>
          <p:nvPr/>
        </p:nvSpPr>
        <p:spPr bwMode="auto">
          <a:xfrm>
            <a:off x="5706126" y="5481230"/>
            <a:ext cx="2214246" cy="1620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defTabSz="685800">
              <a:defRPr/>
            </a:pPr>
            <a:endParaRPr kumimoji="0" lang="zh-TW" altLang="en-US" sz="1200" dirty="0">
              <a:solidFill>
                <a:prstClr val="black"/>
              </a:solidFill>
              <a:latin typeface="Calibri Light" panose="020F0302020204030204"/>
              <a:ea typeface="新細明體" panose="02020500000000000000" pitchFamily="18" charset="-120"/>
            </a:endParaRPr>
          </a:p>
        </p:txBody>
      </p:sp>
      <p:sp>
        <p:nvSpPr>
          <p:cNvPr id="2" name="投影片編號版面配置區 1"/>
          <p:cNvSpPr>
            <a:spLocks noGrp="1"/>
          </p:cNvSpPr>
          <p:nvPr>
            <p:ph type="sldNum" sz="quarter" idx="12"/>
          </p:nvPr>
        </p:nvSpPr>
        <p:spPr>
          <a:xfrm>
            <a:off x="6457950" y="5624513"/>
            <a:ext cx="2057400" cy="273844"/>
          </a:xfrm>
        </p:spPr>
        <p:txBody>
          <a:bodyPr/>
          <a:lstStyle/>
          <a:p>
            <a:pPr defTabSz="685800" fontAlgn="auto">
              <a:spcBef>
                <a:spcPts val="0"/>
              </a:spcBef>
              <a:spcAft>
                <a:spcPts val="0"/>
              </a:spcAft>
              <a:defRPr/>
            </a:pPr>
            <a:fld id="{8466D1B4-698E-45AD-99B1-BC1EA2B636AC}" type="slidenum">
              <a:rPr kumimoji="0" lang="zh-TW" altLang="en-US" sz="900">
                <a:solidFill>
                  <a:prstClr val="black">
                    <a:tint val="75000"/>
                  </a:prstClr>
                </a:solidFill>
                <a:latin typeface="Calibri" panose="020F0502020204030204"/>
              </a:rPr>
              <a:pPr defTabSz="685800" fontAlgn="auto">
                <a:spcBef>
                  <a:spcPts val="0"/>
                </a:spcBef>
                <a:spcAft>
                  <a:spcPts val="0"/>
                </a:spcAft>
                <a:defRPr/>
              </a:pPr>
              <a:t>46</a:t>
            </a:fld>
            <a:endParaRPr kumimoji="0" lang="zh-TW" altLang="en-US" sz="900">
              <a:solidFill>
                <a:prstClr val="black">
                  <a:tint val="75000"/>
                </a:prstClr>
              </a:solidFill>
              <a:latin typeface="Calibri" panose="020F0502020204030204"/>
            </a:endParaRPr>
          </a:p>
        </p:txBody>
      </p:sp>
      <p:sp>
        <p:nvSpPr>
          <p:cNvPr id="11" name="流程圖: 替代程序 10">
            <a:extLst>
              <a:ext uri="{FF2B5EF4-FFF2-40B4-BE49-F238E27FC236}">
                <a16:creationId xmlns:a16="http://schemas.microsoft.com/office/drawing/2014/main" id="{1678D3AE-7B28-43E2-ABB9-3D325DFAE662}"/>
              </a:ext>
            </a:extLst>
          </p:cNvPr>
          <p:cNvSpPr/>
          <p:nvPr/>
        </p:nvSpPr>
        <p:spPr>
          <a:xfrm>
            <a:off x="1962151" y="2635349"/>
            <a:ext cx="5464472" cy="9141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rgbClr val="002060"/>
                </a:solidFill>
                <a:latin typeface="華康儷粗黑" panose="020B0709000000000000" pitchFamily="49" charset="-120"/>
                <a:ea typeface="華康儷粗黑" panose="020B0709000000000000" pitchFamily="49" charset="-120"/>
              </a:rPr>
              <a:t>感 謝 聆 聽</a:t>
            </a:r>
            <a:endParaRPr lang="zh-TW" altLang="en-US" sz="5400" dirty="0">
              <a:solidFill>
                <a:srgbClr val="002060"/>
              </a:solidFill>
              <a:latin typeface="華康儷粗黑" panose="020B0709000000000000" pitchFamily="49" charset="-120"/>
              <a:ea typeface="華康儷粗黑" panose="020B0709000000000000" pitchFamily="49" charset="-120"/>
            </a:endParaRPr>
          </a:p>
        </p:txBody>
      </p:sp>
      <p:pic>
        <p:nvPicPr>
          <p:cNvPr id="12" name="Picture 2" descr="èºåå¸æ¨åæ°èª²ç¶±å°æ¡è¾¦å¬å®¤">
            <a:extLst>
              <a:ext uri="{FF2B5EF4-FFF2-40B4-BE49-F238E27FC236}">
                <a16:creationId xmlns:a16="http://schemas.microsoft.com/office/drawing/2014/main" id="{BCC5F7D6-E663-4BCF-8E45-DB08B493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886" y="3718379"/>
            <a:ext cx="571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9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C97CFBF1-A86A-41FF-93DD-DB542B9BDA1A}" type="slidenum">
              <a:rPr lang="zh-CN" altLang="en-US" smtClean="0">
                <a:solidFill>
                  <a:schemeClr val="bg1"/>
                </a:solidFill>
              </a:rPr>
              <a:pPr/>
              <a:t>4</a:t>
            </a:fld>
            <a:endParaRPr lang="zh-CN" altLang="en-US">
              <a:solidFill>
                <a:schemeClr val="bg1"/>
              </a:solidFill>
            </a:endParaRPr>
          </a:p>
        </p:txBody>
      </p:sp>
      <p:grpSp>
        <p:nvGrpSpPr>
          <p:cNvPr id="7171" name="群組 17"/>
          <p:cNvGrpSpPr>
            <a:grpSpLocks/>
          </p:cNvGrpSpPr>
          <p:nvPr/>
        </p:nvGrpSpPr>
        <p:grpSpPr bwMode="auto">
          <a:xfrm>
            <a:off x="4717256" y="1875235"/>
            <a:ext cx="1410891" cy="1319213"/>
            <a:chOff x="1768696" y="1625456"/>
            <a:chExt cx="1881588" cy="1760437"/>
          </a:xfrm>
        </p:grpSpPr>
        <p:sp>
          <p:nvSpPr>
            <p:cNvPr id="15" name="文字方塊 14"/>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7199" name="圖片 9"/>
            <p:cNvSpPr>
              <a:spLocks noChangeAspect="1"/>
            </p:cNvSpPr>
            <p:nvPr/>
          </p:nvSpPr>
          <p:spPr bwMode="auto">
            <a:xfrm>
              <a:off x="225729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2"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7197"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3"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7195"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4"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7193"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5"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7191"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76" name="矩形 15"/>
          <p:cNvSpPr>
            <a:spLocks noChangeArrowheads="1"/>
          </p:cNvSpPr>
          <p:nvPr/>
        </p:nvSpPr>
        <p:spPr bwMode="auto">
          <a:xfrm>
            <a:off x="6017419" y="1684735"/>
            <a:ext cx="3044429"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總人口達到</a:t>
            </a:r>
            <a:r>
              <a:rPr lang="en-US" altLang="en-US" sz="2100">
                <a:solidFill>
                  <a:srgbClr val="DB675B"/>
                </a:solidFill>
                <a:latin typeface="Microsoft YaHei" pitchFamily="34" charset="-122"/>
                <a:ea typeface="Microsoft YaHei" pitchFamily="34" charset="-122"/>
              </a:rPr>
              <a:t>【</a:t>
            </a:r>
            <a:r>
              <a:rPr lang="en-US" altLang="zh-TW" sz="2100">
                <a:solidFill>
                  <a:srgbClr val="DB675B"/>
                </a:solidFill>
                <a:latin typeface="Microsoft YaHei" pitchFamily="34" charset="-122"/>
                <a:ea typeface="Microsoft YaHei" pitchFamily="34" charset="-122"/>
              </a:rPr>
              <a:t>    </a:t>
            </a:r>
            <a:r>
              <a:rPr lang="en-US" altLang="en-US"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萬，</a:t>
            </a:r>
          </a:p>
          <a:p>
            <a:pPr eaLnBrk="1" hangingPunct="1">
              <a:lnSpc>
                <a:spcPct val="125000"/>
              </a:lnSpc>
            </a:pPr>
            <a:r>
              <a:rPr lang="zh-TW" altLang="en-US" sz="2100">
                <a:latin typeface="Microsoft YaHei" pitchFamily="34" charset="-122"/>
                <a:ea typeface="Microsoft YaHei" pitchFamily="34" charset="-122"/>
              </a:rPr>
              <a:t>全國平均年齡</a:t>
            </a:r>
            <a:r>
              <a:rPr lang="zh-TW" altLang="zh-TW" sz="2100">
                <a:solidFill>
                  <a:srgbClr val="DB675B"/>
                </a:solidFill>
                <a:latin typeface="Microsoft YaHei" pitchFamily="34" charset="-122"/>
                <a:ea typeface="Microsoft YaHei" pitchFamily="34" charset="-122"/>
              </a:rPr>
              <a:t>【</a:t>
            </a:r>
            <a:r>
              <a:rPr lang="zh-TW" altLang="en-US" sz="2100">
                <a:solidFill>
                  <a:srgbClr val="DB675B"/>
                </a:solidFill>
                <a:latin typeface="Microsoft YaHei" pitchFamily="34" charset="-122"/>
                <a:ea typeface="Microsoft YaHei" pitchFamily="34" charset="-122"/>
              </a:rPr>
              <a:t>    </a:t>
            </a:r>
            <a:r>
              <a:rPr lang="zh-TW" altLang="zh-TW"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歲</a:t>
            </a:r>
            <a:endParaRPr lang="en-US" altLang="zh-TW" sz="2100">
              <a:latin typeface="Microsoft YaHei" pitchFamily="34" charset="-122"/>
              <a:ea typeface="Microsoft YaHei" pitchFamily="34" charset="-122"/>
            </a:endParaRPr>
          </a:p>
        </p:txBody>
      </p:sp>
      <p:sp>
        <p:nvSpPr>
          <p:cNvPr id="7177" name="矩形 48"/>
          <p:cNvSpPr>
            <a:spLocks noChangeArrowheads="1"/>
          </p:cNvSpPr>
          <p:nvPr/>
        </p:nvSpPr>
        <p:spPr bwMode="auto">
          <a:xfrm>
            <a:off x="956072" y="3361135"/>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8" name="矩形 49"/>
          <p:cNvSpPr>
            <a:spLocks noChangeArrowheads="1"/>
          </p:cNvSpPr>
          <p:nvPr/>
        </p:nvSpPr>
        <p:spPr bwMode="auto">
          <a:xfrm>
            <a:off x="3806428" y="3315892"/>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9" name="矩形 50"/>
          <p:cNvSpPr>
            <a:spLocks noChangeArrowheads="1"/>
          </p:cNvSpPr>
          <p:nvPr/>
        </p:nvSpPr>
        <p:spPr bwMode="auto">
          <a:xfrm>
            <a:off x="6610350" y="3294460"/>
            <a:ext cx="241696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大關，</a:t>
            </a:r>
          </a:p>
          <a:p>
            <a:pPr eaLnBrk="1" hangingPunct="1">
              <a:lnSpc>
                <a:spcPct val="125000"/>
              </a:lnSpc>
            </a:pPr>
            <a:r>
              <a:rPr lang="zh-TW" altLang="en-US" sz="1500">
                <a:latin typeface="Microsoft YaHei" pitchFamily="34" charset="-122"/>
                <a:ea typeface="Microsoft YaHei" pitchFamily="34" charset="-122"/>
              </a:rPr>
              <a:t>全國平均年齡為</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80" name="矩形 54"/>
          <p:cNvSpPr>
            <a:spLocks noChangeArrowheads="1"/>
          </p:cNvSpPr>
          <p:nvPr/>
        </p:nvSpPr>
        <p:spPr bwMode="auto">
          <a:xfrm>
            <a:off x="5273279" y="4601767"/>
            <a:ext cx="28194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1500">
                <a:latin typeface="Microsoft YaHei" pitchFamily="34" charset="-122"/>
                <a:ea typeface="Microsoft YaHei" pitchFamily="34" charset="-122"/>
              </a:rPr>
              <a:t>全國平均年齡為</a:t>
            </a:r>
            <a:r>
              <a:rPr lang="en-US" altLang="zh-TW" sz="1500">
                <a:solidFill>
                  <a:srgbClr val="DB675B"/>
                </a:solidFill>
                <a:latin typeface="Microsoft YaHei" pitchFamily="34" charset="-122"/>
                <a:ea typeface="Microsoft YaHei" pitchFamily="34" charset="-122"/>
              </a:rPr>
              <a:t>【    】</a:t>
            </a:r>
            <a:r>
              <a:rPr lang="zh-TW" altLang="en-US" sz="1500">
                <a:latin typeface="Microsoft YaHei" pitchFamily="34" charset="-122"/>
                <a:ea typeface="Microsoft YaHei" pitchFamily="34" charset="-122"/>
              </a:rPr>
              <a:t>歲</a:t>
            </a:r>
          </a:p>
          <a:p>
            <a:pPr eaLnBrk="1" hangingPunct="1">
              <a:lnSpc>
                <a:spcPct val="125000"/>
              </a:lnSpc>
            </a:pPr>
            <a:r>
              <a:rPr lang="zh-TW" altLang="en-US" sz="1500">
                <a:latin typeface="Microsoft YaHei" pitchFamily="34" charset="-122"/>
                <a:ea typeface="Microsoft YaHei" pitchFamily="34" charset="-122"/>
              </a:rPr>
              <a:t>（</a:t>
            </a: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年中位數</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（世界均值</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p:txBody>
      </p:sp>
      <p:sp>
        <p:nvSpPr>
          <p:cNvPr id="7181" name="矩形 64"/>
          <p:cNvSpPr>
            <a:spLocks noChangeArrowheads="1"/>
          </p:cNvSpPr>
          <p:nvPr/>
        </p:nvSpPr>
        <p:spPr bwMode="auto">
          <a:xfrm>
            <a:off x="284560" y="1484710"/>
            <a:ext cx="594121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dirty="0">
                <a:solidFill>
                  <a:srgbClr val="12826D"/>
                </a:solidFill>
                <a:latin typeface="Microsoft YaHei" pitchFamily="34" charset="-122"/>
                <a:ea typeface="Microsoft YaHei" pitchFamily="34" charset="-122"/>
              </a:rPr>
              <a:t>1970 </a:t>
            </a:r>
            <a:r>
              <a:rPr lang="zh-TW" altLang="en-US" sz="2100" b="1" dirty="0">
                <a:solidFill>
                  <a:srgbClr val="12826D"/>
                </a:solidFill>
                <a:latin typeface="Microsoft YaHei" pitchFamily="34" charset="-122"/>
                <a:ea typeface="Microsoft YaHei" pitchFamily="34" charset="-122"/>
              </a:rPr>
              <a:t>年</a:t>
            </a:r>
            <a:r>
              <a:rPr lang="zh-TW" altLang="en-US" sz="2700" b="1" dirty="0">
                <a:solidFill>
                  <a:srgbClr val="12826D"/>
                </a:solidFill>
                <a:latin typeface="Microsoft YaHei" pitchFamily="34" charset="-122"/>
                <a:ea typeface="Microsoft YaHei" pitchFamily="34" charset="-122"/>
              </a:rPr>
              <a:t>台灣</a:t>
            </a:r>
            <a:r>
              <a:rPr lang="zh-TW" altLang="en-US" sz="2100" b="1" dirty="0">
                <a:solidFill>
                  <a:srgbClr val="12826D"/>
                </a:solidFill>
                <a:latin typeface="Microsoft YaHei" pitchFamily="34" charset="-122"/>
                <a:ea typeface="Microsoft YaHei" pitchFamily="34" charset="-122"/>
              </a:rPr>
              <a:t>全國人口數是</a:t>
            </a:r>
            <a:r>
              <a:rPr lang="en-US" altLang="zh-TW" sz="2100" b="1" dirty="0">
                <a:solidFill>
                  <a:srgbClr val="12826D"/>
                </a:solidFill>
                <a:latin typeface="Microsoft YaHei" pitchFamily="34" charset="-122"/>
                <a:ea typeface="Microsoft YaHei" pitchFamily="34" charset="-122"/>
              </a:rPr>
              <a:t>1459</a:t>
            </a:r>
            <a:r>
              <a:rPr lang="zh-TW" altLang="en-US" sz="2100" b="1" dirty="0">
                <a:solidFill>
                  <a:srgbClr val="12826D"/>
                </a:solidFill>
                <a:latin typeface="Microsoft YaHei" pitchFamily="34" charset="-122"/>
                <a:ea typeface="Microsoft YaHei" pitchFamily="34" charset="-122"/>
              </a:rPr>
              <a:t>萬，</a:t>
            </a:r>
            <a:endParaRPr lang="en-US" altLang="zh-TW" sz="2100" b="1" dirty="0">
              <a:solidFill>
                <a:srgbClr val="12826D"/>
              </a:solidFill>
              <a:latin typeface="Microsoft YaHei" pitchFamily="34" charset="-122"/>
              <a:ea typeface="Microsoft YaHei" pitchFamily="34" charset="-122"/>
            </a:endParaRPr>
          </a:p>
          <a:p>
            <a:pPr eaLnBrk="1" hangingPunct="1">
              <a:lnSpc>
                <a:spcPct val="125000"/>
              </a:lnSpc>
            </a:pPr>
            <a:r>
              <a:rPr lang="en-US" altLang="zh-TW" sz="2100" b="1" dirty="0">
                <a:solidFill>
                  <a:srgbClr val="DD3644"/>
                </a:solidFill>
                <a:latin typeface="Microsoft YaHei" pitchFamily="34" charset="-122"/>
                <a:ea typeface="Microsoft YaHei" pitchFamily="34" charset="-122"/>
              </a:rPr>
              <a:t>1970 </a:t>
            </a:r>
            <a:r>
              <a:rPr lang="zh-TW" altLang="en-US" sz="2100" b="1" dirty="0">
                <a:solidFill>
                  <a:srgbClr val="DD3644"/>
                </a:solidFill>
                <a:latin typeface="Microsoft YaHei" pitchFamily="34" charset="-122"/>
                <a:ea typeface="Microsoft YaHei" pitchFamily="34" charset="-122"/>
              </a:rPr>
              <a:t>年</a:t>
            </a:r>
            <a:r>
              <a:rPr lang="zh-TW" altLang="en-US" sz="2700" b="1" dirty="0">
                <a:solidFill>
                  <a:srgbClr val="DD3644"/>
                </a:solidFill>
                <a:latin typeface="Microsoft YaHei" pitchFamily="34" charset="-122"/>
                <a:ea typeface="Microsoft YaHei" pitchFamily="34" charset="-122"/>
              </a:rPr>
              <a:t>馬來西亞</a:t>
            </a:r>
            <a:r>
              <a:rPr lang="zh-TW" altLang="en-US" sz="2100" b="1" dirty="0">
                <a:solidFill>
                  <a:srgbClr val="DD3644"/>
                </a:solidFill>
                <a:latin typeface="Microsoft YaHei" pitchFamily="34" charset="-122"/>
                <a:ea typeface="Microsoft YaHei" pitchFamily="34" charset="-122"/>
              </a:rPr>
              <a:t>全國人口</a:t>
            </a:r>
            <a:r>
              <a:rPr lang="en-US" altLang="zh-TW" sz="2100" b="1" dirty="0">
                <a:solidFill>
                  <a:srgbClr val="DD3644"/>
                </a:solidFill>
                <a:latin typeface="Microsoft YaHei" pitchFamily="34" charset="-122"/>
                <a:ea typeface="Microsoft YaHei" pitchFamily="34" charset="-122"/>
              </a:rPr>
              <a:t>1091</a:t>
            </a:r>
            <a:r>
              <a:rPr lang="zh-TW" altLang="en-US" sz="2100" b="1" dirty="0">
                <a:solidFill>
                  <a:srgbClr val="DD3644"/>
                </a:solidFill>
                <a:latin typeface="Microsoft YaHei" pitchFamily="34" charset="-122"/>
                <a:ea typeface="Microsoft YaHei" pitchFamily="34" charset="-122"/>
              </a:rPr>
              <a:t>萬，</a:t>
            </a:r>
            <a:endParaRPr lang="en-US" altLang="zh-TW" sz="2100" b="1" dirty="0">
              <a:solidFill>
                <a:srgbClr val="DD3644"/>
              </a:solidFill>
              <a:latin typeface="Microsoft YaHei" pitchFamily="34" charset="-122"/>
              <a:ea typeface="Microsoft YaHei" pitchFamily="34" charset="-122"/>
            </a:endParaRPr>
          </a:p>
          <a:p>
            <a:pPr eaLnBrk="1" hangingPunct="1">
              <a:lnSpc>
                <a:spcPct val="125000"/>
              </a:lnSpc>
            </a:pPr>
            <a:r>
              <a:rPr lang="zh-TW" altLang="en-US" sz="2100" b="1" dirty="0">
                <a:solidFill>
                  <a:srgbClr val="DD3644"/>
                </a:solidFill>
                <a:latin typeface="Microsoft YaHei" pitchFamily="34" charset="-122"/>
                <a:ea typeface="Microsoft YaHei" pitchFamily="34" charset="-122"/>
              </a:rPr>
              <a:t>猜 </a:t>
            </a:r>
            <a:r>
              <a:rPr lang="en-US" altLang="zh-TW" sz="2100" b="1" dirty="0">
                <a:solidFill>
                  <a:srgbClr val="DD3644"/>
                </a:solidFill>
                <a:latin typeface="Microsoft YaHei" pitchFamily="34" charset="-122"/>
                <a:ea typeface="Microsoft YaHei" pitchFamily="34" charset="-122"/>
              </a:rPr>
              <a:t>2017 </a:t>
            </a:r>
            <a:r>
              <a:rPr lang="zh-TW" altLang="en-US" sz="2100" b="1" dirty="0">
                <a:solidFill>
                  <a:srgbClr val="DD3644"/>
                </a:solidFill>
                <a:latin typeface="Microsoft YaHei" pitchFamily="34" charset="-122"/>
                <a:ea typeface="Microsoft YaHei" pitchFamily="34" charset="-122"/>
              </a:rPr>
              <a:t>年馬國人口數？</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7184"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718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7189"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86" name="矩形 37"/>
          <p:cNvSpPr>
            <a:spLocks noChangeArrowheads="1"/>
          </p:cNvSpPr>
          <p:nvPr/>
        </p:nvSpPr>
        <p:spPr bwMode="auto">
          <a:xfrm>
            <a:off x="2557463" y="4817269"/>
            <a:ext cx="201811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r>
              <a:rPr lang="en-US" altLang="zh-TW"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p:txBody>
      </p:sp>
      <p:sp>
        <p:nvSpPr>
          <p:cNvPr id="39" name="矩形 38"/>
          <p:cNvSpPr/>
          <p:nvPr/>
        </p:nvSpPr>
        <p:spPr>
          <a:xfrm>
            <a:off x="244078" y="3017044"/>
            <a:ext cx="8653463" cy="2730104"/>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Tree>
    <p:extLst>
      <p:ext uri="{BB962C8B-B14F-4D97-AF65-F5344CB8AC3E}">
        <p14:creationId xmlns:p14="http://schemas.microsoft.com/office/powerpoint/2010/main" val="3181274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00B92FB3-DA24-4441-A278-57DD9EDB4970}" type="slidenum">
              <a:rPr lang="zh-CN" altLang="en-US" smtClean="0">
                <a:solidFill>
                  <a:schemeClr val="bg1"/>
                </a:solidFill>
              </a:rPr>
              <a:pPr/>
              <a:t>5</a:t>
            </a:fld>
            <a:endParaRPr lang="zh-CN" altLang="en-US">
              <a:solidFill>
                <a:schemeClr val="bg1"/>
              </a:solidFill>
            </a:endParaRPr>
          </a:p>
        </p:txBody>
      </p:sp>
      <p:grpSp>
        <p:nvGrpSpPr>
          <p:cNvPr id="8195" name="群組 17"/>
          <p:cNvGrpSpPr>
            <a:grpSpLocks/>
          </p:cNvGrpSpPr>
          <p:nvPr/>
        </p:nvGrpSpPr>
        <p:grpSpPr bwMode="auto">
          <a:xfrm>
            <a:off x="4698728" y="1904603"/>
            <a:ext cx="1410890" cy="1319213"/>
            <a:chOff x="2205019" y="1625456"/>
            <a:chExt cx="1881588" cy="1760437"/>
          </a:xfrm>
        </p:grpSpPr>
        <p:sp>
          <p:nvSpPr>
            <p:cNvPr id="15" name="文字方塊 14"/>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8228" name="圖片 9"/>
            <p:cNvSpPr>
              <a:spLocks noChangeAspect="1"/>
            </p:cNvSpPr>
            <p:nvPr/>
          </p:nvSpPr>
          <p:spPr bwMode="auto">
            <a:xfrm>
              <a:off x="266844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6"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8226"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7"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8224"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8" name="群組 19"/>
          <p:cNvGrpSpPr>
            <a:grpSpLocks/>
          </p:cNvGrpSpPr>
          <p:nvPr/>
        </p:nvGrpSpPr>
        <p:grpSpPr bwMode="auto">
          <a:xfrm>
            <a:off x="5561209" y="3733461"/>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8222"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9" name="群組 20"/>
          <p:cNvGrpSpPr>
            <a:grpSpLocks/>
          </p:cNvGrpSpPr>
          <p:nvPr/>
        </p:nvGrpSpPr>
        <p:grpSpPr bwMode="auto">
          <a:xfrm>
            <a:off x="2862056" y="5369306"/>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8220"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0" name="矩形 15"/>
          <p:cNvSpPr>
            <a:spLocks noChangeArrowheads="1"/>
          </p:cNvSpPr>
          <p:nvPr/>
        </p:nvSpPr>
        <p:spPr bwMode="auto">
          <a:xfrm>
            <a:off x="5922096" y="1433490"/>
            <a:ext cx="3254051"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is-IS" altLang="en-US" sz="4800">
                <a:solidFill>
                  <a:srgbClr val="DB675B"/>
                </a:solidFill>
                <a:latin typeface="Microsoft YaHei" pitchFamily="34" charset="-122"/>
                <a:ea typeface="Microsoft YaHei" pitchFamily="34" charset="-122"/>
              </a:rPr>
              <a:t>3120</a:t>
            </a:r>
            <a:r>
              <a:rPr lang="zh-TW" altLang="en-US" sz="4800">
                <a:latin typeface="Microsoft YaHei" pitchFamily="34" charset="-122"/>
                <a:ea typeface="Microsoft YaHei" pitchFamily="34" charset="-122"/>
              </a:rPr>
              <a:t>萬</a:t>
            </a:r>
            <a:r>
              <a:rPr lang="zh-TW" altLang="en-US"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全國平均年齡</a:t>
            </a:r>
            <a:r>
              <a:rPr lang="nb-NO" altLang="zh-TW" sz="3600" b="1">
                <a:solidFill>
                  <a:srgbClr val="DB675B"/>
                </a:solidFill>
                <a:latin typeface="Microsoft YaHei" pitchFamily="34" charset="-122"/>
                <a:ea typeface="Microsoft YaHei" pitchFamily="34" charset="-122"/>
              </a:rPr>
              <a:t>27.7</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8201" name="矩形 48"/>
          <p:cNvSpPr>
            <a:spLocks noChangeArrowheads="1"/>
          </p:cNvSpPr>
          <p:nvPr/>
        </p:nvSpPr>
        <p:spPr bwMode="auto">
          <a:xfrm>
            <a:off x="956072" y="3361135"/>
            <a:ext cx="2423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9540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27.4</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2" name="矩形 49"/>
          <p:cNvSpPr>
            <a:spLocks noChangeArrowheads="1"/>
          </p:cNvSpPr>
          <p:nvPr/>
        </p:nvSpPr>
        <p:spPr bwMode="auto">
          <a:xfrm>
            <a:off x="3698081" y="3458556"/>
            <a:ext cx="22498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5470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27.9</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3" name="矩形 50"/>
          <p:cNvSpPr>
            <a:spLocks noChangeArrowheads="1"/>
          </p:cNvSpPr>
          <p:nvPr/>
        </p:nvSpPr>
        <p:spPr bwMode="auto">
          <a:xfrm>
            <a:off x="6540103" y="3596260"/>
            <a:ext cx="2475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zh-TW" sz="1500">
                <a:solidFill>
                  <a:srgbClr val="DB675B"/>
                </a:solidFill>
                <a:latin typeface="Microsoft YaHei" pitchFamily="34" charset="-122"/>
                <a:ea typeface="Microsoft YaHei" pitchFamily="34" charset="-122"/>
              </a:rPr>
              <a:t>1</a:t>
            </a:r>
            <a:r>
              <a:rPr lang="zh-TW" altLang="en-US" sz="1500">
                <a:solidFill>
                  <a:srgbClr val="DB675B"/>
                </a:solidFill>
                <a:latin typeface="Microsoft YaHei" pitchFamily="34" charset="-122"/>
                <a:ea typeface="Microsoft YaHei" pitchFamily="34" charset="-122"/>
              </a:rPr>
              <a:t>億</a:t>
            </a:r>
            <a:r>
              <a:rPr lang="zh-TW" altLang="en-US" sz="1500">
                <a:latin typeface="Microsoft YaHei" pitchFamily="34" charset="-122"/>
                <a:ea typeface="Microsoft YaHei" pitchFamily="34" charset="-122"/>
              </a:rPr>
              <a:t>大關，</a:t>
            </a:r>
          </a:p>
          <a:p>
            <a:pPr eaLnBrk="1" hangingPunct="1">
              <a:lnSpc>
                <a:spcPct val="125000"/>
              </a:lnSpc>
            </a:pPr>
            <a:r>
              <a:rPr lang="zh-TW" altLang="en-US">
                <a:latin typeface="Microsoft YaHei" pitchFamily="34" charset="-122"/>
                <a:ea typeface="Microsoft YaHei" pitchFamily="34" charset="-122"/>
              </a:rPr>
              <a:t>全國平均年齡為</a:t>
            </a:r>
            <a:r>
              <a:rPr lang="hr-HR" altLang="zh-TW">
                <a:solidFill>
                  <a:srgbClr val="DB675B"/>
                </a:solidFill>
                <a:latin typeface="Microsoft YaHei" pitchFamily="34" charset="-122"/>
                <a:ea typeface="Microsoft YaHei" pitchFamily="34" charset="-122"/>
              </a:rPr>
              <a:t>23.5</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4" name="矩形 64"/>
          <p:cNvSpPr>
            <a:spLocks noChangeArrowheads="1"/>
          </p:cNvSpPr>
          <p:nvPr/>
        </p:nvSpPr>
        <p:spPr bwMode="auto">
          <a:xfrm>
            <a:off x="401241" y="1484710"/>
            <a:ext cx="5824538"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a:solidFill>
                  <a:srgbClr val="12826D"/>
                </a:solidFill>
                <a:latin typeface="Microsoft YaHei" pitchFamily="34" charset="-122"/>
                <a:ea typeface="Microsoft YaHei" pitchFamily="34" charset="-122"/>
              </a:rPr>
              <a:t>1970</a:t>
            </a:r>
            <a:r>
              <a:rPr lang="zh-TW" altLang="en-US" sz="2100" b="1">
                <a:solidFill>
                  <a:srgbClr val="12826D"/>
                </a:solidFill>
                <a:latin typeface="Microsoft YaHei" pitchFamily="34" charset="-122"/>
                <a:ea typeface="Microsoft YaHei" pitchFamily="34" charset="-122"/>
              </a:rPr>
              <a:t>年</a:t>
            </a:r>
            <a:r>
              <a:rPr lang="zh-TW" altLang="en-US" sz="2700" b="1">
                <a:solidFill>
                  <a:srgbClr val="12826D"/>
                </a:solidFill>
                <a:latin typeface="Microsoft YaHei" pitchFamily="34" charset="-122"/>
                <a:ea typeface="Microsoft YaHei" pitchFamily="34" charset="-122"/>
              </a:rPr>
              <a:t>台灣</a:t>
            </a:r>
            <a:r>
              <a:rPr lang="zh-TW" altLang="en-US" sz="2100" b="1">
                <a:solidFill>
                  <a:srgbClr val="12826D"/>
                </a:solidFill>
                <a:latin typeface="Microsoft YaHei" pitchFamily="34" charset="-122"/>
                <a:ea typeface="Microsoft YaHei" pitchFamily="34" charset="-122"/>
              </a:rPr>
              <a:t>全國人口數是</a:t>
            </a:r>
            <a:r>
              <a:rPr lang="en-US" altLang="zh-TW" sz="2100" b="1">
                <a:solidFill>
                  <a:srgbClr val="12826D"/>
                </a:solidFill>
                <a:latin typeface="Microsoft YaHei" pitchFamily="34" charset="-122"/>
                <a:ea typeface="Microsoft YaHei" pitchFamily="34" charset="-122"/>
              </a:rPr>
              <a:t>1459</a:t>
            </a:r>
            <a:r>
              <a:rPr lang="zh-TW" altLang="en-US" sz="2100" b="1">
                <a:solidFill>
                  <a:srgbClr val="12826D"/>
                </a:solidFill>
                <a:latin typeface="Microsoft YaHei" pitchFamily="34" charset="-122"/>
                <a:ea typeface="Microsoft YaHei" pitchFamily="34" charset="-122"/>
              </a:rPr>
              <a:t>萬，</a:t>
            </a:r>
            <a:endParaRPr lang="en-US" altLang="zh-TW" sz="2100" b="1">
              <a:solidFill>
                <a:srgbClr val="12826D"/>
              </a:solidFill>
              <a:latin typeface="Microsoft YaHei" pitchFamily="34" charset="-122"/>
              <a:ea typeface="Microsoft YaHei" pitchFamily="34" charset="-122"/>
            </a:endParaRPr>
          </a:p>
          <a:p>
            <a:pPr eaLnBrk="1" hangingPunct="1">
              <a:lnSpc>
                <a:spcPct val="125000"/>
              </a:lnSpc>
            </a:pPr>
            <a:r>
              <a:rPr lang="en-US" altLang="zh-TW" sz="2100" b="1">
                <a:solidFill>
                  <a:srgbClr val="DD3644"/>
                </a:solidFill>
                <a:latin typeface="Microsoft YaHei" pitchFamily="34" charset="-122"/>
                <a:ea typeface="Microsoft YaHei" pitchFamily="34" charset="-122"/>
              </a:rPr>
              <a:t>1970</a:t>
            </a:r>
            <a:r>
              <a:rPr lang="zh-TW" altLang="en-US" sz="2100" b="1">
                <a:solidFill>
                  <a:srgbClr val="DD3644"/>
                </a:solidFill>
                <a:latin typeface="Microsoft YaHei" pitchFamily="34" charset="-122"/>
                <a:ea typeface="Microsoft YaHei" pitchFamily="34" charset="-122"/>
              </a:rPr>
              <a:t>年</a:t>
            </a:r>
            <a:r>
              <a:rPr lang="zh-TW" altLang="en-US" sz="2700" b="1">
                <a:solidFill>
                  <a:srgbClr val="DD3644"/>
                </a:solidFill>
                <a:latin typeface="Microsoft YaHei" pitchFamily="34" charset="-122"/>
                <a:ea typeface="Microsoft YaHei" pitchFamily="34" charset="-122"/>
              </a:rPr>
              <a:t>馬來西亞</a:t>
            </a:r>
            <a:r>
              <a:rPr lang="zh-TW" altLang="en-US" sz="2100" b="1">
                <a:solidFill>
                  <a:srgbClr val="DD3644"/>
                </a:solidFill>
                <a:latin typeface="Microsoft YaHei" pitchFamily="34" charset="-122"/>
                <a:ea typeface="Microsoft YaHei" pitchFamily="34" charset="-122"/>
              </a:rPr>
              <a:t>全國人口</a:t>
            </a:r>
            <a:r>
              <a:rPr lang="en-US" altLang="zh-TW" sz="2100" b="1">
                <a:solidFill>
                  <a:srgbClr val="DD3644"/>
                </a:solidFill>
                <a:latin typeface="Microsoft YaHei" pitchFamily="34" charset="-122"/>
                <a:ea typeface="Microsoft YaHei" pitchFamily="34" charset="-122"/>
              </a:rPr>
              <a:t>1091</a:t>
            </a:r>
            <a:r>
              <a:rPr lang="zh-TW" altLang="en-US" sz="2100" b="1">
                <a:solidFill>
                  <a:srgbClr val="DD3644"/>
                </a:solidFill>
                <a:latin typeface="Microsoft YaHei" pitchFamily="34" charset="-122"/>
                <a:ea typeface="Microsoft YaHei" pitchFamily="34" charset="-122"/>
              </a:rPr>
              <a:t>萬，</a:t>
            </a:r>
            <a:endParaRPr lang="en-US" altLang="zh-TW" sz="2100" b="1">
              <a:solidFill>
                <a:srgbClr val="DD3644"/>
              </a:solidFill>
              <a:latin typeface="Microsoft YaHei" pitchFamily="34" charset="-122"/>
              <a:ea typeface="Microsoft YaHei" pitchFamily="34" charset="-122"/>
            </a:endParaRPr>
          </a:p>
          <a:p>
            <a:pPr eaLnBrk="1" hangingPunct="1">
              <a:lnSpc>
                <a:spcPct val="125000"/>
              </a:lnSpc>
            </a:pPr>
            <a:r>
              <a:rPr lang="zh-TW" altLang="en-US" sz="2100" b="1">
                <a:solidFill>
                  <a:srgbClr val="DD3644"/>
                </a:solidFill>
                <a:latin typeface="Microsoft YaHei" pitchFamily="34" charset="-122"/>
                <a:ea typeface="Microsoft YaHei" pitchFamily="34" charset="-122"/>
              </a:rPr>
              <a:t>猜</a:t>
            </a:r>
            <a:r>
              <a:rPr lang="en-US" altLang="zh-TW" sz="2100" b="1">
                <a:solidFill>
                  <a:srgbClr val="DD3644"/>
                </a:solidFill>
                <a:latin typeface="Microsoft YaHei" pitchFamily="34" charset="-122"/>
                <a:ea typeface="Microsoft YaHei" pitchFamily="34" charset="-122"/>
              </a:rPr>
              <a:t>2017</a:t>
            </a:r>
            <a:r>
              <a:rPr lang="zh-TW" altLang="en-US" sz="2100" b="1">
                <a:solidFill>
                  <a:srgbClr val="DD3644"/>
                </a:solidFill>
                <a:latin typeface="Microsoft YaHei" pitchFamily="34" charset="-122"/>
                <a:ea typeface="Microsoft YaHei" pitchFamily="34" charset="-122"/>
              </a:rPr>
              <a:t>年馬國人口數？</a:t>
            </a:r>
          </a:p>
        </p:txBody>
      </p:sp>
      <p:grpSp>
        <p:nvGrpSpPr>
          <p:cNvPr id="8205" name="群組 34"/>
          <p:cNvGrpSpPr>
            <a:grpSpLocks/>
          </p:cNvGrpSpPr>
          <p:nvPr/>
        </p:nvGrpSpPr>
        <p:grpSpPr bwMode="auto">
          <a:xfrm>
            <a:off x="-58339" y="4774186"/>
            <a:ext cx="2647049" cy="1926059"/>
            <a:chOff x="6133894" y="4170920"/>
            <a:chExt cx="3527174" cy="2567930"/>
          </a:xfrm>
        </p:grpSpPr>
        <p:sp>
          <p:nvSpPr>
            <p:cNvPr id="36" name="文字方塊 35"/>
            <p:cNvSpPr txBox="1"/>
            <p:nvPr/>
          </p:nvSpPr>
          <p:spPr>
            <a:xfrm>
              <a:off x="6133894" y="4978413"/>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8218"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6" name="矩形 37"/>
          <p:cNvSpPr>
            <a:spLocks noChangeArrowheads="1"/>
          </p:cNvSpPr>
          <p:nvPr/>
        </p:nvSpPr>
        <p:spPr bwMode="auto">
          <a:xfrm>
            <a:off x="956072" y="5399907"/>
            <a:ext cx="201811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印尼總人口</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達到</a:t>
            </a:r>
            <a:r>
              <a:rPr lang="en-US" altLang="zh-TW" sz="1500">
                <a:solidFill>
                  <a:srgbClr val="DB675B"/>
                </a:solidFill>
                <a:latin typeface="Microsoft YaHei" pitchFamily="34" charset="-122"/>
                <a:ea typeface="Microsoft YaHei" pitchFamily="34" charset="-122"/>
              </a:rPr>
              <a:t>2</a:t>
            </a:r>
            <a:r>
              <a:rPr lang="zh-TW" altLang="en-US" sz="1500">
                <a:solidFill>
                  <a:srgbClr val="DB675B"/>
                </a:solidFill>
                <a:latin typeface="Microsoft YaHei" pitchFamily="34" charset="-122"/>
                <a:ea typeface="Microsoft YaHei" pitchFamily="34" charset="-122"/>
              </a:rPr>
              <a:t>億</a:t>
            </a:r>
            <a:r>
              <a:rPr lang="en-US" altLang="zh-TW" sz="1500">
                <a:solidFill>
                  <a:srgbClr val="DB675B"/>
                </a:solidFill>
                <a:latin typeface="Microsoft YaHei" pitchFamily="34" charset="-122"/>
                <a:ea typeface="Microsoft YaHei" pitchFamily="34" charset="-122"/>
              </a:rPr>
              <a:t>6378</a:t>
            </a:r>
            <a:r>
              <a:rPr lang="zh-TW" altLang="en-US" sz="1500">
                <a:latin typeface="Microsoft YaHei" pitchFamily="34" charset="-122"/>
                <a:ea typeface="Microsoft YaHei" pitchFamily="34" charset="-122"/>
              </a:rPr>
              <a:t>萬</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grpSp>
        <p:nvGrpSpPr>
          <p:cNvPr id="8209" name="群組 2"/>
          <p:cNvGrpSpPr>
            <a:grpSpLocks/>
          </p:cNvGrpSpPr>
          <p:nvPr/>
        </p:nvGrpSpPr>
        <p:grpSpPr bwMode="auto">
          <a:xfrm>
            <a:off x="3889408" y="5246556"/>
            <a:ext cx="3498056" cy="1304203"/>
            <a:chOff x="7189565" y="4816519"/>
            <a:chExt cx="4664078" cy="1738948"/>
          </a:xfrm>
        </p:grpSpPr>
        <p:sp>
          <p:nvSpPr>
            <p:cNvPr id="2" name="流程圖: 替代程序 1"/>
            <p:cNvSpPr/>
            <p:nvPr/>
          </p:nvSpPr>
          <p:spPr>
            <a:xfrm>
              <a:off x="7189565" y="5399135"/>
              <a:ext cx="3716339" cy="1052518"/>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6" name="矩形 54"/>
            <p:cNvSpPr>
              <a:spLocks noChangeArrowheads="1"/>
            </p:cNvSpPr>
            <p:nvPr/>
          </p:nvSpPr>
          <p:spPr bwMode="auto">
            <a:xfrm>
              <a:off x="7274318" y="4816519"/>
              <a:ext cx="4579325" cy="17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2100">
                  <a:latin typeface="Microsoft YaHei" pitchFamily="34" charset="-122"/>
                  <a:ea typeface="Microsoft YaHei" pitchFamily="34" charset="-122"/>
                </a:rPr>
                <a:t>（</a:t>
              </a: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年中位數</a:t>
              </a:r>
              <a:r>
                <a:rPr lang="hr-HR" altLang="zh-TW" sz="2100">
                  <a:solidFill>
                    <a:srgbClr val="DB675B"/>
                  </a:solidFill>
                  <a:latin typeface="Microsoft YaHei" pitchFamily="34" charset="-122"/>
                  <a:ea typeface="Microsoft YaHei" pitchFamily="34" charset="-122"/>
                </a:rPr>
                <a:t>39.2</a:t>
              </a:r>
              <a:r>
                <a:rPr lang="zh-TW" altLang="en-US" sz="2100">
                  <a:solidFill>
                    <a:srgbClr val="DB675B"/>
                  </a:solidFill>
                  <a:latin typeface="Microsoft YaHei" pitchFamily="34" charset="-122"/>
                  <a:ea typeface="Microsoft YaHei" pitchFamily="34" charset="-122"/>
                </a:rPr>
                <a:t>歲</a:t>
              </a:r>
              <a:r>
                <a:rPr lang="en-US" altLang="zh-TW" sz="2100">
                  <a:latin typeface="Microsoft YaHei" pitchFamily="34" charset="-122"/>
                  <a:ea typeface="Microsoft YaHei" pitchFamily="34" charset="-122"/>
                </a:rPr>
                <a:t> </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全國平均年齡為</a:t>
              </a:r>
              <a:r>
                <a:rPr lang="is-IS" altLang="zh-TW" sz="2100">
                  <a:solidFill>
                    <a:srgbClr val="DB675B"/>
                  </a:solidFill>
                  <a:latin typeface="Microsoft YaHei" pitchFamily="34" charset="-122"/>
                  <a:ea typeface="Microsoft YaHei" pitchFamily="34" charset="-122"/>
                </a:rPr>
                <a:t>37</a:t>
              </a:r>
              <a:r>
                <a:rPr lang="zh-TW" altLang="en-US" sz="2100">
                  <a:latin typeface="Microsoft YaHei" pitchFamily="34" charset="-122"/>
                  <a:ea typeface="Microsoft YaHei" pitchFamily="34" charset="-122"/>
                </a:rPr>
                <a:t>歲</a:t>
              </a:r>
            </a:p>
            <a:p>
              <a:pPr eaLnBrk="1" hangingPunct="1">
                <a:lnSpc>
                  <a:spcPct val="125000"/>
                </a:lnSpc>
              </a:pPr>
              <a:r>
                <a:rPr lang="zh-TW" altLang="en-US" sz="2100">
                  <a:latin typeface="Microsoft YaHei" pitchFamily="34" charset="-122"/>
                  <a:ea typeface="Microsoft YaHei" pitchFamily="34" charset="-122"/>
                </a:rPr>
                <a:t>（世界均值</a:t>
              </a:r>
              <a:r>
                <a:rPr lang="en-US" altLang="zh-TW" sz="2100">
                  <a:solidFill>
                    <a:srgbClr val="DB675B"/>
                  </a:solidFill>
                  <a:latin typeface="Microsoft YaHei" pitchFamily="34" charset="-122"/>
                  <a:ea typeface="Microsoft YaHei" pitchFamily="34" charset="-122"/>
                </a:rPr>
                <a:t>29.7</a:t>
              </a:r>
              <a:r>
                <a:rPr lang="zh-TW" altLang="en-US" sz="2100">
                  <a:solidFill>
                    <a:srgbClr val="DB675B"/>
                  </a:solidFill>
                  <a:latin typeface="Microsoft YaHei" pitchFamily="34" charset="-122"/>
                  <a:ea typeface="Microsoft YaHei" pitchFamily="34" charset="-122"/>
                </a:rPr>
                <a:t>歲</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p:txBody>
        </p:sp>
      </p:grpSp>
      <p:sp>
        <p:nvSpPr>
          <p:cNvPr id="8210"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32" name="群組 31"/>
          <p:cNvGrpSpPr>
            <a:grpSpLocks/>
          </p:cNvGrpSpPr>
          <p:nvPr/>
        </p:nvGrpSpPr>
        <p:grpSpPr bwMode="auto">
          <a:xfrm>
            <a:off x="401241" y="1520351"/>
            <a:ext cx="8665369" cy="4667250"/>
            <a:chOff x="328351" y="311474"/>
            <a:chExt cx="11553986" cy="6222248"/>
          </a:xfrm>
        </p:grpSpPr>
        <p:sp>
          <p:nvSpPr>
            <p:cNvPr id="33" name="矩形 32"/>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34" name="矩形 33"/>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40" name="矩形 39"/>
            <p:cNvSpPr/>
            <p:nvPr/>
          </p:nvSpPr>
          <p:spPr>
            <a:xfrm>
              <a:off x="879221" y="2797199"/>
              <a:ext cx="10137916" cy="1661792"/>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面對周邊平均年齡大約都是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27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歲的鄰國，</a:t>
              </a:r>
            </a:p>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平均年齡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37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歲的台灣，要如何翻轉未來！</a:t>
              </a:r>
            </a:p>
          </p:txBody>
        </p:sp>
      </p:grpSp>
    </p:spTree>
    <p:extLst>
      <p:ext uri="{BB962C8B-B14F-4D97-AF65-F5344CB8AC3E}">
        <p14:creationId xmlns:p14="http://schemas.microsoft.com/office/powerpoint/2010/main" val="227450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4078" y="1090613"/>
            <a:ext cx="8653463" cy="335756"/>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44079" y="1090613"/>
            <a:ext cx="7868840" cy="65603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0244" name="文本框 7"/>
          <p:cNvSpPr txBox="1">
            <a:spLocks noChangeArrowheads="1"/>
          </p:cNvSpPr>
          <p:nvPr/>
        </p:nvSpPr>
        <p:spPr bwMode="auto">
          <a:xfrm>
            <a:off x="254794" y="1070372"/>
            <a:ext cx="7828360"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70 </a:t>
            </a:r>
            <a:r>
              <a:rPr kumimoji="0" lang="zh-TW" altLang="en-US" b="1" dirty="0">
                <a:solidFill>
                  <a:prstClr val="white"/>
                </a:solidFill>
                <a:latin typeface="Microsoft YaHei" pitchFamily="34" charset="-122"/>
                <a:ea typeface="Microsoft YaHei" pitchFamily="34" charset="-122"/>
              </a:rPr>
              <a:t>年代</a:t>
            </a:r>
            <a:r>
              <a:rPr kumimoji="0" lang="zh-CN" altLang="en-US" b="1" dirty="0">
                <a:solidFill>
                  <a:prstClr val="white"/>
                </a:solidFill>
                <a:latin typeface="Microsoft YaHei" pitchFamily="34" charset="-122"/>
                <a:ea typeface="Microsoft YaHei" pitchFamily="34" charset="-122"/>
              </a:rPr>
              <a:t>每年 </a:t>
            </a:r>
            <a:r>
              <a:rPr kumimoji="0" lang="en-US" altLang="zh-CN" b="1" dirty="0">
                <a:solidFill>
                  <a:prstClr val="white"/>
                </a:solidFill>
                <a:latin typeface="Microsoft YaHei" pitchFamily="34" charset="-122"/>
                <a:ea typeface="Microsoft YaHei" pitchFamily="34" charset="-122"/>
              </a:rPr>
              <a:t>40 </a:t>
            </a:r>
            <a:r>
              <a:rPr kumimoji="0" lang="zh-CN" altLang="en-US" b="1" dirty="0">
                <a:solidFill>
                  <a:prstClr val="white"/>
                </a:solidFill>
                <a:latin typeface="Microsoft YaHei" pitchFamily="34" charset="-122"/>
                <a:ea typeface="Microsoft YaHei" pitchFamily="34" charset="-122"/>
              </a:rPr>
              <a:t>多萬新生兒創造經濟奇蹟，</a:t>
            </a:r>
            <a:endParaRPr kumimoji="0" lang="en-US" altLang="zh-CN" b="1" dirty="0">
              <a:solidFill>
                <a:prstClr val="white"/>
              </a:solidFill>
              <a:latin typeface="Microsoft YaHei" pitchFamily="34" charset="-122"/>
              <a:ea typeface="Microsoft YaHei" pitchFamily="34" charset="-122"/>
            </a:endParaRPr>
          </a:p>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100 </a:t>
            </a:r>
            <a:r>
              <a:rPr kumimoji="0" lang="zh-TW" altLang="en-US" b="1" dirty="0">
                <a:solidFill>
                  <a:prstClr val="white"/>
                </a:solidFill>
                <a:latin typeface="Microsoft YaHei" pitchFamily="34" charset="-122"/>
                <a:ea typeface="Microsoft YaHei" pitchFamily="34" charset="-122"/>
              </a:rPr>
              <a:t>年後</a:t>
            </a:r>
            <a:r>
              <a:rPr kumimoji="0" lang="zh-CN" altLang="en-US" b="1" dirty="0">
                <a:solidFill>
                  <a:prstClr val="white"/>
                </a:solidFill>
                <a:latin typeface="Microsoft YaHei" pitchFamily="34" charset="-122"/>
                <a:ea typeface="Microsoft YaHei" pitchFamily="34" charset="-122"/>
              </a:rPr>
              <a:t>不足 </a:t>
            </a:r>
            <a:r>
              <a:rPr kumimoji="0" lang="en-US" altLang="zh-CN" b="1" dirty="0">
                <a:solidFill>
                  <a:prstClr val="white"/>
                </a:solidFill>
                <a:latin typeface="Microsoft YaHei" pitchFamily="34" charset="-122"/>
                <a:ea typeface="Microsoft YaHei" pitchFamily="34" charset="-122"/>
              </a:rPr>
              <a:t>20 </a:t>
            </a:r>
            <a:r>
              <a:rPr kumimoji="0" lang="zh-CN" altLang="en-US" b="1" dirty="0">
                <a:solidFill>
                  <a:prstClr val="white"/>
                </a:solidFill>
                <a:latin typeface="Microsoft YaHei" pitchFamily="34" charset="-122"/>
                <a:ea typeface="Microsoft YaHei" pitchFamily="34" charset="-122"/>
              </a:rPr>
              <a:t>萬的新生兒</a:t>
            </a:r>
            <a:r>
              <a:rPr kumimoji="0" lang="zh-CN" altLang="en-US" b="1" dirty="0">
                <a:solidFill>
                  <a:prstClr val="white"/>
                </a:solidFill>
                <a:latin typeface="標楷體" pitchFamily="65" charset="-120"/>
                <a:ea typeface="標楷體" pitchFamily="65" charset="-120"/>
              </a:rPr>
              <a:t>，</a:t>
            </a:r>
            <a:r>
              <a:rPr kumimoji="0" lang="en-US" altLang="zh-CN" dirty="0">
                <a:solidFill>
                  <a:prstClr val="white"/>
                </a:solidFill>
                <a:latin typeface="標楷體" pitchFamily="65" charset="-120"/>
                <a:ea typeface="標楷體" pitchFamily="65" charset="-120"/>
              </a:rPr>
              <a:t>「</a:t>
            </a:r>
            <a:r>
              <a:rPr kumimoji="0" lang="zh-CN" altLang="en-US" b="1" dirty="0">
                <a:solidFill>
                  <a:prstClr val="white"/>
                </a:solidFill>
                <a:latin typeface="Microsoft YaHei" pitchFamily="34" charset="-122"/>
                <a:ea typeface="Microsoft YaHei" pitchFamily="34" charset="-122"/>
              </a:rPr>
              <a:t>成就每一個孩子</a:t>
            </a:r>
            <a:r>
              <a:rPr kumimoji="0" lang="zh-CN" altLang="en-US" b="1" dirty="0">
                <a:solidFill>
                  <a:prstClr val="white"/>
                </a:solidFill>
                <a:latin typeface="新細明體" pitchFamily="18" charset="-120"/>
                <a:ea typeface="新細明體" pitchFamily="18" charset="-120"/>
              </a:rPr>
              <a:t>」</a:t>
            </a:r>
            <a:r>
              <a:rPr kumimoji="0" lang="zh-CN" altLang="en-US" b="1" dirty="0">
                <a:solidFill>
                  <a:prstClr val="white"/>
                </a:solidFill>
                <a:latin typeface="Microsoft YaHei" pitchFamily="34" charset="-122"/>
                <a:ea typeface="Microsoft YaHei" pitchFamily="34" charset="-122"/>
              </a:rPr>
              <a:t>才能確保台灣的</a:t>
            </a:r>
            <a:r>
              <a:rPr kumimoji="0" lang="zh-TW" altLang="en-US" b="1" dirty="0">
                <a:solidFill>
                  <a:prstClr val="white"/>
                </a:solidFill>
                <a:latin typeface="Microsoft YaHei" pitchFamily="34" charset="-122"/>
                <a:ea typeface="Microsoft YaHei" pitchFamily="34" charset="-122"/>
              </a:rPr>
              <a:t>發展</a:t>
            </a:r>
            <a:endParaRPr kumimoji="0" lang="zh-CN" altLang="en-US" b="1" dirty="0">
              <a:solidFill>
                <a:prstClr val="white"/>
              </a:solidFill>
              <a:latin typeface="Microsoft YaHei" pitchFamily="34" charset="-122"/>
              <a:ea typeface="Microsoft YaHei" pitchFamily="34" charset="-122"/>
            </a:endParaRPr>
          </a:p>
        </p:txBody>
      </p:sp>
      <p:graphicFrame>
        <p:nvGraphicFramePr>
          <p:cNvPr id="35" name="圖表 34">
            <a:extLst/>
          </p:cNvPr>
          <p:cNvGraphicFramePr>
            <a:graphicFrameLocks noGrp="1"/>
          </p:cNvGraphicFramePr>
          <p:nvPr>
            <p:extLst/>
          </p:nvPr>
        </p:nvGraphicFramePr>
        <p:xfrm>
          <a:off x="255181" y="2876671"/>
          <a:ext cx="8642149" cy="285645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圖說文字 1">
            <a:extLst/>
          </p:cNvPr>
          <p:cNvSpPr/>
          <p:nvPr/>
        </p:nvSpPr>
        <p:spPr>
          <a:xfrm>
            <a:off x="539552" y="2730144"/>
            <a:ext cx="1158280" cy="533360"/>
          </a:xfrm>
          <a:prstGeom prst="wedgeRectCallout">
            <a:avLst>
              <a:gd name="adj1" fmla="val -47508"/>
              <a:gd name="adj2" fmla="val 78482"/>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200" b="1" dirty="0">
                <a:solidFill>
                  <a:prstClr val="white"/>
                </a:solidFill>
                <a:latin typeface="Microsoft YaHei" charset="-122"/>
                <a:ea typeface="Microsoft YaHei" charset="-122"/>
                <a:cs typeface="Microsoft YaHei" charset="-122"/>
              </a:rPr>
              <a:t>最高生育率</a:t>
            </a:r>
            <a:endParaRPr kumimoji="0" lang="en-US" altLang="zh-TW" sz="120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nb-NO" altLang="zh-TW" sz="1200" b="1" dirty="0">
                <a:solidFill>
                  <a:prstClr val="white"/>
                </a:solidFill>
                <a:latin typeface="Microsoft YaHei" charset="-122"/>
                <a:ea typeface="Microsoft YaHei" charset="-122"/>
                <a:cs typeface="Microsoft YaHei" charset="-122"/>
              </a:rPr>
              <a:t>7.04</a:t>
            </a:r>
            <a:r>
              <a:rPr kumimoji="0" lang="zh-TW" altLang="nb-NO" sz="1200" b="1" dirty="0">
                <a:solidFill>
                  <a:prstClr val="white"/>
                </a:solidFill>
                <a:latin typeface="Microsoft YaHei" charset="-122"/>
                <a:ea typeface="Microsoft YaHei" charset="-122"/>
                <a:cs typeface="Microsoft YaHei" charset="-122"/>
              </a:rPr>
              <a:t>人</a:t>
            </a:r>
            <a:endParaRPr kumimoji="0" lang="zh-TW" altLang="en-US" sz="1200" b="1" dirty="0">
              <a:solidFill>
                <a:prstClr val="white"/>
              </a:solidFill>
              <a:latin typeface="Microsoft YaHei" charset="-122"/>
              <a:ea typeface="Microsoft YaHei" charset="-122"/>
              <a:cs typeface="Microsoft YaHei" charset="-122"/>
            </a:endParaRPr>
          </a:p>
        </p:txBody>
      </p:sp>
      <p:sp>
        <p:nvSpPr>
          <p:cNvPr id="38" name="矩形圖說文字 37">
            <a:extLst/>
          </p:cNvPr>
          <p:cNvSpPr/>
          <p:nvPr/>
        </p:nvSpPr>
        <p:spPr>
          <a:xfrm>
            <a:off x="1958579" y="2784729"/>
            <a:ext cx="1101253" cy="457344"/>
          </a:xfrm>
          <a:prstGeom prst="wedgeRectCallout">
            <a:avLst>
              <a:gd name="adj1" fmla="val -27362"/>
              <a:gd name="adj2" fmla="val 85700"/>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嬰兒出生數</a:t>
            </a:r>
            <a:endParaRPr kumimoji="0" lang="en-US" altLang="zh-TW" sz="135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42.7</a:t>
            </a:r>
            <a:r>
              <a:rPr kumimoji="0" lang="zh-TW" altLang="en-US" sz="1350" b="1" dirty="0">
                <a:solidFill>
                  <a:prstClr val="white"/>
                </a:solidFill>
                <a:latin typeface="Microsoft YaHei" charset="-122"/>
                <a:ea typeface="Microsoft YaHei" charset="-122"/>
                <a:cs typeface="Microsoft YaHei" charset="-122"/>
              </a:rPr>
              <a:t>萬</a:t>
            </a:r>
          </a:p>
        </p:txBody>
      </p:sp>
      <p:sp>
        <p:nvSpPr>
          <p:cNvPr id="39" name="矩形圖說文字 38">
            <a:extLst/>
          </p:cNvPr>
          <p:cNvSpPr/>
          <p:nvPr/>
        </p:nvSpPr>
        <p:spPr>
          <a:xfrm>
            <a:off x="4767263" y="2846785"/>
            <a:ext cx="1020366" cy="463153"/>
          </a:xfrm>
          <a:prstGeom prst="wedgeRectCallout">
            <a:avLst>
              <a:gd name="adj1" fmla="val -20030"/>
              <a:gd name="adj2" fmla="val 133234"/>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80</a:t>
            </a:r>
            <a:r>
              <a:rPr kumimoji="0" lang="zh-TW" altLang="hr-HR" sz="1350" b="1" dirty="0">
                <a:solidFill>
                  <a:prstClr val="white"/>
                </a:solidFill>
                <a:latin typeface="Microsoft YaHei" charset="-122"/>
                <a:ea typeface="Microsoft YaHei" charset="-122"/>
                <a:cs typeface="Microsoft YaHei" charset="-122"/>
              </a:rPr>
              <a:t>年</a:t>
            </a:r>
            <a:r>
              <a:rPr kumimoji="0" lang="zh-TW" altLang="en-US" sz="1350" b="1" dirty="0">
                <a:solidFill>
                  <a:prstClr val="white"/>
                </a:solidFill>
                <a:latin typeface="Microsoft YaHei" charset="-122"/>
                <a:ea typeface="Microsoft YaHei" charset="-122"/>
                <a:cs typeface="Microsoft YaHei" charset="-122"/>
              </a:rPr>
              <a:t>代剩</a:t>
            </a:r>
            <a:r>
              <a:rPr kumimoji="0" lang="en-US" altLang="zh-TW" sz="1350" b="1" dirty="0">
                <a:solidFill>
                  <a:prstClr val="white"/>
                </a:solidFill>
                <a:latin typeface="Microsoft YaHei" charset="-122"/>
                <a:ea typeface="Microsoft YaHei" charset="-122"/>
                <a:cs typeface="Microsoft YaHei" charset="-122"/>
              </a:rPr>
              <a:t>30</a:t>
            </a:r>
            <a:r>
              <a:rPr kumimoji="0" lang="zh-TW" altLang="en-US" sz="1350" b="1" dirty="0">
                <a:solidFill>
                  <a:prstClr val="white"/>
                </a:solidFill>
                <a:latin typeface="Microsoft YaHei" charset="-122"/>
                <a:ea typeface="Microsoft YaHei" charset="-122"/>
                <a:cs typeface="Microsoft YaHei" charset="-122"/>
              </a:rPr>
              <a:t>餘萬</a:t>
            </a:r>
            <a:r>
              <a:rPr kumimoji="0" lang="zh-TW" altLang="hr-HR" sz="1350" b="1" dirty="0">
                <a:solidFill>
                  <a:prstClr val="white"/>
                </a:solidFill>
                <a:latin typeface="Microsoft YaHei" charset="-122"/>
                <a:ea typeface="Microsoft YaHei" charset="-122"/>
                <a:cs typeface="Microsoft YaHei" charset="-122"/>
              </a:rPr>
              <a:t>人</a:t>
            </a:r>
          </a:p>
        </p:txBody>
      </p:sp>
      <p:sp>
        <p:nvSpPr>
          <p:cNvPr id="42" name="矩形圖說文字 41">
            <a:extLst/>
          </p:cNvPr>
          <p:cNvSpPr/>
          <p:nvPr/>
        </p:nvSpPr>
        <p:spPr>
          <a:xfrm>
            <a:off x="7597379" y="3295651"/>
            <a:ext cx="883444" cy="526256"/>
          </a:xfrm>
          <a:prstGeom prst="wedgeRectCallout">
            <a:avLst>
              <a:gd name="adj1" fmla="val 23659"/>
              <a:gd name="adj2" fmla="val 227169"/>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最近再破</a:t>
            </a:r>
            <a:r>
              <a:rPr kumimoji="0" lang="en-US" altLang="zh-TW" sz="1350" b="1" dirty="0">
                <a:solidFill>
                  <a:prstClr val="white"/>
                </a:solidFill>
                <a:latin typeface="Microsoft YaHei" charset="-122"/>
                <a:ea typeface="Microsoft YaHei" charset="-122"/>
                <a:cs typeface="Microsoft YaHei" charset="-122"/>
              </a:rPr>
              <a:t>20</a:t>
            </a:r>
            <a:r>
              <a:rPr kumimoji="0" lang="zh-TW" altLang="en-US" sz="1350" b="1" dirty="0">
                <a:solidFill>
                  <a:prstClr val="white"/>
                </a:solidFill>
                <a:latin typeface="Microsoft YaHei" charset="-122"/>
                <a:ea typeface="Microsoft YaHei" charset="-122"/>
                <a:cs typeface="Microsoft YaHei" charset="-122"/>
              </a:rPr>
              <a:t>萬人</a:t>
            </a:r>
          </a:p>
        </p:txBody>
      </p:sp>
      <p:sp>
        <p:nvSpPr>
          <p:cNvPr id="43" name="矩形圖說文字 42">
            <a:extLst/>
          </p:cNvPr>
          <p:cNvSpPr/>
          <p:nvPr/>
        </p:nvSpPr>
        <p:spPr>
          <a:xfrm>
            <a:off x="6660232" y="3544484"/>
            <a:ext cx="1009774" cy="633420"/>
          </a:xfrm>
          <a:prstGeom prst="wedgeRectCallout">
            <a:avLst>
              <a:gd name="adj1" fmla="val 48340"/>
              <a:gd name="adj2" fmla="val 124375"/>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99</a:t>
            </a:r>
            <a:r>
              <a:rPr kumimoji="0" lang="zh-TW" altLang="en-US" sz="1350" b="1" dirty="0">
                <a:solidFill>
                  <a:prstClr val="white"/>
                </a:solidFill>
                <a:latin typeface="Microsoft YaHei" charset="-122"/>
                <a:ea typeface="Microsoft YaHei" charset="-122"/>
                <a:cs typeface="Microsoft YaHei" charset="-122"/>
              </a:rPr>
              <a:t>年剩</a:t>
            </a:r>
            <a:r>
              <a:rPr kumimoji="0" lang="en-US" altLang="zh-TW" sz="1350" b="1" dirty="0">
                <a:solidFill>
                  <a:prstClr val="white"/>
                </a:solidFill>
                <a:latin typeface="Microsoft YaHei" charset="-122"/>
                <a:ea typeface="Microsoft YaHei" charset="-122"/>
                <a:cs typeface="Microsoft YaHei" charset="-122"/>
              </a:rPr>
              <a:t>16.7</a:t>
            </a:r>
            <a:r>
              <a:rPr kumimoji="0" lang="zh-TW" altLang="en-US" sz="1350" b="1" dirty="0">
                <a:solidFill>
                  <a:prstClr val="white"/>
                </a:solidFill>
                <a:latin typeface="Microsoft YaHei" charset="-122"/>
                <a:ea typeface="Microsoft YaHei" charset="-122"/>
                <a:cs typeface="Microsoft YaHei" charset="-122"/>
              </a:rPr>
              <a:t>萬人</a:t>
            </a:r>
          </a:p>
        </p:txBody>
      </p:sp>
      <p:sp>
        <p:nvSpPr>
          <p:cNvPr id="12" name="Freeform 26">
            <a:extLst/>
          </p:cNvPr>
          <p:cNvSpPr>
            <a:spLocks/>
          </p:cNvSpPr>
          <p:nvPr/>
        </p:nvSpPr>
        <p:spPr bwMode="auto">
          <a:xfrm>
            <a:off x="4442222" y="1902619"/>
            <a:ext cx="1943100" cy="810816"/>
          </a:xfrm>
          <a:custGeom>
            <a:avLst/>
            <a:gdLst>
              <a:gd name="T0" fmla="*/ 0 w 1108"/>
              <a:gd name="T1" fmla="*/ 0 h 1159"/>
              <a:gd name="T2" fmla="*/ 0 w 1108"/>
              <a:gd name="T3" fmla="*/ 1839912 h 1159"/>
              <a:gd name="T4" fmla="*/ 1295400 w 1108"/>
              <a:gd name="T5" fmla="*/ 1839912 h 1159"/>
              <a:gd name="T6" fmla="*/ 1758950 w 1108"/>
              <a:gd name="T7" fmla="*/ 935037 h 1159"/>
              <a:gd name="T8" fmla="*/ 1295400 w 1108"/>
              <a:gd name="T9" fmla="*/ 0 h 1159"/>
              <a:gd name="T10" fmla="*/ 0 w 1108"/>
              <a:gd name="T11" fmla="*/ 0 h 1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8" h="1159">
                <a:moveTo>
                  <a:pt x="0" y="0"/>
                </a:moveTo>
                <a:lnTo>
                  <a:pt x="0" y="1159"/>
                </a:lnTo>
                <a:lnTo>
                  <a:pt x="816" y="1159"/>
                </a:lnTo>
                <a:lnTo>
                  <a:pt x="1108" y="589"/>
                </a:lnTo>
                <a:lnTo>
                  <a:pt x="816" y="0"/>
                </a:lnTo>
                <a:lnTo>
                  <a:pt x="0" y="0"/>
                </a:lnTo>
                <a:close/>
              </a:path>
            </a:pathLst>
          </a:custGeom>
          <a:solidFill>
            <a:srgbClr val="2D4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現在</a:t>
            </a:r>
            <a:endParaRPr kumimoji="0" lang="en-US" altLang="zh-TW"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endParaRPr>
          </a:p>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經濟發展遲緩</a:t>
            </a:r>
          </a:p>
        </p:txBody>
      </p:sp>
      <p:sp>
        <p:nvSpPr>
          <p:cNvPr id="13" name="Freeform 28"/>
          <p:cNvSpPr>
            <a:spLocks/>
          </p:cNvSpPr>
          <p:nvPr/>
        </p:nvSpPr>
        <p:spPr bwMode="auto">
          <a:xfrm>
            <a:off x="2468166" y="1891904"/>
            <a:ext cx="1902619" cy="810815"/>
          </a:xfrm>
          <a:custGeom>
            <a:avLst/>
            <a:gdLst>
              <a:gd name="T0" fmla="*/ 2147483647 w 1108"/>
              <a:gd name="T1" fmla="*/ 0 h 1159"/>
              <a:gd name="T2" fmla="*/ 2147483647 w 1108"/>
              <a:gd name="T3" fmla="*/ 2147483647 h 1159"/>
              <a:gd name="T4" fmla="*/ 2147483647 w 1108"/>
              <a:gd name="T5" fmla="*/ 2147483647 h 1159"/>
              <a:gd name="T6" fmla="*/ 0 w 1108"/>
              <a:gd name="T7" fmla="*/ 2147483647 h 1159"/>
              <a:gd name="T8" fmla="*/ 2147483647 w 1108"/>
              <a:gd name="T9" fmla="*/ 0 h 1159"/>
              <a:gd name="T10" fmla="*/ 2147483647 w 1108"/>
              <a:gd name="T11" fmla="*/ 0 h 1159"/>
              <a:gd name="T12" fmla="*/ 0 60000 65536"/>
              <a:gd name="T13" fmla="*/ 0 60000 65536"/>
              <a:gd name="T14" fmla="*/ 0 60000 65536"/>
              <a:gd name="T15" fmla="*/ 0 60000 65536"/>
              <a:gd name="T16" fmla="*/ 0 60000 65536"/>
              <a:gd name="T17" fmla="*/ 0 60000 65536"/>
              <a:gd name="T18" fmla="*/ 0 w 1108"/>
              <a:gd name="T19" fmla="*/ 0 h 1159"/>
              <a:gd name="T20" fmla="*/ 1108 w 1108"/>
              <a:gd name="T21" fmla="*/ 1159 h 1159"/>
            </a:gdLst>
            <a:ahLst/>
            <a:cxnLst>
              <a:cxn ang="T12">
                <a:pos x="T0" y="T1"/>
              </a:cxn>
              <a:cxn ang="T13">
                <a:pos x="T2" y="T3"/>
              </a:cxn>
              <a:cxn ang="T14">
                <a:pos x="T4" y="T5"/>
              </a:cxn>
              <a:cxn ang="T15">
                <a:pos x="T6" y="T7"/>
              </a:cxn>
              <a:cxn ang="T16">
                <a:pos x="T8" y="T9"/>
              </a:cxn>
              <a:cxn ang="T17">
                <a:pos x="T10" y="T11"/>
              </a:cxn>
            </a:cxnLst>
            <a:rect l="T18" t="T19" r="T20" b="T21"/>
            <a:pathLst>
              <a:path w="1108" h="1159">
                <a:moveTo>
                  <a:pt x="1108" y="0"/>
                </a:moveTo>
                <a:lnTo>
                  <a:pt x="1108" y="1159"/>
                </a:lnTo>
                <a:lnTo>
                  <a:pt x="292" y="1159"/>
                </a:lnTo>
                <a:lnTo>
                  <a:pt x="0" y="589"/>
                </a:lnTo>
                <a:lnTo>
                  <a:pt x="292" y="0"/>
                </a:lnTo>
                <a:lnTo>
                  <a:pt x="1108" y="0"/>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eaLnBrk="0" hangingPunct="0"/>
            <a:r>
              <a:rPr kumimoji="0" lang="zh-TW" altLang="en-US" sz="2100" b="1">
                <a:solidFill>
                  <a:srgbClr val="D24132"/>
                </a:solidFill>
                <a:latin typeface="Microsoft YaHei" pitchFamily="34" charset="-122"/>
                <a:ea typeface="Microsoft YaHei" pitchFamily="34" charset="-122"/>
              </a:rPr>
              <a:t>曾經</a:t>
            </a:r>
            <a:endParaRPr kumimoji="0" lang="en-US" altLang="zh-TW" sz="2100" b="1">
              <a:solidFill>
                <a:srgbClr val="D24132"/>
              </a:solidFill>
              <a:latin typeface="Microsoft YaHei" pitchFamily="34" charset="-122"/>
              <a:ea typeface="Microsoft YaHei" pitchFamily="34" charset="-122"/>
            </a:endParaRPr>
          </a:p>
          <a:p>
            <a:pPr algn="ctr" defTabSz="685800" eaLnBrk="0" hangingPunct="0"/>
            <a:r>
              <a:rPr kumimoji="0" lang="zh-TW" altLang="en-US" sz="2100" b="1">
                <a:solidFill>
                  <a:srgbClr val="D24132"/>
                </a:solidFill>
                <a:latin typeface="Microsoft YaHei" pitchFamily="34" charset="-122"/>
                <a:ea typeface="Microsoft YaHei" pitchFamily="34" charset="-122"/>
              </a:rPr>
              <a:t>  台灣錢淹腳目</a:t>
            </a:r>
          </a:p>
        </p:txBody>
      </p:sp>
      <p:sp>
        <p:nvSpPr>
          <p:cNvPr id="4" name="矩形 3"/>
          <p:cNvSpPr>
            <a:spLocks noChangeArrowheads="1"/>
          </p:cNvSpPr>
          <p:nvPr/>
        </p:nvSpPr>
        <p:spPr bwMode="auto">
          <a:xfrm>
            <a:off x="184207" y="1897346"/>
            <a:ext cx="2403872" cy="80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14000"/>
              </a:lnSpc>
            </a:pPr>
            <a:r>
              <a:rPr lang="zh-TW" altLang="en-US" sz="1350" dirty="0">
                <a:solidFill>
                  <a:srgbClr val="7F7F7F"/>
                </a:solidFill>
                <a:latin typeface="Microsoft YaHei" pitchFamily="34" charset="-122"/>
                <a:ea typeface="Microsoft YaHei" pitchFamily="34" charset="-122"/>
              </a:rPr>
              <a:t>每年</a:t>
            </a:r>
            <a:r>
              <a:rPr lang="en-US" altLang="zh-TW" sz="1350" dirty="0">
                <a:solidFill>
                  <a:srgbClr val="7F7F7F"/>
                </a:solidFill>
                <a:latin typeface="Microsoft YaHei" pitchFamily="34" charset="-122"/>
                <a:ea typeface="Microsoft YaHei" pitchFamily="34" charset="-122"/>
              </a:rPr>
              <a:t>40</a:t>
            </a:r>
            <a:r>
              <a:rPr lang="zh-TW" altLang="en-US" sz="1350" dirty="0">
                <a:solidFill>
                  <a:srgbClr val="7F7F7F"/>
                </a:solidFill>
                <a:latin typeface="Microsoft YaHei" pitchFamily="34" charset="-122"/>
                <a:ea typeface="Microsoft YaHei" pitchFamily="34" charset="-122"/>
              </a:rPr>
              <a:t>多萬新生兒的年代，</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kumimoji="0" lang="zh-TW" altLang="en-US" sz="1350" b="1" dirty="0">
                <a:solidFill>
                  <a:srgbClr val="D24132"/>
                </a:solidFill>
                <a:latin typeface="Microsoft YaHei" pitchFamily="34" charset="-122"/>
                <a:ea typeface="Microsoft YaHei" pitchFamily="34" charset="-122"/>
              </a:rPr>
              <a:t>傳統教育</a:t>
            </a:r>
            <a:r>
              <a:rPr lang="zh-TW" altLang="en-US" sz="1350" dirty="0">
                <a:solidFill>
                  <a:srgbClr val="7F7F7F"/>
                </a:solidFill>
                <a:latin typeface="Microsoft YaHei" pitchFamily="34" charset="-122"/>
                <a:ea typeface="Microsoft YaHei" pitchFamily="34" charset="-122"/>
              </a:rPr>
              <a:t>教出約</a:t>
            </a:r>
            <a:r>
              <a:rPr lang="en-US" altLang="zh-TW" sz="1350" dirty="0">
                <a:solidFill>
                  <a:srgbClr val="7F7F7F"/>
                </a:solidFill>
                <a:latin typeface="Microsoft YaHei" pitchFamily="34" charset="-122"/>
                <a:ea typeface="Microsoft YaHei" pitchFamily="34" charset="-122"/>
              </a:rPr>
              <a:t>16</a:t>
            </a:r>
            <a:r>
              <a:rPr lang="zh-TW" altLang="en-US" sz="1350" dirty="0">
                <a:solidFill>
                  <a:srgbClr val="7F7F7F"/>
                </a:solidFill>
                <a:latin typeface="Microsoft YaHei" pitchFamily="34" charset="-122"/>
                <a:ea typeface="Microsoft YaHei" pitchFamily="34" charset="-122"/>
              </a:rPr>
              <a:t>、</a:t>
            </a:r>
            <a:r>
              <a:rPr lang="en-US" altLang="zh-TW" sz="1350" dirty="0">
                <a:solidFill>
                  <a:srgbClr val="7F7F7F"/>
                </a:solidFill>
                <a:latin typeface="Microsoft YaHei" pitchFamily="34" charset="-122"/>
                <a:ea typeface="Microsoft YaHei" pitchFamily="34" charset="-122"/>
              </a:rPr>
              <a:t>7</a:t>
            </a:r>
            <a:r>
              <a:rPr lang="zh-TW" altLang="en-US" sz="1350" dirty="0">
                <a:solidFill>
                  <a:srgbClr val="7F7F7F"/>
                </a:solidFill>
                <a:latin typeface="Microsoft YaHei" pitchFamily="34" charset="-122"/>
                <a:ea typeface="Microsoft YaHei" pitchFamily="34" charset="-122"/>
              </a:rPr>
              <a:t>萬的</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lang="zh-TW" altLang="en-US" sz="1350" dirty="0">
                <a:solidFill>
                  <a:srgbClr val="7F7F7F"/>
                </a:solidFill>
                <a:latin typeface="Microsoft YaHei" pitchFamily="34" charset="-122"/>
                <a:ea typeface="Microsoft YaHei" pitchFamily="34" charset="-122"/>
              </a:rPr>
              <a:t>社會菁英創造經濟奇蹟</a:t>
            </a:r>
          </a:p>
        </p:txBody>
      </p:sp>
      <p:sp>
        <p:nvSpPr>
          <p:cNvPr id="17" name="矩形 16">
            <a:extLst/>
          </p:cNvPr>
          <p:cNvSpPr/>
          <p:nvPr/>
        </p:nvSpPr>
        <p:spPr>
          <a:xfrm>
            <a:off x="6257584" y="1876595"/>
            <a:ext cx="2734866" cy="908134"/>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685800">
              <a:lnSpc>
                <a:spcPct val="114000"/>
              </a:lnSpc>
              <a:defRPr/>
            </a:pPr>
            <a:r>
              <a:rPr lang="zh-TW" altLang="en-US" sz="1350" dirty="0">
                <a:solidFill>
                  <a:srgbClr val="7F7F7F"/>
                </a:solidFill>
                <a:latin typeface="Microsoft YaHei" panose="020B0503020204020204" pitchFamily="34" charset="-122"/>
                <a:ea typeface="Microsoft YaHei" panose="020B0503020204020204" pitchFamily="34" charset="-122"/>
              </a:rPr>
              <a:t>每年只</a:t>
            </a:r>
            <a:r>
              <a:rPr lang="en-US" altLang="zh-TW" sz="1350" dirty="0">
                <a:solidFill>
                  <a:srgbClr val="7F7F7F"/>
                </a:solidFill>
                <a:latin typeface="Microsoft YaHei" panose="020B0503020204020204" pitchFamily="34" charset="-122"/>
                <a:ea typeface="Microsoft YaHei" panose="020B0503020204020204" pitchFamily="34" charset="-122"/>
              </a:rPr>
              <a:t>20</a:t>
            </a:r>
            <a:r>
              <a:rPr lang="zh-TW" altLang="en-US" sz="1350" dirty="0">
                <a:solidFill>
                  <a:srgbClr val="7F7F7F"/>
                </a:solidFill>
                <a:latin typeface="Microsoft YaHei" panose="020B0503020204020204" pitchFamily="34" charset="-122"/>
                <a:ea typeface="Microsoft YaHei" panose="020B0503020204020204" pitchFamily="34" charset="-122"/>
              </a:rPr>
              <a:t>萬新生兒，</a:t>
            </a:r>
            <a:r>
              <a:rPr kumimoji="0" lang="zh-TW" altLang="en-US" sz="1350" b="1" dirty="0">
                <a:solidFill>
                  <a:srgbClr val="D24132"/>
                </a:solidFill>
                <a:latin typeface="Microsoft YaHei" panose="020B0503020204020204" pitchFamily="34" charset="-122"/>
                <a:ea typeface="Microsoft YaHei" panose="020B0503020204020204" pitchFamily="34" charset="-122"/>
              </a:rPr>
              <a:t>現代教育</a:t>
            </a:r>
            <a:endParaRPr kumimoji="0" lang="en-US" altLang="zh-TW" sz="1350" b="1" dirty="0">
              <a:solidFill>
                <a:srgbClr val="D24132"/>
              </a:solidFill>
              <a:latin typeface="Microsoft YaHei" panose="020B0503020204020204" pitchFamily="34" charset="-122"/>
              <a:ea typeface="Microsoft YaHei" panose="020B0503020204020204" pitchFamily="34" charset="-122"/>
            </a:endParaRPr>
          </a:p>
          <a:p>
            <a:pPr algn="ctr" defTabSz="685800">
              <a:lnSpc>
                <a:spcPct val="114000"/>
              </a:lnSpc>
              <a:defRPr/>
            </a:pPr>
            <a:r>
              <a:rPr kumimoji="0" lang="zh-TW" altLang="en-US" sz="1350" b="1" dirty="0">
                <a:solidFill>
                  <a:srgbClr val="D24132"/>
                </a:solidFill>
                <a:latin typeface="Microsoft YaHei" panose="020B0503020204020204" pitchFamily="34" charset="-122"/>
                <a:ea typeface="Microsoft YaHei" panose="020B0503020204020204" pitchFamily="34" charset="-122"/>
              </a:rPr>
              <a:t>必須 </a:t>
            </a:r>
            <a:r>
              <a:rPr lang="zh-TW" altLang="en-US" sz="2100" b="1" dirty="0">
                <a:solidFill>
                  <a:srgbClr val="F1A33B"/>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成就每個孩子</a:t>
            </a:r>
            <a:r>
              <a:rPr lang="zh-TW" altLang="en-US" sz="1200" dirty="0">
                <a:solidFill>
                  <a:srgbClr val="7F7F7F"/>
                </a:solidFill>
                <a:latin typeface="Microsoft YaHei" panose="020B0503020204020204" pitchFamily="34" charset="-122"/>
                <a:ea typeface="Microsoft YaHei" panose="020B0503020204020204" pitchFamily="34" charset="-122"/>
              </a:rPr>
              <a:t>，</a:t>
            </a:r>
            <a:endParaRPr lang="en-US" altLang="zh-TW" sz="1200" dirty="0">
              <a:solidFill>
                <a:srgbClr val="7F7F7F"/>
              </a:solidFill>
              <a:latin typeface="Microsoft YaHei" panose="020B0503020204020204" pitchFamily="34" charset="-122"/>
              <a:ea typeface="Microsoft YaHei" panose="020B0503020204020204" pitchFamily="34" charset="-122"/>
            </a:endParaRPr>
          </a:p>
          <a:p>
            <a:pPr algn="ctr" defTabSz="685800">
              <a:lnSpc>
                <a:spcPct val="114000"/>
              </a:lnSpc>
              <a:defRPr/>
            </a:pPr>
            <a:r>
              <a:rPr lang="zh-TW" altLang="en-US" sz="1200" dirty="0">
                <a:solidFill>
                  <a:srgbClr val="7F7F7F"/>
                </a:solidFill>
                <a:latin typeface="Microsoft YaHei" panose="020B0503020204020204" pitchFamily="34" charset="-122"/>
                <a:ea typeface="Microsoft YaHei" panose="020B0503020204020204" pitchFamily="34" charset="-122"/>
              </a:rPr>
              <a:t>才能確保台灣的未來</a:t>
            </a:r>
          </a:p>
        </p:txBody>
      </p:sp>
      <p:sp>
        <p:nvSpPr>
          <p:cNvPr id="1025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8041E5AF-F714-4342-97C5-1482FF5431E6}" type="slidenum">
              <a:rPr kumimoji="0" lang="zh-CN" altLang="en-US">
                <a:solidFill>
                  <a:prstClr val="white"/>
                </a:solidFill>
              </a:rPr>
              <a:pPr defTabSz="685800"/>
              <a:t>6</a:t>
            </a:fld>
            <a:endParaRPr kumimoji="0" lang="zh-CN" altLang="en-US">
              <a:solidFill>
                <a:prstClr val="white"/>
              </a:solidFill>
            </a:endParaRPr>
          </a:p>
        </p:txBody>
      </p:sp>
      <p:sp>
        <p:nvSpPr>
          <p:cNvPr id="5" name="箭號: 向右 4">
            <a:extLst/>
          </p:cNvPr>
          <p:cNvSpPr/>
          <p:nvPr/>
        </p:nvSpPr>
        <p:spPr>
          <a:xfrm>
            <a:off x="1328737" y="3667126"/>
            <a:ext cx="3034904" cy="175022"/>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19" name="箭號: 向右 18">
            <a:extLst/>
          </p:cNvPr>
          <p:cNvSpPr/>
          <p:nvPr/>
        </p:nvSpPr>
        <p:spPr>
          <a:xfrm>
            <a:off x="6811567" y="4504135"/>
            <a:ext cx="171569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0" name="箭號: 向右 19">
            <a:extLst/>
          </p:cNvPr>
          <p:cNvSpPr/>
          <p:nvPr/>
        </p:nvSpPr>
        <p:spPr>
          <a:xfrm>
            <a:off x="4767263" y="3896916"/>
            <a:ext cx="161806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1" name="矩形 20"/>
          <p:cNvSpPr/>
          <p:nvPr/>
        </p:nvSpPr>
        <p:spPr>
          <a:xfrm>
            <a:off x="382190" y="388144"/>
            <a:ext cx="8377237" cy="523220"/>
          </a:xfrm>
          <a:prstGeom prst="rect">
            <a:avLst/>
          </a:prstGeom>
        </p:spPr>
        <p:txBody>
          <a:bodyPr wrap="square">
            <a:spAutoFit/>
          </a:bodyPr>
          <a:lstStyle/>
          <a:p>
            <a:pPr defTabSz="1600200">
              <a:spcAft>
                <a:spcPct val="35000"/>
              </a:spcAft>
              <a:defRPr/>
            </a:pP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三</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少子化</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每個孩子應受到更好的學習照顧</a:t>
            </a:r>
          </a:p>
        </p:txBody>
      </p:sp>
    </p:spTree>
    <p:extLst>
      <p:ext uri="{BB962C8B-B14F-4D97-AF65-F5344CB8AC3E}">
        <p14:creationId xmlns:p14="http://schemas.microsoft.com/office/powerpoint/2010/main" val="36860759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Right)">
                                      <p:cBhvr>
                                        <p:cTn id="7" dur="500"/>
                                        <p:tgtEl>
                                          <p:spTgt spid="1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Left)">
                                      <p:cBhvr>
                                        <p:cTn id="10" dur="500"/>
                                        <p:tgtEl>
                                          <p:spTgt spid="12"/>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nodeType="afterGroup">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3000"/>
                                        <p:tgtEl>
                                          <p:spTgt spid="5"/>
                                        </p:tgtEl>
                                      </p:cBhvr>
                                    </p:animEffect>
                                  </p:childTnLst>
                                </p:cTn>
                              </p:par>
                            </p:childTnLst>
                          </p:cTn>
                        </p:par>
                        <p:par>
                          <p:cTn id="22" fill="hold" nodeType="afterGroup">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par>
                          <p:cTn id="26" fill="hold" nodeType="afterGroup">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17" grpId="0"/>
      <p:bldP spid="5"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3222" y="697099"/>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35400" y="774115"/>
            <a:ext cx="6296025"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68" name="文本框 7"/>
          <p:cNvSpPr txBox="1">
            <a:spLocks noChangeArrowheads="1"/>
          </p:cNvSpPr>
          <p:nvPr/>
        </p:nvSpPr>
        <p:spPr bwMode="auto">
          <a:xfrm>
            <a:off x="352466" y="800698"/>
            <a:ext cx="725090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90000"/>
              </a:lnSpc>
            </a:pPr>
            <a:r>
              <a:rPr kumimoji="0" lang="zh-CN" altLang="en-US" b="1">
                <a:solidFill>
                  <a:prstClr val="white"/>
                </a:solidFill>
                <a:latin typeface="Microsoft YaHei" pitchFamily="34" charset="-122"/>
                <a:ea typeface="Microsoft YaHei" pitchFamily="34" charset="-122"/>
              </a:rPr>
              <a:t>當前教育現況：學生</a:t>
            </a:r>
            <a:r>
              <a:rPr kumimoji="0" lang="en-US" altLang="zh-CN" b="1">
                <a:solidFill>
                  <a:prstClr val="white"/>
                </a:solidFill>
                <a:latin typeface="Microsoft YaHei" pitchFamily="34" charset="-122"/>
                <a:ea typeface="Microsoft YaHei" pitchFamily="34" charset="-122"/>
              </a:rPr>
              <a:t>M</a:t>
            </a:r>
            <a:r>
              <a:rPr kumimoji="0" lang="zh-CN" altLang="en-US" b="1">
                <a:solidFill>
                  <a:prstClr val="white"/>
                </a:solidFill>
                <a:latin typeface="Microsoft YaHei" pitchFamily="34" charset="-122"/>
                <a:ea typeface="Microsoft YaHei" pitchFamily="34" charset="-122"/>
              </a:rPr>
              <a:t>型分布 成就每個孩子很困難</a:t>
            </a:r>
          </a:p>
        </p:txBody>
      </p:sp>
      <p:sp>
        <p:nvSpPr>
          <p:cNvPr id="2" name="矩形 1">
            <a:extLst/>
          </p:cNvPr>
          <p:cNvSpPr/>
          <p:nvPr/>
        </p:nvSpPr>
        <p:spPr>
          <a:xfrm>
            <a:off x="829907" y="1275939"/>
            <a:ext cx="6296025" cy="415498"/>
          </a:xfrm>
          <a:prstGeom prst="rect">
            <a:avLst/>
          </a:prstGeom>
        </p:spPr>
        <p:txBody>
          <a:bodyPr>
            <a:spAutoFit/>
          </a:bodyPr>
          <a:lstStyle/>
          <a:p>
            <a:pPr algn="dist" defTabSz="685800" fontAlgn="auto">
              <a:spcAft>
                <a:spcPts val="0"/>
              </a:spcAft>
              <a:defRPr/>
            </a:pPr>
            <a:r>
              <a:rPr kumimoji="0" lang="zh-TW" altLang="en-US" b="1" dirty="0">
                <a:solidFill>
                  <a:prstClr val="white">
                    <a:lumMod val="50000"/>
                  </a:prstClr>
                </a:solidFill>
                <a:latin typeface="Microsoft YaHei" charset="-122"/>
                <a:ea typeface="Microsoft YaHei" charset="-122"/>
                <a:cs typeface="Microsoft YaHei" charset="-122"/>
              </a:rPr>
              <a:t>提升學生</a:t>
            </a:r>
            <a:r>
              <a:rPr kumimoji="0" lang="zh-TW" altLang="en-US" sz="2100" b="1" dirty="0">
                <a:solidFill>
                  <a:srgbClr val="F1A33B"/>
                </a:solidFill>
                <a:latin typeface="Microsoft YaHei" charset="-122"/>
                <a:ea typeface="Microsoft YaHei" charset="-122"/>
                <a:cs typeface="Microsoft YaHei" charset="-122"/>
              </a:rPr>
              <a:t>學習動機</a:t>
            </a:r>
            <a:r>
              <a:rPr kumimoji="0" lang="zh-TW" altLang="en-US" sz="2100" b="1" dirty="0">
                <a:solidFill>
                  <a:prstClr val="white">
                    <a:lumMod val="50000"/>
                  </a:prstClr>
                </a:solidFill>
                <a:latin typeface="Microsoft YaHei" charset="-122"/>
                <a:ea typeface="Microsoft YaHei" charset="-122"/>
                <a:cs typeface="Microsoft YaHei" charset="-122"/>
              </a:rPr>
              <a:t>與</a:t>
            </a:r>
            <a:r>
              <a:rPr kumimoji="0" lang="zh-TW" altLang="en-US" sz="2100" b="1" dirty="0">
                <a:solidFill>
                  <a:srgbClr val="F1A33B"/>
                </a:solidFill>
                <a:latin typeface="Microsoft YaHei" charset="-122"/>
                <a:ea typeface="Microsoft YaHei" charset="-122"/>
                <a:cs typeface="Microsoft YaHei" charset="-122"/>
              </a:rPr>
              <a:t>學習自信</a:t>
            </a:r>
            <a:r>
              <a:rPr kumimoji="0" lang="zh-TW" altLang="en-US" b="1" dirty="0">
                <a:solidFill>
                  <a:prstClr val="white">
                    <a:lumMod val="50000"/>
                  </a:prstClr>
                </a:solidFill>
                <a:latin typeface="Microsoft YaHei" charset="-122"/>
                <a:ea typeface="Microsoft YaHei" charset="-122"/>
                <a:cs typeface="Microsoft YaHei" charset="-122"/>
              </a:rPr>
              <a:t>，是教育改變的首要工作</a:t>
            </a:r>
            <a:endParaRPr kumimoji="0" lang="en-US" altLang="zh-TW" b="1" dirty="0">
              <a:solidFill>
                <a:prstClr val="white">
                  <a:lumMod val="50000"/>
                </a:prstClr>
              </a:solidFill>
              <a:latin typeface="Microsoft YaHei" charset="-122"/>
              <a:ea typeface="Microsoft YaHei" charset="-122"/>
              <a:cs typeface="Microsoft YaHei" charset="-122"/>
            </a:endParaRPr>
          </a:p>
        </p:txBody>
      </p:sp>
      <p:sp>
        <p:nvSpPr>
          <p:cNvPr id="3" name="矩形 2">
            <a:extLst/>
          </p:cNvPr>
          <p:cNvSpPr/>
          <p:nvPr/>
        </p:nvSpPr>
        <p:spPr bwMode="auto">
          <a:xfrm>
            <a:off x="1675210" y="2001441"/>
            <a:ext cx="5512594" cy="336946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auto">
              <a:spcBef>
                <a:spcPts val="0"/>
              </a:spcBef>
              <a:spcAft>
                <a:spcPts val="0"/>
              </a:spcAft>
              <a:defRPr/>
            </a:pPr>
            <a:endParaRPr lang="zh-TW" altLang="en-US" sz="1350">
              <a:solidFill>
                <a:prstClr val="black"/>
              </a:solidFill>
              <a:ea typeface="新細明體" panose="02020500000000000000" pitchFamily="18" charset="-120"/>
            </a:endParaRPr>
          </a:p>
        </p:txBody>
      </p:sp>
      <p:pic>
        <p:nvPicPr>
          <p:cNvPr id="11271" name="圖片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10" y="2040731"/>
            <a:ext cx="5512594" cy="333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a:extLst/>
          </p:cNvPr>
          <p:cNvSpPr/>
          <p:nvPr/>
        </p:nvSpPr>
        <p:spPr bwMode="auto">
          <a:xfrm>
            <a:off x="2400301" y="2566988"/>
            <a:ext cx="365522" cy="369094"/>
          </a:xfrm>
          <a:prstGeom prst="ellipse">
            <a:avLst/>
          </a:prstGeom>
          <a:noFill/>
          <a:ln w="19050">
            <a:solidFill>
              <a:srgbClr val="E2887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73" name="矩形 5"/>
          <p:cNvSpPr>
            <a:spLocks noChangeArrowheads="1"/>
          </p:cNvSpPr>
          <p:nvPr/>
        </p:nvSpPr>
        <p:spPr bwMode="auto">
          <a:xfrm>
            <a:off x="469271" y="5833449"/>
            <a:ext cx="855073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25000"/>
              </a:lnSpc>
            </a:pPr>
            <a:r>
              <a:rPr kumimoji="0" lang="zh-TW" altLang="en-US" b="1" dirty="0">
                <a:solidFill>
                  <a:srgbClr val="979797"/>
                </a:solidFill>
                <a:latin typeface="Microsoft YaHei" pitchFamily="34" charset="-122"/>
                <a:ea typeface="Microsoft YaHei" pitchFamily="34" charset="-122"/>
              </a:rPr>
              <a:t>在</a:t>
            </a:r>
            <a:r>
              <a:rPr kumimoji="0" lang="en-US" altLang="zh-TW" b="1" dirty="0">
                <a:solidFill>
                  <a:srgbClr val="979797"/>
                </a:solidFill>
                <a:latin typeface="Microsoft YaHei" pitchFamily="34" charset="-122"/>
                <a:ea typeface="Microsoft YaHei" pitchFamily="34" charset="-122"/>
              </a:rPr>
              <a:t>PISA</a:t>
            </a:r>
            <a:r>
              <a:rPr kumimoji="0" lang="zh-TW" altLang="en-US" b="1" dirty="0">
                <a:solidFill>
                  <a:srgbClr val="979797"/>
                </a:solidFill>
                <a:latin typeface="Microsoft YaHei" pitchFamily="34" charset="-122"/>
                <a:ea typeface="Microsoft YaHei" pitchFamily="34" charset="-122"/>
              </a:rPr>
              <a:t> 四十餘國學生的數學表現</a:t>
            </a:r>
            <a:r>
              <a:rPr kumimoji="0" lang="zh-TW" altLang="en-US" b="1" dirty="0">
                <a:solidFill>
                  <a:srgbClr val="979797"/>
                </a:solidFill>
                <a:latin typeface="標楷體" pitchFamily="65" charset="-120"/>
                <a:ea typeface="標楷體" pitchFamily="65" charset="-120"/>
              </a:rPr>
              <a:t>，</a:t>
            </a:r>
            <a:r>
              <a:rPr kumimoji="0" lang="zh-TW" altLang="en-US" b="1" dirty="0">
                <a:solidFill>
                  <a:srgbClr val="979797"/>
                </a:solidFill>
                <a:latin typeface="Microsoft YaHei" pitchFamily="34" charset="-122"/>
                <a:ea typeface="Microsoft YaHei" pitchFamily="34" charset="-122"/>
              </a:rPr>
              <a:t>看出</a:t>
            </a:r>
            <a:r>
              <a:rPr kumimoji="0" lang="en-US" altLang="zh-TW" b="1" dirty="0">
                <a:solidFill>
                  <a:srgbClr val="979797"/>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臺灣前段</a:t>
            </a:r>
            <a:r>
              <a:rPr kumimoji="0" lang="zh-TW" altLang="en-US" b="1" dirty="0">
                <a:solidFill>
                  <a:srgbClr val="14826D"/>
                </a:solidFill>
                <a:latin typeface="新細明體" pitchFamily="18" charset="-120"/>
                <a:ea typeface="新細明體" pitchFamily="18" charset="-120"/>
              </a:rPr>
              <a:t>、</a:t>
            </a:r>
            <a:r>
              <a:rPr kumimoji="0" lang="zh-TW" altLang="en-US" b="1" dirty="0">
                <a:solidFill>
                  <a:srgbClr val="14826D"/>
                </a:solidFill>
                <a:latin typeface="Microsoft YaHei" pitchFamily="34" charset="-122"/>
                <a:ea typeface="Microsoft YaHei" pitchFamily="34" charset="-122"/>
              </a:rPr>
              <a:t>後段學生表現的差距</a:t>
            </a:r>
            <a:r>
              <a:rPr kumimoji="0" lang="en-US" altLang="zh-TW" b="1" dirty="0">
                <a:solidFill>
                  <a:srgbClr val="14826D"/>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世界第一</a:t>
            </a:r>
          </a:p>
        </p:txBody>
      </p:sp>
      <p:sp>
        <p:nvSpPr>
          <p:cNvPr id="11274"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10A2515D-86D2-497D-ADF8-5A29C64BD012}" type="slidenum">
              <a:rPr kumimoji="0" lang="zh-CN" altLang="en-US">
                <a:solidFill>
                  <a:prstClr val="white"/>
                </a:solidFill>
              </a:rPr>
              <a:pPr defTabSz="685800"/>
              <a:t>7</a:t>
            </a:fld>
            <a:endParaRPr kumimoji="0" lang="zh-CN" altLang="en-US">
              <a:solidFill>
                <a:prstClr val="white"/>
              </a:solidFill>
            </a:endParaRPr>
          </a:p>
        </p:txBody>
      </p:sp>
      <p:sp>
        <p:nvSpPr>
          <p:cNvPr id="17" name="矩形 16">
            <a:extLst/>
          </p:cNvPr>
          <p:cNvSpPr/>
          <p:nvPr/>
        </p:nvSpPr>
        <p:spPr>
          <a:xfrm>
            <a:off x="2599900" y="6567466"/>
            <a:ext cx="6241256" cy="300082"/>
          </a:xfrm>
          <a:prstGeom prst="rect">
            <a:avLst/>
          </a:prstGeom>
        </p:spPr>
        <p:txBody>
          <a:bodyPr>
            <a:spAutoFit/>
          </a:bodyPr>
          <a:lstStyle/>
          <a:p>
            <a:pPr algn="r" defTabSz="685800" fontAlgn="auto">
              <a:spcAft>
                <a:spcPts val="0"/>
              </a:spcAft>
              <a:defRPr/>
            </a:pPr>
            <a:r>
              <a:rPr kumimoji="0" lang="zh-TW" altLang="en-US" sz="1350" dirty="0">
                <a:solidFill>
                  <a:prstClr val="black">
                    <a:lumMod val="50000"/>
                    <a:lumOff val="50000"/>
                  </a:prstClr>
                </a:solidFill>
                <a:latin typeface="Microsoft YaHei" charset="-122"/>
                <a:ea typeface="Microsoft YaHei" charset="-122"/>
                <a:cs typeface="Microsoft YaHei" charset="-122"/>
              </a:rPr>
              <a:t>資料來源：</a:t>
            </a:r>
            <a:r>
              <a:rPr kumimoji="0" lang="en-US" altLang="zh-TW" sz="1350" dirty="0">
                <a:solidFill>
                  <a:prstClr val="black">
                    <a:lumMod val="50000"/>
                    <a:lumOff val="50000"/>
                  </a:prstClr>
                </a:solidFill>
                <a:latin typeface="Microsoft YaHei" charset="-122"/>
                <a:ea typeface="Microsoft YaHei" charset="-122"/>
                <a:cs typeface="Microsoft YaHei" charset="-122"/>
              </a:rPr>
              <a:t>PISA</a:t>
            </a:r>
            <a:r>
              <a:rPr kumimoji="0" lang="zh-TW" altLang="en-US" sz="1350" dirty="0">
                <a:solidFill>
                  <a:prstClr val="black">
                    <a:lumMod val="50000"/>
                    <a:lumOff val="50000"/>
                  </a:prstClr>
                </a:solidFill>
                <a:latin typeface="Microsoft YaHei" charset="-122"/>
                <a:ea typeface="Microsoft YaHei" charset="-122"/>
                <a:cs typeface="Microsoft YaHei" charset="-122"/>
              </a:rPr>
              <a:t>國際學生能力評估計劃</a:t>
            </a:r>
          </a:p>
        </p:txBody>
      </p:sp>
      <p:sp>
        <p:nvSpPr>
          <p:cNvPr id="18" name="文字方塊 41"/>
          <p:cNvSpPr txBox="1">
            <a:spLocks noChangeArrowheads="1"/>
          </p:cNvSpPr>
          <p:nvPr/>
        </p:nvSpPr>
        <p:spPr bwMode="auto">
          <a:xfrm>
            <a:off x="7401521" y="2005013"/>
            <a:ext cx="127493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1</a:t>
            </a:r>
            <a:r>
              <a:rPr lang="zh-TW" altLang="en-US" sz="1200" b="1" dirty="0">
                <a:solidFill>
                  <a:prstClr val="white"/>
                </a:solidFill>
                <a:latin typeface="Microsoft YaHei" pitchFamily="34" charset="-122"/>
                <a:ea typeface="Microsoft YaHei" pitchFamily="34" charset="-122"/>
              </a:rPr>
              <a:t>高表現低差距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 </a:t>
            </a:r>
            <a:endParaRPr lang="en-US" altLang="zh-TW" sz="1500" b="1" dirty="0">
              <a:solidFill>
                <a:srgbClr val="0D4569"/>
              </a:solidFill>
              <a:latin typeface="Microsoft YaHei" pitchFamily="34" charset="-122"/>
              <a:ea typeface="Microsoft YaHei" pitchFamily="34" charset="-122"/>
            </a:endParaRPr>
          </a:p>
        </p:txBody>
      </p:sp>
      <p:sp>
        <p:nvSpPr>
          <p:cNvPr id="19" name="文字方塊 43"/>
          <p:cNvSpPr txBox="1">
            <a:spLocks noChangeArrowheads="1"/>
          </p:cNvSpPr>
          <p:nvPr/>
        </p:nvSpPr>
        <p:spPr bwMode="auto">
          <a:xfrm>
            <a:off x="7369488" y="4675153"/>
            <a:ext cx="1306968"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低表現低差距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20" name="文字方塊 3"/>
          <p:cNvSpPr txBox="1">
            <a:spLocks noChangeArrowheads="1"/>
          </p:cNvSpPr>
          <p:nvPr/>
        </p:nvSpPr>
        <p:spPr bwMode="auto">
          <a:xfrm>
            <a:off x="235400" y="2005013"/>
            <a:ext cx="131955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高表現高差距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a:t>
            </a:r>
            <a:endParaRPr lang="en-US" altLang="zh-TW" sz="1500" b="1" dirty="0">
              <a:solidFill>
                <a:srgbClr val="0D4569"/>
              </a:solidFill>
              <a:latin typeface="Microsoft YaHei" pitchFamily="34" charset="-122"/>
              <a:ea typeface="Microsoft YaHei" pitchFamily="34" charset="-122"/>
            </a:endParaRPr>
          </a:p>
        </p:txBody>
      </p:sp>
      <p:sp>
        <p:nvSpPr>
          <p:cNvPr id="21" name="文字方塊 42"/>
          <p:cNvSpPr txBox="1">
            <a:spLocks noChangeArrowheads="1"/>
          </p:cNvSpPr>
          <p:nvPr/>
        </p:nvSpPr>
        <p:spPr bwMode="auto">
          <a:xfrm>
            <a:off x="235401" y="4879331"/>
            <a:ext cx="1319554"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4</a:t>
            </a:r>
            <a:r>
              <a:rPr lang="zh-TW" altLang="en-US" sz="1200" b="1" dirty="0">
                <a:solidFill>
                  <a:prstClr val="white"/>
                </a:solidFill>
                <a:latin typeface="Microsoft YaHei" pitchFamily="34" charset="-122"/>
                <a:ea typeface="Microsoft YaHei" pitchFamily="34" charset="-122"/>
              </a:rPr>
              <a:t>低表現高差距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6" name="流程圖: 接點 5">
            <a:extLst/>
          </p:cNvPr>
          <p:cNvSpPr/>
          <p:nvPr/>
        </p:nvSpPr>
        <p:spPr>
          <a:xfrm>
            <a:off x="4744641" y="2918222"/>
            <a:ext cx="457200" cy="41433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5" name="流程圖: 接點 24">
            <a:extLst/>
          </p:cNvPr>
          <p:cNvSpPr/>
          <p:nvPr/>
        </p:nvSpPr>
        <p:spPr>
          <a:xfrm>
            <a:off x="3627835" y="2215754"/>
            <a:ext cx="457200" cy="41552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6" name="流程圖: 接點 25">
            <a:extLst/>
          </p:cNvPr>
          <p:cNvSpPr/>
          <p:nvPr/>
        </p:nvSpPr>
        <p:spPr>
          <a:xfrm>
            <a:off x="2355056" y="2524125"/>
            <a:ext cx="457200" cy="415529"/>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2" name="箭號: 向上 21">
            <a:extLst/>
          </p:cNvPr>
          <p:cNvSpPr/>
          <p:nvPr/>
        </p:nvSpPr>
        <p:spPr>
          <a:xfrm>
            <a:off x="1164432" y="2758273"/>
            <a:ext cx="479822" cy="2033588"/>
          </a:xfrm>
          <a:prstGeom prst="upArrow">
            <a:avLst/>
          </a:prstGeom>
          <a:solidFill>
            <a:srgbClr val="F1A4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學生成績表現好</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7" name="箭號: 向左 26">
            <a:extLst/>
          </p:cNvPr>
          <p:cNvSpPr/>
          <p:nvPr/>
        </p:nvSpPr>
        <p:spPr>
          <a:xfrm>
            <a:off x="2322909" y="1758063"/>
            <a:ext cx="2108597" cy="364331"/>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前後段學生差距大</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4" name="矩形 23"/>
          <p:cNvSpPr/>
          <p:nvPr/>
        </p:nvSpPr>
        <p:spPr>
          <a:xfrm>
            <a:off x="463919" y="264187"/>
            <a:ext cx="8377237" cy="523220"/>
          </a:xfrm>
          <a:prstGeom prst="rect">
            <a:avLst/>
          </a:prstGeom>
        </p:spPr>
        <p:txBody>
          <a:bodyPr wrap="square">
            <a:spAutoFit/>
          </a:bodyPr>
          <a:lstStyle/>
          <a:p>
            <a:pPr defTabSz="1600200">
              <a:spcAft>
                <a:spcPct val="35000"/>
              </a:spcAft>
              <a:defRPr/>
            </a:pP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四</a:t>
            </a: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41153677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childTnLst>
                          </p:cTn>
                        </p:par>
                        <p:par>
                          <p:cTn id="11" fill="hold" nodeType="afterGroup">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par>
                          <p:cTn id="18" fill="hold" nodeType="afterGroup">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par>
                          <p:cTn id="22" fill="hold" nodeType="afterGroup">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1000"/>
                                        <p:tgtEl>
                                          <p:spTgt spid="25"/>
                                        </p:tgtEl>
                                      </p:cBhvr>
                                    </p:animEffect>
                                  </p:childTnLst>
                                </p:cTn>
                              </p:par>
                            </p:childTnLst>
                          </p:cTn>
                        </p:par>
                        <p:par>
                          <p:cTn id="26" fill="hold" nodeType="afterGroup">
                            <p:stCondLst>
                              <p:cond delay="7000"/>
                            </p:stCondLst>
                            <p:childTnLst>
                              <p:par>
                                <p:cTn id="27" presetID="6"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6"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8" name="矩形 147"/>
          <p:cNvSpPr/>
          <p:nvPr/>
        </p:nvSpPr>
        <p:spPr>
          <a:xfrm>
            <a:off x="467544" y="1208613"/>
            <a:ext cx="8237750" cy="461665"/>
          </a:xfrm>
          <a:prstGeom prst="rect">
            <a:avLst/>
          </a:prstGeom>
        </p:spPr>
        <p:txBody>
          <a:bodyPr wrap="square">
            <a:spAutoFit/>
          </a:bodyPr>
          <a:lstStyle/>
          <a:p>
            <a:pPr defTabSz="1600200">
              <a:spcAft>
                <a:spcPct val="35000"/>
              </a:spcAft>
              <a:defRPr/>
            </a:pP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五</a:t>
            </a: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436673" y="1305856"/>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550404" y="1526936"/>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pic>
        <p:nvPicPr>
          <p:cNvPr id="127" name="Picture 2" descr="https://weforum-assets-production.s3-eu-west-1.amazonaws.com/editor/bD4ikTLC2_fTr1843WCwYsZFbkCs-VwJBAQu2COD1rE.png"/>
          <p:cNvPicPr>
            <a:picLocks noChangeAspect="1" noChangeArrowheads="1"/>
          </p:cNvPicPr>
          <p:nvPr/>
        </p:nvPicPr>
        <p:blipFill>
          <a:blip r:embed="rId3" cstate="print"/>
          <a:srcRect/>
          <a:stretch>
            <a:fillRect/>
          </a:stretch>
        </p:blipFill>
        <p:spPr>
          <a:xfrm>
            <a:off x="628888" y="3242786"/>
            <a:ext cx="3887787" cy="3290888"/>
          </a:xfrm>
          <a:prstGeom prst="rect">
            <a:avLst/>
          </a:prstGeom>
          <a:effectLst>
            <a:outerShdw blurRad="190500" algn="tl" rotWithShape="0">
              <a:srgbClr val="000000">
                <a:alpha val="70000"/>
              </a:srgbClr>
            </a:outerShdw>
          </a:effectLst>
        </p:spPr>
      </p:pic>
      <p:sp>
        <p:nvSpPr>
          <p:cNvPr id="128" name="矩形 6"/>
          <p:cNvSpPr>
            <a:spLocks noChangeArrowheads="1"/>
          </p:cNvSpPr>
          <p:nvPr/>
        </p:nvSpPr>
        <p:spPr bwMode="auto">
          <a:xfrm>
            <a:off x="4879722" y="2918460"/>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29" name="矩形 128"/>
          <p:cNvSpPr/>
          <p:nvPr/>
        </p:nvSpPr>
        <p:spPr>
          <a:xfrm>
            <a:off x="179512" y="1914713"/>
            <a:ext cx="8136904" cy="9602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defTabSz="1422400" eaLnBrk="1" hangingPunct="1">
              <a:spcAft>
                <a:spcPct val="35000"/>
              </a:spcAft>
              <a:defRPr/>
            </a:pPr>
            <a:r>
              <a:rPr lang="zh-TW" altLang="en-US" sz="2400" b="1">
                <a:solidFill>
                  <a:srgbClr val="FF0000"/>
                </a:solidFill>
              </a:rPr>
              <a:t>世界經濟論壇預測第四次工業革命</a:t>
            </a:r>
            <a:r>
              <a:rPr lang="zh-TW" altLang="en-US" sz="2400"/>
              <a:t>（</a:t>
            </a:r>
            <a:r>
              <a:rPr lang="en-US" altLang="zh-TW" sz="2400"/>
              <a:t>2020</a:t>
            </a:r>
            <a:r>
              <a:rPr lang="zh-TW" altLang="en-US" sz="2400"/>
              <a:t>年</a:t>
            </a:r>
            <a:r>
              <a:rPr lang="zh-TW" altLang="en-US" sz="2400" smtClean="0"/>
              <a:t>）</a:t>
            </a:r>
            <a:endParaRPr lang="en-US" altLang="zh-TW" sz="2400" smtClean="0"/>
          </a:p>
          <a:p>
            <a:pPr defTabSz="1422400" eaLnBrk="1" hangingPunct="1">
              <a:spcAft>
                <a:spcPct val="35000"/>
              </a:spcAft>
              <a:defRPr/>
            </a:pPr>
            <a:r>
              <a:rPr lang="zh-TW" altLang="en-US" sz="2400" b="1" smtClean="0">
                <a:solidFill>
                  <a:schemeClr val="tx1"/>
                </a:solidFill>
                <a:latin typeface="微軟正黑體" pitchFamily="34" charset="-120"/>
                <a:ea typeface="微軟正黑體" pitchFamily="34" charset="-120"/>
              </a:rPr>
              <a:t>預測</a:t>
            </a:r>
            <a:r>
              <a:rPr lang="zh-TW" altLang="en-US" sz="2400" b="1" dirty="0">
                <a:solidFill>
                  <a:schemeClr val="tx1"/>
                </a:solidFill>
                <a:latin typeface="微軟正黑體" pitchFamily="34" charset="-120"/>
                <a:ea typeface="微軟正黑體" pitchFamily="34" charset="-120"/>
              </a:rPr>
              <a:t>未來面對工業</a:t>
            </a:r>
            <a:r>
              <a:rPr lang="en-US" altLang="zh-TW" sz="2400" b="1" dirty="0">
                <a:solidFill>
                  <a:schemeClr val="tx1"/>
                </a:solidFill>
                <a:latin typeface="微軟正黑體" pitchFamily="34" charset="-120"/>
                <a:ea typeface="微軟正黑體" pitchFamily="34" charset="-120"/>
              </a:rPr>
              <a:t>4.0</a:t>
            </a:r>
            <a:r>
              <a:rPr lang="zh-TW" altLang="en-US" sz="2400" b="1" dirty="0">
                <a:solidFill>
                  <a:schemeClr val="tx1"/>
                </a:solidFill>
                <a:latin typeface="微軟正黑體" pitchFamily="34" charset="-120"/>
                <a:ea typeface="微軟正黑體" pitchFamily="34" charset="-120"/>
              </a:rPr>
              <a:t>，所需要的能力</a:t>
            </a:r>
          </a:p>
        </p:txBody>
      </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left)">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par>
                                <p:cTn id="22" presetID="10"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23496</TotalTime>
  <Words>5072</Words>
  <Application>Microsoft Office PowerPoint</Application>
  <PresentationFormat>如螢幕大小 (4:3)</PresentationFormat>
  <Paragraphs>720</Paragraphs>
  <Slides>47</Slides>
  <Notes>43</Notes>
  <HiddenSlides>0</HiddenSlides>
  <MMClips>0</MMClips>
  <ScaleCrop>false</ScaleCrop>
  <HeadingPairs>
    <vt:vector size="6" baseType="variant">
      <vt:variant>
        <vt:lpstr>使用字型</vt:lpstr>
      </vt:variant>
      <vt:variant>
        <vt:i4>22</vt:i4>
      </vt:variant>
      <vt:variant>
        <vt:lpstr>佈景主題</vt:lpstr>
      </vt:variant>
      <vt:variant>
        <vt:i4>5</vt:i4>
      </vt:variant>
      <vt:variant>
        <vt:lpstr>投影片標題</vt:lpstr>
      </vt:variant>
      <vt:variant>
        <vt:i4>47</vt:i4>
      </vt:variant>
    </vt:vector>
  </HeadingPairs>
  <TitlesOfParts>
    <vt:vector size="74" baseType="lpstr">
      <vt:lpstr>等线</vt:lpstr>
      <vt:lpstr>等线 Light</vt:lpstr>
      <vt:lpstr>DFLiHei-Bd</vt:lpstr>
      <vt:lpstr>Microsoft JhengHei UI</vt:lpstr>
      <vt:lpstr>微软雅黑</vt:lpstr>
      <vt:lpstr>微软雅黑</vt:lpstr>
      <vt:lpstr>宋体</vt:lpstr>
      <vt:lpstr>Taipei Sans TC Beta</vt:lpstr>
      <vt:lpstr>幼圆</vt:lpstr>
      <vt:lpstr>華康儷粗黑</vt:lpstr>
      <vt:lpstr>微软雅黑 Light</vt:lpstr>
      <vt:lpstr>微軟正黑體</vt:lpstr>
      <vt:lpstr>微軟正黑體</vt:lpstr>
      <vt:lpstr>新細明體</vt:lpstr>
      <vt:lpstr>標楷體</vt:lpstr>
      <vt:lpstr>Arial</vt:lpstr>
      <vt:lpstr>Broadway</vt:lpstr>
      <vt:lpstr>Calibri</vt:lpstr>
      <vt:lpstr>Calibri Light</vt:lpstr>
      <vt:lpstr>Matura MT Script Capitals</vt:lpstr>
      <vt:lpstr>Times New Roman</vt:lpstr>
      <vt:lpstr>Wingdings</vt:lpstr>
      <vt:lpstr>Office 佈景主題</vt:lpstr>
      <vt:lpstr>Office 主题​​</vt:lpstr>
      <vt:lpstr>Office Theme</vt:lpstr>
      <vt:lpstr>1_Office 主题​​</vt:lpstr>
      <vt:lpstr>1_Office 佈景主題</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素養導向試題的四項特色 未來Family，22期。https://gfamily.cwgv.com.tw/content/index/7199</vt:lpstr>
      <vt:lpstr>108年會考   國文</vt:lpstr>
      <vt:lpstr>數學(106)-- 表徵、推論</vt:lpstr>
      <vt:lpstr>國中教育會考   沒有版本  只有根本</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麻豆國小</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shu shan chang</cp:lastModifiedBy>
  <cp:revision>2413</cp:revision>
  <cp:lastPrinted>2017-09-11T10:14:42Z</cp:lastPrinted>
  <dcterms:created xsi:type="dcterms:W3CDTF">2012-09-28T06:32:41Z</dcterms:created>
  <dcterms:modified xsi:type="dcterms:W3CDTF">2019-09-20T16:55:58Z</dcterms:modified>
</cp:coreProperties>
</file>