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6" r:id="rId4"/>
    <p:sldMasterId id="2147483718" r:id="rId5"/>
    <p:sldMasterId id="2147483742" r:id="rId6"/>
  </p:sldMasterIdLst>
  <p:notesMasterIdLst>
    <p:notesMasterId r:id="rId56"/>
  </p:notesMasterIdLst>
  <p:sldIdLst>
    <p:sldId id="261" r:id="rId7"/>
    <p:sldId id="340" r:id="rId8"/>
    <p:sldId id="339" r:id="rId9"/>
    <p:sldId id="297" r:id="rId10"/>
    <p:sldId id="301" r:id="rId11"/>
    <p:sldId id="327" r:id="rId12"/>
    <p:sldId id="328" r:id="rId13"/>
    <p:sldId id="329" r:id="rId14"/>
    <p:sldId id="304" r:id="rId15"/>
    <p:sldId id="305" r:id="rId16"/>
    <p:sldId id="318" r:id="rId17"/>
    <p:sldId id="326" r:id="rId18"/>
    <p:sldId id="316" r:id="rId19"/>
    <p:sldId id="317" r:id="rId20"/>
    <p:sldId id="319" r:id="rId21"/>
    <p:sldId id="320" r:id="rId22"/>
    <p:sldId id="321" r:id="rId23"/>
    <p:sldId id="299" r:id="rId24"/>
    <p:sldId id="298" r:id="rId25"/>
    <p:sldId id="314" r:id="rId26"/>
    <p:sldId id="306" r:id="rId27"/>
    <p:sldId id="322" r:id="rId28"/>
    <p:sldId id="323" r:id="rId29"/>
    <p:sldId id="324" r:id="rId30"/>
    <p:sldId id="312" r:id="rId31"/>
    <p:sldId id="313" r:id="rId32"/>
    <p:sldId id="265" r:id="rId33"/>
    <p:sldId id="296" r:id="rId34"/>
    <p:sldId id="262" r:id="rId35"/>
    <p:sldId id="268" r:id="rId36"/>
    <p:sldId id="269" r:id="rId37"/>
    <p:sldId id="264" r:id="rId38"/>
    <p:sldId id="330" r:id="rId39"/>
    <p:sldId id="273" r:id="rId40"/>
    <p:sldId id="276" r:id="rId41"/>
    <p:sldId id="274" r:id="rId42"/>
    <p:sldId id="275" r:id="rId43"/>
    <p:sldId id="283" r:id="rId44"/>
    <p:sldId id="332" r:id="rId45"/>
    <p:sldId id="277" r:id="rId46"/>
    <p:sldId id="331" r:id="rId47"/>
    <p:sldId id="333" r:id="rId48"/>
    <p:sldId id="334" r:id="rId49"/>
    <p:sldId id="278" r:id="rId50"/>
    <p:sldId id="267" r:id="rId51"/>
    <p:sldId id="311" r:id="rId52"/>
    <p:sldId id="335" r:id="rId53"/>
    <p:sldId id="336" r:id="rId54"/>
    <p:sldId id="325" r:id="rId5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CC66FF"/>
    <a:srgbClr val="006600"/>
    <a:srgbClr val="6699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73" autoAdjust="0"/>
    <p:restoredTop sz="92999" autoAdjust="0"/>
  </p:normalViewPr>
  <p:slideViewPr>
    <p:cSldViewPr>
      <p:cViewPr varScale="1">
        <p:scale>
          <a:sx n="80" d="100"/>
          <a:sy n="80" d="100"/>
        </p:scale>
        <p:origin x="38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4:46:58.675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8T14:46:58.675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3412E-088A-4135-86A3-454E920C778E}" type="datetimeFigureOut">
              <a:rPr lang="zh-TW" altLang="en-US" smtClean="0"/>
              <a:t>2022/8/29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9473A-5A01-4311-AEC5-6E811E3A572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989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473A-5A01-4311-AEC5-6E811E3A572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468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75D20-BEE4-4A14-8ECC-E2DD9522365A}" type="slidenum">
              <a:rPr lang="zh-TW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467FE-ECA3-4694-B364-FAE61FC8127F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590E7-A71A-48D9-9757-8228AC2F23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2242F-E2E1-4148-AA2A-5726EAABEF50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B3EDC-047E-4CB7-BEC5-A34CD2366E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69D1-7C2C-4ACD-A638-21CE8C5DAD0D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C9D7F-0A82-462C-8F65-5D78138511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6810CED9-809C-4191-B594-6F88BFA9E285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CE9C6"/>
                </a:solidFill>
              </a:defRPr>
            </a:lvl1pPr>
          </a:lstStyle>
          <a:p>
            <a:pPr>
              <a:defRPr/>
            </a:pPr>
            <a:fld id="{C1D8449E-4E07-497A-A22D-79D8884C10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6300-5D2D-4CBB-8E33-7DA4EDFE198B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1E7BA2-602A-40F6-B366-02C76E639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67BEB-47C2-40B0-AB1C-5890D1B89BAC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8CD190-EC6D-4B4C-ABD2-5722E97D7C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79F8F-BDD0-4F1A-8311-E21547ED1897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67994A-DE8E-4FB0-BB97-31F5EF4C9B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F222D-1873-400B-9862-25428FCE9071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C1B0D6-6559-4CD1-82F8-27DFC8635B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B57A-B48B-4693-8E98-7E9BB1E3D153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8ED90D-93BD-493F-97AF-FFB1999C9D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89847-5901-47F4-921F-625CA0B65109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A8952E-40E2-413A-B9DB-C5674A43B6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DAA2-5B2C-42DB-B0DE-4E445F4CA997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3A48D5-3358-4A37-A1EE-FB2B602A20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04B2-4D22-4166-8DDA-118C9F725F48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970A3-3203-44CE-A969-AC35D617C8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9C9F1-834B-4885-99F5-A4BFFDD5F7B0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C05930-F91F-4DEF-BECE-28AC1EFC58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D043C-D831-424D-88E4-2049518A5857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725443-55CF-4A18-BE1D-4DDF124FA8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>
              <a:spLocks noChangeArrowheads="1"/>
            </p:cNvSpPr>
            <p:nvPr/>
          </p:nvSpPr>
          <p:spPr bwMode="auto">
            <a:xfrm>
              <a:off x="4146745" y="1381458"/>
              <a:ext cx="87765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itchFamily="18" charset="0"/>
                  <a:ea typeface="新細明體" charset="-120"/>
                </a:defRPr>
              </a:lvl9pPr>
            </a:lstStyle>
            <a:p>
              <a:pPr>
                <a:defRPr/>
              </a:pPr>
              <a:r>
                <a:rPr kumimoji="0" lang="en-US" altLang="zh-TW" sz="540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BD68F-46C2-4331-98F5-38971D79A2B7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BF6EED-6806-4B27-BBA5-3E0C8EC449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29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66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97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94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86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1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4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5AB6-06E1-4CCF-8D5B-91B6A0EE9256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17EED-AA94-4154-BD86-62E129AA78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46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9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9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35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22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58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13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69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1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28024-34C2-44FF-8CB4-5D3D97811022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0BD3F-B79E-409E-9D26-5F657044E9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91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0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24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18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37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22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43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67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1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E029-F6C0-4685-898F-D1A02E994D51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88CD1-B117-48F3-A577-D1130C2FD2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01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63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61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75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93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3B58-7294-4CF4-A32B-9B6F3F3ED86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1A5F-5D2A-4E96-83C6-A41ED69B7F0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28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467FE-ECA3-4694-B364-FAE61FC8127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590E7-A71A-48D9-9757-8228AC2F231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19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04B2-4D22-4166-8DDA-118C9F725F4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970A3-3203-44CE-A969-AC35D617C8C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29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5AB6-06E1-4CCF-8D5B-91B6A0EE925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17EED-AA94-4154-BD86-62E129AA787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1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28024-34C2-44FF-8CB4-5D3D9781102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0BD3F-B79E-409E-9D26-5F657044E9A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3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4D6F8-869B-4367-9E66-6123CDBB056B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133A3-4F1B-4A29-A4AC-282C831B02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E029-F6C0-4685-898F-D1A02E994D5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88CD1-B117-48F3-A577-D1130C2FD23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06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4D6F8-869B-4367-9E66-6123CDBB056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133A3-4F1B-4A29-A4AC-282C831B02B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19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4DEB-56DB-4DC5-9A70-7ED2C01FD4E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A9892-9735-41C3-914E-CA2ABA46D6D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00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40D6-E96D-4E54-8662-3757A33C951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9119-58C7-412A-888D-8B0E6AD77D9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61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B6F0F-C70D-4FA2-8A19-FEB601F9581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68E0-AEC5-4530-83D4-FE8C01AB804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34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2242F-E2E1-4148-AA2A-5726EAABEF5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B3EDC-047E-4CB7-BEC5-A34CD2366EF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27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69D1-7C2C-4ACD-A638-21CE8C5DAD0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C9D7F-0A82-462C-8F65-5D781385116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6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4DEB-56DB-4DC5-9A70-7ED2C01FD4ED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A9892-9735-41C3-914E-CA2ABA46D6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40D6-E96D-4E54-8662-3757A33C951D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9119-58C7-412A-888D-8B0E6AD77D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B6F0F-C70D-4FA2-8A19-FEB601F9581F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68E0-AEC5-4530-83D4-FE8C01AB80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30FF63-0654-4B6D-AACE-D739D7BCCA45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745191-C24C-4C13-B549-54B0F2F233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3317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331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895D1D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8B4780-BF17-431B-A453-75516A5F534A}" type="datetimeFigureOut">
              <a:rPr lang="zh-TW" altLang="en-US"/>
              <a:pPr>
                <a:defRPr/>
              </a:pPr>
              <a:t>2022/8/29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895D1D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5D1D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93A495-1974-4A06-AEA9-1C250097E5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新細明體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E53B58-7294-4CF4-A32B-9B6F3F3ED86D}" type="datetimeFigureOut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2022/8/29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2D1A5F-5D2A-4E96-83C6-A41ED69B7F0C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2865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E53B58-7294-4CF4-A32B-9B6F3F3ED86D}" type="datetimeFigureOut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2022/8/29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2D1A5F-5D2A-4E96-83C6-A41ED69B7F0C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36074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E53B58-7294-4CF4-A32B-9B6F3F3ED86D}" type="datetimeFigureOut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2022/8/29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2D1A5F-5D2A-4E96-83C6-A41ED69B7F0C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042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30FF63-0654-4B6D-AACE-D739D7BCCA4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2022/8/29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745191-C24C-4C13-B549-54B0F2F233B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4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3F2"/>
            </a:gs>
            <a:gs pos="53999">
              <a:srgbClr val="FBF3F2"/>
            </a:gs>
            <a:gs pos="75999">
              <a:srgbClr val="DF9787"/>
            </a:gs>
            <a:gs pos="83000">
              <a:srgbClr val="DF9787"/>
            </a:gs>
            <a:gs pos="100000">
              <a:srgbClr val="EAB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933950"/>
            <a:ext cx="54705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文字方塊 3"/>
          <p:cNvSpPr txBox="1">
            <a:spLocks noChangeArrowheads="1"/>
          </p:cNvSpPr>
          <p:nvPr/>
        </p:nvSpPr>
        <p:spPr bwMode="auto">
          <a:xfrm>
            <a:off x="3563888" y="3877101"/>
            <a:ext cx="20883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華康勘亭流"/>
              </a:rPr>
              <a:t>教務處</a:t>
            </a:r>
          </a:p>
        </p:txBody>
      </p:sp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1331913" y="1341438"/>
            <a:ext cx="6119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25605" name="文字方塊 3"/>
          <p:cNvSpPr txBox="1">
            <a:spLocks noChangeArrowheads="1"/>
          </p:cNvSpPr>
          <p:nvPr/>
        </p:nvSpPr>
        <p:spPr bwMode="auto">
          <a:xfrm>
            <a:off x="827584" y="1125538"/>
            <a:ext cx="6696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36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華康勘亭流"/>
              </a:rPr>
              <a:t>111</a:t>
            </a:r>
            <a:r>
              <a:rPr kumimoji="0" lang="zh-TW" altLang="en-US" sz="36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華康勘亭流"/>
              </a:rPr>
              <a:t>學年度第一學期開學宣導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69148" y="11663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防詐騙宣導</a:t>
            </a:r>
          </a:p>
        </p:txBody>
      </p:sp>
      <p:pic>
        <p:nvPicPr>
          <p:cNvPr id="9218" name="Picture 2" descr="D:\001生教組(學校硬碟)\212法治教育\反詐騙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294"/>
            <a:ext cx="9144000" cy="57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001生教組(學校硬碟)\212防制學生藥物濫用.反毒\(置頂)防制學生藥物濫用宣導資料圖片\防制學生藥物濫用宣導圖片\20140418160301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46348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3906255-6863-844C-BC83-0DAB8FC69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8400"/>
          <a:stretch/>
        </p:blipFill>
        <p:spPr>
          <a:xfrm>
            <a:off x="-92874" y="131818"/>
            <a:ext cx="9329747" cy="67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633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001生教組(學校硬碟)\212防制學生藥物濫用.反毒\(置頂)防制學生藥物濫用宣導資料圖片\防制學生藥物濫用宣導圖片\640_e947db8fcfeded1e3f39e129f4c40e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820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001生教組(學校硬碟)\212防制學生藥物濫用.反毒\(置頂)防制學生藥物濫用宣導資料圖片\防制學生藥物濫用宣導圖片\4171511191241c7ee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1"/>
          <a:stretch/>
        </p:blipFill>
        <p:spPr bwMode="auto">
          <a:xfrm>
            <a:off x="0" y="-16272"/>
            <a:ext cx="9144000" cy="68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" b="21866"/>
          <a:stretch/>
        </p:blipFill>
        <p:spPr>
          <a:xfrm>
            <a:off x="0" y="0"/>
            <a:ext cx="6948264" cy="6875772"/>
          </a:xfrm>
        </p:spPr>
      </p:pic>
      <p:sp>
        <p:nvSpPr>
          <p:cNvPr id="5" name="文字方塊 4"/>
          <p:cNvSpPr txBox="1"/>
          <p:nvPr/>
        </p:nvSpPr>
        <p:spPr>
          <a:xfrm>
            <a:off x="7290082" y="476672"/>
            <a:ext cx="1292662" cy="55265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網路霸凌防制</a:t>
            </a:r>
            <a:endParaRPr lang="zh-TW" altLang="en-US" dirty="0">
              <a:solidFill>
                <a:srgbClr val="00206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93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290082" y="476672"/>
            <a:ext cx="1292662" cy="55265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網路霸凌防制</a:t>
            </a:r>
            <a:endParaRPr lang="zh-TW" altLang="en-US" dirty="0">
              <a:solidFill>
                <a:srgbClr val="00206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6" b="22646"/>
          <a:stretch/>
        </p:blipFill>
        <p:spPr>
          <a:xfrm>
            <a:off x="0" y="3"/>
            <a:ext cx="6948000" cy="6882578"/>
          </a:xfrm>
        </p:spPr>
      </p:pic>
    </p:spTree>
    <p:extLst>
      <p:ext uri="{BB962C8B-B14F-4D97-AF65-F5344CB8AC3E}">
        <p14:creationId xmlns:p14="http://schemas.microsoft.com/office/powerpoint/2010/main" val="914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290082" y="476672"/>
            <a:ext cx="1292662" cy="552651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網路霸凌防制</a:t>
            </a:r>
            <a:endParaRPr lang="zh-TW" altLang="en-US" dirty="0">
              <a:solidFill>
                <a:srgbClr val="00206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5" b="22284"/>
          <a:stretch/>
        </p:blipFill>
        <p:spPr>
          <a:xfrm>
            <a:off x="-1" y="0"/>
            <a:ext cx="7020273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520" y="116632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兒少保護宣導</a:t>
            </a:r>
          </a:p>
        </p:txBody>
      </p:sp>
      <p:pic>
        <p:nvPicPr>
          <p:cNvPr id="2052" name="Picture 4" descr="D:\001生教組(學校硬碟)\212法治教育\兒少保護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" b="18611"/>
          <a:stretch/>
        </p:blipFill>
        <p:spPr bwMode="auto">
          <a:xfrm>
            <a:off x="125760" y="1132295"/>
            <a:ext cx="8964488" cy="572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69148" y="11663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菸檳宣導</a:t>
            </a:r>
          </a:p>
        </p:txBody>
      </p:sp>
      <p:pic>
        <p:nvPicPr>
          <p:cNvPr id="4098" name="Picture 2" descr="D:\001生教組(學校硬碟)\212反毒\拒菸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9" y="1186997"/>
            <a:ext cx="3945920" cy="56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001生教組(學校硬碟)\212反毒\檳榔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72" y="1412776"/>
            <a:ext cx="457250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86426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5CE568-479A-4533-AC95-9BC64C81E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548680"/>
            <a:ext cx="7747000" cy="5577483"/>
          </a:xfrm>
        </p:spPr>
        <p:txBody>
          <a:bodyPr/>
          <a:lstStyle/>
          <a:p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開學了</a:t>
            </a:r>
            <a:r>
              <a:rPr lang="zh-TW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但疫情仍起伏不定</a:t>
            </a:r>
            <a:r>
              <a:rPr lang="zh-TW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可能影</a:t>
            </a:r>
            <a:r>
              <a:rPr lang="zh-TW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響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實體上課的作息</a:t>
            </a:r>
            <a:r>
              <a:rPr lang="zh-TW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提醒同學做好準備</a:t>
            </a:r>
            <a:r>
              <a:rPr lang="zh-TW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請把同學的</a:t>
            </a:r>
            <a:r>
              <a:rPr lang="en-US" altLang="zh-TW" sz="3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openid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帳號及密碼做確認，並試著登入老師所建立的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teams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群組，有問題請趕快向老師提問。</a:t>
            </a:r>
            <a:endParaRPr lang="zh-TW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圖書館預定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9/12(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開始開放借閱。</a:t>
            </a:r>
            <a:endParaRPr lang="zh-TW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3.9/15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將進行四、五</a:t>
            </a:r>
            <a:r>
              <a:rPr lang="zh-TW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六年級之學力檢測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本應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5/20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辦理，因疫情延至</a:t>
            </a:r>
            <a:r>
              <a:rPr lang="en-US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9/15)</a:t>
            </a:r>
            <a:r>
              <a:rPr lang="zh-HK" altLang="zh-TW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，也請同學稍做準備，努力應考。</a:t>
            </a:r>
            <a:endParaRPr lang="zh-TW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7501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水域安全宣導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1" t="15343" r="2234" b="4248"/>
          <a:stretch/>
        </p:blipFill>
        <p:spPr>
          <a:xfrm>
            <a:off x="5095404" y="1150830"/>
            <a:ext cx="4221765" cy="555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" t="37342" r="44477" b="4247"/>
          <a:stretch/>
        </p:blipFill>
        <p:spPr>
          <a:xfrm>
            <a:off x="0" y="1318364"/>
            <a:ext cx="5114218" cy="465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2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預防一氧化碳中毒宣導</a:t>
            </a:r>
          </a:p>
        </p:txBody>
      </p:sp>
      <p:pic>
        <p:nvPicPr>
          <p:cNvPr id="10244" name="Picture 4" descr="D:\001生教組(學校硬碟)\219校園安全\一氧化碳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9" y="1132295"/>
            <a:ext cx="6051543" cy="572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434964" y="1268759"/>
            <a:ext cx="281840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  <a:ea typeface="文鼎粗行楷" pitchFamily="49" charset="-120"/>
              </a:rPr>
              <a:t>12/16</a:t>
            </a:r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是</a:t>
            </a:r>
            <a:endParaRPr lang="en-US" altLang="zh-TW" sz="4800" dirty="0">
              <a:solidFill>
                <a:srgbClr val="FF0000"/>
              </a:solidFill>
              <a:ea typeface="文鼎粗行楷" pitchFamily="49" charset="-120"/>
            </a:endParaRPr>
          </a:p>
          <a:p>
            <a:r>
              <a:rPr lang="zh-TW" altLang="en-US" sz="4800" b="1" u="sng" dirty="0">
                <a:solidFill>
                  <a:srgbClr val="FF0000"/>
                </a:solidFill>
                <a:ea typeface="文鼎粗行楷" pitchFamily="49" charset="-120"/>
              </a:rPr>
              <a:t>一氧化碳</a:t>
            </a:r>
            <a:endParaRPr lang="en-US" altLang="zh-TW" sz="4800" b="1" u="sng" dirty="0">
              <a:solidFill>
                <a:srgbClr val="FF0000"/>
              </a:solidFill>
              <a:ea typeface="文鼎粗行楷" pitchFamily="49" charset="-120"/>
            </a:endParaRPr>
          </a:p>
          <a:p>
            <a:r>
              <a:rPr lang="zh-TW" altLang="en-US" sz="4800" b="1" u="sng" dirty="0">
                <a:solidFill>
                  <a:srgbClr val="FF0000"/>
                </a:solidFill>
                <a:ea typeface="文鼎粗行楷" pitchFamily="49" charset="-120"/>
              </a:rPr>
              <a:t>預防日</a:t>
            </a:r>
            <a:r>
              <a:rPr lang="en-US" altLang="zh-TW" sz="4800" dirty="0">
                <a:solidFill>
                  <a:srgbClr val="FF0000"/>
                </a:solidFill>
                <a:ea typeface="文鼎粗行楷" pitchFamily="49" charset="-120"/>
              </a:rPr>
              <a:t>:</a:t>
            </a:r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依</a:t>
            </a:r>
            <a:endParaRPr lang="en-US" altLang="zh-TW" sz="4800" dirty="0">
              <a:solidFill>
                <a:srgbClr val="FF0000"/>
              </a:solidFill>
              <a:ea typeface="文鼎粗行楷" pitchFamily="49" charset="-120"/>
            </a:endParaRPr>
          </a:p>
          <a:p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據碳原子</a:t>
            </a:r>
            <a:endParaRPr lang="en-US" altLang="zh-TW" sz="4800" dirty="0">
              <a:solidFill>
                <a:srgbClr val="FF0000"/>
              </a:solidFill>
              <a:ea typeface="文鼎粗行楷" pitchFamily="49" charset="-120"/>
            </a:endParaRPr>
          </a:p>
          <a:p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量</a:t>
            </a:r>
            <a:r>
              <a:rPr lang="en-US" altLang="zh-TW" sz="4800" dirty="0">
                <a:solidFill>
                  <a:srgbClr val="FF0000"/>
                </a:solidFill>
                <a:ea typeface="文鼎粗行楷" pitchFamily="49" charset="-120"/>
              </a:rPr>
              <a:t>12</a:t>
            </a:r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及氧</a:t>
            </a:r>
            <a:endParaRPr lang="en-US" altLang="zh-TW" sz="4800" dirty="0">
              <a:solidFill>
                <a:srgbClr val="FF0000"/>
              </a:solidFill>
              <a:ea typeface="文鼎粗行楷" pitchFamily="49" charset="-120"/>
            </a:endParaRPr>
          </a:p>
          <a:p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原子量</a:t>
            </a:r>
            <a:r>
              <a:rPr lang="en-US" altLang="zh-TW" sz="4800" dirty="0">
                <a:solidFill>
                  <a:srgbClr val="FF0000"/>
                </a:solidFill>
                <a:ea typeface="文鼎粗行楷" pitchFamily="49" charset="-120"/>
              </a:rPr>
              <a:t>16</a:t>
            </a:r>
          </a:p>
          <a:p>
            <a:r>
              <a:rPr lang="zh-TW" altLang="en-US" sz="4800" dirty="0">
                <a:solidFill>
                  <a:srgbClr val="FF0000"/>
                </a:solidFill>
                <a:ea typeface="文鼎粗行楷" pitchFamily="49" charset="-120"/>
              </a:rPr>
              <a:t>而來</a:t>
            </a:r>
          </a:p>
        </p:txBody>
      </p:sp>
    </p:spTree>
    <p:extLst>
      <p:ext uri="{BB962C8B-B14F-4D97-AF65-F5344CB8AC3E}">
        <p14:creationId xmlns:p14="http://schemas.microsoft.com/office/powerpoint/2010/main" val="168289714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001生教組(學校硬碟)\212交通安全\交安宣導圖片\6.自行車騎車安全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-17388"/>
            <a:ext cx="9132168" cy="69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44016" y="55114"/>
            <a:ext cx="3131840" cy="646331"/>
          </a:xfrm>
          <a:prstGeom prst="homePlate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交通安全宣導</a:t>
            </a:r>
            <a:endParaRPr lang="zh-TW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278476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001生教組(學校硬碟)\212交通安全\交安宣導圖片\交通安全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8" y="4736"/>
            <a:ext cx="4518844" cy="68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001生教組(學校硬碟)\212交通安全\交安宣導圖片\2018-03-30為推動道路交通安全業務，加強道路交通安全宣導，請貴機關惠予安排墊子螢幕宣導-腳踏車反光板02-107E14073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236" y="0"/>
            <a:ext cx="4630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7" y="216278"/>
            <a:ext cx="9200611" cy="648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2008" y="55114"/>
            <a:ext cx="3131840" cy="646331"/>
          </a:xfrm>
          <a:prstGeom prst="homePlate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交通安全宣導</a:t>
            </a:r>
            <a:endParaRPr lang="zh-TW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873636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001生教組(學校硬碟)\212交通安全\交安宣導圖片\2018-01-23為推動道路交通安全業務，加強道路交通安全宣導02-107E1115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8" y="-744"/>
            <a:ext cx="9229624" cy="685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55114"/>
            <a:ext cx="3131840" cy="646331"/>
          </a:xfrm>
          <a:prstGeom prst="homePlate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交通安全宣導</a:t>
            </a:r>
            <a:endParaRPr lang="zh-TW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059350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79512" y="1700808"/>
            <a:ext cx="8856984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校園安全宣導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57200" y="2060848"/>
            <a:ext cx="8291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452438"/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配合學校作息，</a:t>
            </a:r>
            <a:r>
              <a:rPr lang="zh-TW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不要單獨太早到校或太晚離校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避免單獨留在教室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2438" indent="-452438"/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避免單獨至校園偏僻的死角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，必須前去時，務必結伴而行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216" y="5145114"/>
            <a:ext cx="1306612" cy="159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3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79512" y="1700808"/>
            <a:ext cx="8856984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/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校園安全宣導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57200" y="1772816"/>
            <a:ext cx="829126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在學校遇陌生人或可疑人物，都應隨時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注意自身安全，切勿聽信他人的要求，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2438" indent="-452438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繳交錢或接受他的要求離校。如</a:t>
            </a: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遇行跡可疑者立即反映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遇陌生人問路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，可熱心告知，但</a:t>
            </a: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不必親自</a:t>
            </a:r>
            <a:endParaRPr lang="en-US" altLang="zh-TW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引導前往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如果發現陌生人一直跟隨，</a:t>
            </a: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快速跑開，</a:t>
            </a:r>
            <a:endParaRPr lang="en-US" altLang="zh-TW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大聲喊叫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，吸引其他人的注意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216" y="5145114"/>
            <a:ext cx="1306612" cy="159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4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39652" y="119675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衛生宣導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24944"/>
            <a:ext cx="46085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3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" y="382302"/>
            <a:ext cx="75898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547664" y="2708920"/>
            <a:ext cx="6048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solidFill>
                  <a:prstClr val="black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登革熱</a:t>
            </a:r>
            <a:endParaRPr lang="en-US" altLang="zh-TW" sz="6000" dirty="0">
              <a:solidFill>
                <a:prstClr val="black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腸病毒</a:t>
            </a:r>
            <a:endParaRPr lang="en-US" altLang="zh-TW" sz="6000" dirty="0"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新冠肺炎</a:t>
            </a:r>
          </a:p>
          <a:p>
            <a:pPr algn="dist"/>
            <a:r>
              <a:rPr lang="zh-TW" altLang="en-US" sz="6000" dirty="0">
                <a:solidFill>
                  <a:prstClr val="black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猴痘</a:t>
            </a:r>
          </a:p>
        </p:txBody>
      </p:sp>
    </p:spTree>
    <p:extLst>
      <p:ext uri="{BB962C8B-B14F-4D97-AF65-F5344CB8AC3E}">
        <p14:creationId xmlns:p14="http://schemas.microsoft.com/office/powerpoint/2010/main" val="7922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7651" name="Picture 4" descr="1453020418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3F2"/>
            </a:gs>
            <a:gs pos="53999">
              <a:srgbClr val="FBF3F2"/>
            </a:gs>
            <a:gs pos="75999">
              <a:srgbClr val="DF9787"/>
            </a:gs>
            <a:gs pos="83000">
              <a:srgbClr val="DF9787"/>
            </a:gs>
            <a:gs pos="100000">
              <a:srgbClr val="EAB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933950"/>
            <a:ext cx="54705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文字方塊 3"/>
          <p:cNvSpPr txBox="1">
            <a:spLocks noChangeArrowheads="1"/>
          </p:cNvSpPr>
          <p:nvPr/>
        </p:nvSpPr>
        <p:spPr bwMode="auto">
          <a:xfrm>
            <a:off x="3563888" y="3877101"/>
            <a:ext cx="20883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48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華康勘亭流"/>
              </a:rPr>
              <a:t>學務處</a:t>
            </a:r>
          </a:p>
        </p:txBody>
      </p:sp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1331913" y="1341438"/>
            <a:ext cx="6119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25605" name="文字方塊 3"/>
          <p:cNvSpPr txBox="1">
            <a:spLocks noChangeArrowheads="1"/>
          </p:cNvSpPr>
          <p:nvPr/>
        </p:nvSpPr>
        <p:spPr bwMode="auto">
          <a:xfrm>
            <a:off x="827584" y="1125538"/>
            <a:ext cx="6696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sz="36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華康勘亭流"/>
              </a:rPr>
              <a:t>111</a:t>
            </a:r>
            <a:r>
              <a:rPr kumimoji="0" lang="zh-TW" altLang="en-US" sz="360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華康勘亭流"/>
              </a:rPr>
              <a:t>學年度第一學期開學宣導</a:t>
            </a:r>
          </a:p>
        </p:txBody>
      </p:sp>
    </p:spTree>
    <p:extLst>
      <p:ext uri="{BB962C8B-B14F-4D97-AF65-F5344CB8AC3E}">
        <p14:creationId xmlns:p14="http://schemas.microsoft.com/office/powerpoint/2010/main" val="7656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健康中心\Desktop\健促\a54e813f-cb71-4849-aad1-f19f496a98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0"/>
            <a:ext cx="8376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健康中心\Desktop\健促\5c792295-923e-4d5a-ad90-2ca94ee5cea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10101"/>
          <a:stretch/>
        </p:blipFill>
        <p:spPr bwMode="auto">
          <a:xfrm>
            <a:off x="6364" y="-27384"/>
            <a:ext cx="9137636" cy="703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052736"/>
            <a:ext cx="758983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814189" y="4149080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腸病毒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90632E-B13C-444D-B518-E0412BF18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7C962F-BAC0-6C41-8E05-A02FBD611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17568"/>
            <a:ext cx="8244408" cy="682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2492896"/>
            <a:ext cx="7776864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健康促進宣導</a:t>
            </a:r>
          </a:p>
        </p:txBody>
      </p:sp>
    </p:spTree>
    <p:extLst>
      <p:ext uri="{BB962C8B-B14F-4D97-AF65-F5344CB8AC3E}">
        <p14:creationId xmlns:p14="http://schemas.microsoft.com/office/powerpoint/2010/main" val="2888731214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FCF683B-2A35-5E43-9F06-D0CF25FC9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" y="-13174"/>
            <a:ext cx="9127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3240360" cy="139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5880CEF-36B8-894F-8B24-DCD83184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標題 3">
            <a:extLst>
              <a:ext uri="{FF2B5EF4-FFF2-40B4-BE49-F238E27FC236}">
                <a16:creationId xmlns:a16="http://schemas.microsoft.com/office/drawing/2014/main" id="{C6262A08-EC0D-B142-8D2A-0BFD0BF4E066}"/>
              </a:ext>
            </a:extLst>
          </p:cNvPr>
          <p:cNvSpPr txBox="1">
            <a:spLocks/>
          </p:cNvSpPr>
          <p:nvPr/>
        </p:nvSpPr>
        <p:spPr>
          <a:xfrm>
            <a:off x="-108520" y="4653136"/>
            <a:ext cx="6264696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54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zh-TW" altLang="en-US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健康要三少－</a:t>
            </a:r>
            <a:br>
              <a:rPr kumimoji="0" lang="en-US" altLang="zh-TW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kumimoji="0" lang="en-US" altLang="zh-TW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60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少油、少鹽、少糖</a:t>
            </a:r>
            <a:endParaRPr kumimoji="0" lang="zh-TW" alt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488832" cy="223224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60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健康要三少－</a:t>
            </a:r>
            <a:br>
              <a:rPr lang="en-US" altLang="zh-TW" sz="60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0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br>
              <a:rPr lang="en-US" altLang="zh-TW" sz="60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000" dirty="0">
                <a:solidFill>
                  <a:schemeClr val="tx2">
                    <a:satMod val="13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少油、少鹽、少糖</a:t>
            </a:r>
            <a:endParaRPr lang="zh-TW" altLang="en-US" sz="6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33056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141D02-7F15-AE47-AC4A-2F329989D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9051"/>
          <a:stretch/>
        </p:blipFill>
        <p:spPr>
          <a:xfrm>
            <a:off x="-66262" y="151914"/>
            <a:ext cx="9144000" cy="67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90872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視力保健宣導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BE9683-3D82-0D44-AEB5-DA97AF845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4"/>
          <a:stretch/>
        </p:blipFill>
        <p:spPr>
          <a:xfrm>
            <a:off x="163233" y="2276872"/>
            <a:ext cx="886291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67B27C1-0C71-C942-AB2B-D0CD34301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7" y="0"/>
            <a:ext cx="9160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69148" y="11663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友善校園宣導</a:t>
            </a:r>
          </a:p>
        </p:txBody>
      </p:sp>
      <p:pic>
        <p:nvPicPr>
          <p:cNvPr id="5" name="Picture 2" descr="D:\001生教組(學校硬碟)\03友善校園週\反霸凌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健康中心\Desktop\健促\海報-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6"/>
            <a:ext cx="4355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健康中心\Desktop\健促\近視防~1.JPG">
            <a:extLst>
              <a:ext uri="{FF2B5EF4-FFF2-40B4-BE49-F238E27FC236}">
                <a16:creationId xmlns:a16="http://schemas.microsoft.com/office/drawing/2014/main" id="{06E47655-5729-5442-8B87-865B5399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85" y="10776"/>
            <a:ext cx="4716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90872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潔牙宣導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CD102BE-96CF-D44C-97B0-EC1452722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26" y="2127535"/>
            <a:ext cx="4491540" cy="44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F4FEF35-3955-E84A-AC34-6EE99558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4" y="25304"/>
            <a:ext cx="9162024" cy="68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15DB01F-F2F9-0541-A38F-9570643A8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4"/>
            <a:ext cx="9144000" cy="68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6AB313E-BAF6-E147-BBD6-17CBB31FA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51" y="47562"/>
            <a:ext cx="9231154" cy="681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48680"/>
            <a:ext cx="8815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A4D3FB9-394A-D54A-AC90-702B7DBBA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708920"/>
            <a:ext cx="8255000" cy="38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9" y="260648"/>
            <a:ext cx="838555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2D9F392-F69C-8E47-977E-40C4FC31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5"/>
          <a:stretch/>
        </p:blipFill>
        <p:spPr>
          <a:xfrm>
            <a:off x="-3695" y="-10034"/>
            <a:ext cx="9144000" cy="68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7B0B789-29D2-CD41-8F22-57EDB0CB0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0" y="-17475"/>
            <a:ext cx="9144000" cy="687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圖片 1" descr="描述: 學校背景38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44425" r="-97" b="2957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629308" y="671255"/>
            <a:ext cx="7776864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8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健康學習</a:t>
            </a:r>
            <a:endParaRPr kumimoji="0" lang="en-US" altLang="zh-TW" sz="8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8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快樂</a:t>
            </a:r>
            <a:r>
              <a:rPr kumimoji="0" lang="zh-TW" altLang="en-US" sz="8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kumimoji="0" lang="zh-TW" altLang="en-US" sz="8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</a:t>
            </a:r>
            <a:endParaRPr kumimoji="0" lang="en-US" altLang="zh-TW" sz="8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0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69148" y="11663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友善校園宣導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7AC529-C15A-C94D-B63D-B0793FB26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4915"/>
            <a:ext cx="705678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520" y="116632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法治教育宣導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C5846E-975D-5F42-83C5-3AAD6F350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1"/>
          <a:stretch/>
        </p:blipFill>
        <p:spPr>
          <a:xfrm>
            <a:off x="4143504" y="1094536"/>
            <a:ext cx="4824536" cy="564683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F1B35F0-843F-3445-97AF-9B399548F493}"/>
              </a:ext>
            </a:extLst>
          </p:cNvPr>
          <p:cNvSpPr txBox="1"/>
          <p:nvPr/>
        </p:nvSpPr>
        <p:spPr>
          <a:xfrm>
            <a:off x="410632" y="1115934"/>
            <a:ext cx="3570208" cy="5903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960"/>
              </a:lnSpc>
            </a:pPr>
            <a:r>
              <a:rPr kumimoji="1" lang="zh-TW" altLang="en-US" sz="6600" dirty="0">
                <a:latin typeface="Kaiti TC" panose="02010600040101010101" pitchFamily="2" charset="-120"/>
                <a:ea typeface="Kaiti TC" panose="02010600040101010101" pitchFamily="2" charset="-120"/>
              </a:rPr>
              <a:t>麻豆國小</a:t>
            </a:r>
            <a:endParaRPr kumimoji="1" lang="en-US" altLang="zh-TW" sz="66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ts val="8960"/>
              </a:lnSpc>
            </a:pPr>
            <a:r>
              <a:rPr kumimoji="1" lang="zh-TW" altLang="en-US" sz="6600" dirty="0">
                <a:latin typeface="Kaiti TC" panose="02010600040101010101" pitchFamily="2" charset="-120"/>
                <a:ea typeface="Kaiti TC" panose="02010600040101010101" pitchFamily="2" charset="-120"/>
              </a:rPr>
              <a:t>校訓：</a:t>
            </a:r>
            <a:endParaRPr kumimoji="1" lang="en-US" altLang="zh-TW" sz="66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ts val="8960"/>
              </a:lnSpc>
            </a:pPr>
            <a:r>
              <a:rPr lang="zh-TW" altLang="en-US" sz="8800" dirty="0">
                <a:latin typeface="Kaiti TC" panose="02010600040101010101" pitchFamily="2" charset="-120"/>
                <a:ea typeface="Kaiti TC" panose="02010600040101010101" pitchFamily="2" charset="-120"/>
              </a:rPr>
              <a:t>守秩序</a:t>
            </a:r>
            <a:endParaRPr lang="en-US" altLang="zh-TW" sz="8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ts val="8960"/>
              </a:lnSpc>
            </a:pPr>
            <a:r>
              <a:rPr kumimoji="1" lang="zh-TW" altLang="en-US" sz="8800" dirty="0">
                <a:latin typeface="Kaiti TC" panose="02010600040101010101" pitchFamily="2" charset="-120"/>
                <a:ea typeface="Kaiti TC" panose="02010600040101010101" pitchFamily="2" charset="-120"/>
              </a:rPr>
              <a:t>愛整潔</a:t>
            </a:r>
            <a:endParaRPr kumimoji="1" lang="en-US" altLang="zh-TW" sz="8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>
              <a:lnSpc>
                <a:spcPts val="8960"/>
              </a:lnSpc>
            </a:pPr>
            <a:r>
              <a:rPr lang="zh-TW" altLang="en-US" sz="8800" dirty="0">
                <a:latin typeface="Kaiti TC" panose="02010600040101010101" pitchFamily="2" charset="-120"/>
                <a:ea typeface="Kaiti TC" panose="02010600040101010101" pitchFamily="2" charset="-120"/>
              </a:rPr>
              <a:t>有禮貌</a:t>
            </a:r>
            <a:endParaRPr kumimoji="1" lang="zh-TW" altLang="en-US" sz="8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13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520" y="116632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法治教育宣導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D6FBF0-B32C-624C-A578-89215BFCD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8" y="1340768"/>
            <a:ext cx="8748604" cy="52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659CDA-2730-DE4A-A14E-1AC271C33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/>
        </p:blipFill>
        <p:spPr>
          <a:xfrm>
            <a:off x="3765371" y="0"/>
            <a:ext cx="5360582" cy="68514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389DD7-DC71-4F4C-B6E4-EC0983A9D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8" y="739104"/>
            <a:ext cx="382532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69148" y="116632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dirty="0">
                <a:latin typeface="華康勘亭流" panose="03000909000000000000" pitchFamily="65" charset="-120"/>
                <a:ea typeface="華康勘亭流" panose="03000909000000000000" pitchFamily="65" charset="-120"/>
              </a:rPr>
              <a:t>防詐騙宣導</a:t>
            </a:r>
          </a:p>
        </p:txBody>
      </p:sp>
      <p:pic>
        <p:nvPicPr>
          <p:cNvPr id="8194" name="Picture 2" descr="D:\001生教組(學校硬碟)\212法治教育\反詐騙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 bwMode="auto">
          <a:xfrm>
            <a:off x="323528" y="1147006"/>
            <a:ext cx="8496944" cy="57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精裝版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裝版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精裝版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396</Words>
  <Application>Microsoft Office PowerPoint</Application>
  <PresentationFormat>如螢幕大小 (4:3)</PresentationFormat>
  <Paragraphs>62</Paragraphs>
  <Slides>49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49</vt:i4>
      </vt:variant>
    </vt:vector>
  </HeadingPairs>
  <TitlesOfParts>
    <vt:vector size="67" baseType="lpstr">
      <vt:lpstr>Kaiti TC</vt:lpstr>
      <vt:lpstr>文鼎粗行楷</vt:lpstr>
      <vt:lpstr>文鼎標楷注音</vt:lpstr>
      <vt:lpstr>文鼎標楷注音破音一</vt:lpstr>
      <vt:lpstr>華康勘亭流</vt:lpstr>
      <vt:lpstr>微軟正黑體</vt:lpstr>
      <vt:lpstr>新細明體</vt:lpstr>
      <vt:lpstr>標楷體</vt:lpstr>
      <vt:lpstr>Arial</vt:lpstr>
      <vt:lpstr>Book Antiqua</vt:lpstr>
      <vt:lpstr>Calibri</vt:lpstr>
      <vt:lpstr>Wingdings</vt:lpstr>
      <vt:lpstr>Office 佈景主題</vt:lpstr>
      <vt:lpstr>精裝版</vt:lpstr>
      <vt:lpstr>1_Office 佈景主題</vt:lpstr>
      <vt:lpstr>2_Office 佈景主題</vt:lpstr>
      <vt:lpstr>3_Office 佈景主題</vt:lpstr>
      <vt:lpstr>4_Office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校園安全宣導</vt:lpstr>
      <vt:lpstr>校園安全宣導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健康要三少－             少油、少鹽、少糖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user</cp:lastModifiedBy>
  <cp:revision>188</cp:revision>
  <dcterms:created xsi:type="dcterms:W3CDTF">2015-09-11T07:18:31Z</dcterms:created>
  <dcterms:modified xsi:type="dcterms:W3CDTF">2022-08-29T12:37:41Z</dcterms:modified>
</cp:coreProperties>
</file>