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4" autoAdjust="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7CC2A-C881-4CC0-8CCE-79C4CE70985D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84558-59CB-43BD-AFDD-530A05482D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819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84558-59CB-43BD-AFDD-530A05482D2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43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728192"/>
          </a:xfrm>
        </p:spPr>
        <p:txBody>
          <a:bodyPr/>
          <a:lstStyle/>
          <a:p>
            <a:r>
              <a:rPr lang="en-US" altLang="zh-TW" dirty="0" smtClean="0"/>
              <a:t>107</a:t>
            </a:r>
            <a:r>
              <a:rPr lang="zh-TW" altLang="en-US" dirty="0"/>
              <a:t>學年度「教師專業學習社群</a:t>
            </a:r>
            <a:r>
              <a:rPr lang="zh-TW" altLang="en-US" dirty="0" smtClean="0"/>
              <a:t>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申辦暨審查辦法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10146"/>
          </a:xfrm>
        </p:spPr>
        <p:txBody>
          <a:bodyPr/>
          <a:lstStyle/>
          <a:p>
            <a:r>
              <a:rPr lang="zh-TW" altLang="en-US" dirty="0"/>
              <a:t>期</a:t>
            </a:r>
            <a:r>
              <a:rPr lang="zh-TW" altLang="en-US" dirty="0" smtClean="0"/>
              <a:t>程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 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學校執行期程</a:t>
            </a:r>
            <a:r>
              <a:rPr lang="zh-TW" altLang="en-US" sz="3200" dirty="0" smtClean="0"/>
              <a:t>：</a:t>
            </a:r>
            <a:endParaRPr lang="en-US" altLang="zh-TW" sz="3200" dirty="0" smtClean="0"/>
          </a:p>
          <a:p>
            <a:r>
              <a:rPr lang="en-US" altLang="zh-TW" sz="3200" dirty="0" smtClean="0"/>
              <a:t>107</a:t>
            </a:r>
            <a:r>
              <a:rPr lang="zh-TW" altLang="en-US" sz="3200" dirty="0"/>
              <a:t>年</a:t>
            </a:r>
            <a:r>
              <a:rPr lang="en-US" altLang="zh-TW" sz="3200" dirty="0"/>
              <a:t>8</a:t>
            </a:r>
            <a:r>
              <a:rPr lang="zh-TW" altLang="en-US" sz="3200" dirty="0"/>
              <a:t>月</a:t>
            </a:r>
            <a:r>
              <a:rPr lang="en-US" altLang="zh-TW" sz="3200" dirty="0"/>
              <a:t>1</a:t>
            </a:r>
            <a:r>
              <a:rPr lang="zh-TW" altLang="en-US" sz="3200" dirty="0"/>
              <a:t>日至</a:t>
            </a:r>
            <a:r>
              <a:rPr lang="en-US" altLang="zh-TW" sz="3200" dirty="0"/>
              <a:t>108</a:t>
            </a:r>
            <a:r>
              <a:rPr lang="zh-TW" altLang="en-US" sz="3200" dirty="0"/>
              <a:t>年</a:t>
            </a:r>
            <a:r>
              <a:rPr lang="en-US" altLang="zh-TW" sz="3200" dirty="0"/>
              <a:t>7</a:t>
            </a:r>
            <a:r>
              <a:rPr lang="zh-TW" altLang="en-US" sz="3200" dirty="0"/>
              <a:t>月</a:t>
            </a:r>
            <a:r>
              <a:rPr lang="en-US" altLang="zh-TW" sz="3200" dirty="0"/>
              <a:t>31</a:t>
            </a:r>
            <a:r>
              <a:rPr lang="zh-TW" altLang="en-US" sz="3200" dirty="0"/>
              <a:t>日止。</a:t>
            </a:r>
            <a:br>
              <a:rPr lang="zh-TW" altLang="en-US" sz="3200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415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專業學習社群類型</a:t>
            </a:r>
            <a:r>
              <a:rPr lang="zh-TW" altLang="en-US" sz="3200" dirty="0" smtClean="0"/>
              <a:t>分為</a:t>
            </a:r>
            <a:endParaRPr lang="en-US" altLang="zh-TW" sz="3200" dirty="0" smtClean="0"/>
          </a:p>
          <a:p>
            <a:r>
              <a:rPr lang="zh-TW" altLang="en-US" sz="3200" dirty="0" smtClean="0"/>
              <a:t>「</a:t>
            </a:r>
            <a:r>
              <a:rPr lang="zh-TW" altLang="en-US" sz="3200" dirty="0"/>
              <a:t>學習領域</a:t>
            </a:r>
            <a:r>
              <a:rPr lang="en-US" altLang="zh-TW" sz="3200" dirty="0"/>
              <a:t>(</a:t>
            </a:r>
            <a:r>
              <a:rPr lang="zh-TW" altLang="en-US" sz="3200" dirty="0"/>
              <a:t>學年</a:t>
            </a:r>
            <a:r>
              <a:rPr lang="en-US" altLang="zh-TW" sz="3200" dirty="0"/>
              <a:t>)</a:t>
            </a:r>
            <a:r>
              <a:rPr lang="zh-TW" altLang="en-US" sz="3200" dirty="0"/>
              <a:t>專業社群</a:t>
            </a:r>
            <a:r>
              <a:rPr lang="zh-TW" altLang="en-US" sz="3200" dirty="0" smtClean="0"/>
              <a:t>」</a:t>
            </a:r>
            <a:endParaRPr lang="en-US" altLang="zh-TW" sz="3200" dirty="0" smtClean="0"/>
          </a:p>
          <a:p>
            <a:r>
              <a:rPr lang="zh-TW" altLang="en-US" sz="3200" dirty="0" smtClean="0"/>
              <a:t>「</a:t>
            </a:r>
            <a:r>
              <a:rPr lang="zh-TW" altLang="en-US" sz="3200" dirty="0"/>
              <a:t>基礎專業學習社群</a:t>
            </a:r>
            <a:r>
              <a:rPr lang="zh-TW" altLang="en-US" sz="3200" dirty="0" smtClean="0"/>
              <a:t>」</a:t>
            </a:r>
            <a:endParaRPr lang="en-US" altLang="zh-TW" sz="3200" dirty="0" smtClean="0"/>
          </a:p>
          <a:p>
            <a:r>
              <a:rPr lang="zh-TW" altLang="en-US" sz="3200" dirty="0" smtClean="0"/>
              <a:t>「進階專業</a:t>
            </a:r>
            <a:r>
              <a:rPr lang="zh-TW" altLang="en-US" sz="3200" dirty="0"/>
              <a:t>學習社群</a:t>
            </a:r>
            <a:r>
              <a:rPr lang="zh-TW" altLang="en-US" sz="3200" dirty="0" smtClean="0"/>
              <a:t>」</a:t>
            </a:r>
            <a:endParaRPr lang="zh-TW" altLang="en-US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391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一、學習領域</a:t>
            </a:r>
            <a:r>
              <a:rPr lang="en-US" altLang="zh-TW" dirty="0"/>
              <a:t>(</a:t>
            </a:r>
            <a:r>
              <a:rPr lang="zh-TW" altLang="en-US" dirty="0"/>
              <a:t>學年</a:t>
            </a:r>
            <a:r>
              <a:rPr lang="en-US" altLang="zh-TW" dirty="0"/>
              <a:t>)</a:t>
            </a:r>
            <a:r>
              <a:rPr lang="zh-TW" altLang="en-US" dirty="0"/>
              <a:t>專業社</a:t>
            </a:r>
            <a:r>
              <a:rPr lang="zh-TW" altLang="en-US" dirty="0" smtClean="0"/>
              <a:t>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/>
              <a:t>領域教學研究會、學年會議採社群方式進行運作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zh-TW" altLang="en-US" sz="1800" dirty="0"/>
              <a:t>（一）組成方式</a:t>
            </a:r>
            <a:r>
              <a:rPr lang="zh-TW" altLang="en-US" sz="1800" dirty="0" smtClean="0"/>
              <a:t>：</a:t>
            </a:r>
            <a:endParaRPr lang="en-US" altLang="zh-TW" sz="1800" dirty="0" smtClean="0"/>
          </a:p>
          <a:p>
            <a:r>
              <a:rPr lang="zh-TW" altLang="en-US" sz="1800" dirty="0" smtClean="0"/>
              <a:t>           </a:t>
            </a:r>
            <a:r>
              <a:rPr lang="en-US" altLang="zh-TW" sz="1800" dirty="0" smtClean="0"/>
              <a:t>1</a:t>
            </a:r>
            <a:r>
              <a:rPr lang="zh-TW" altLang="en-US" sz="1800" dirty="0" smtClean="0"/>
              <a:t>、由</a:t>
            </a:r>
            <a:r>
              <a:rPr lang="zh-TW" altLang="en-US" sz="1800" dirty="0"/>
              <a:t>領域召集人</a:t>
            </a:r>
            <a:r>
              <a:rPr lang="en-US" altLang="zh-TW" sz="1800" dirty="0"/>
              <a:t>(</a:t>
            </a:r>
            <a:r>
              <a:rPr lang="zh-TW" altLang="en-US" sz="1800" dirty="0"/>
              <a:t>學年</a:t>
            </a:r>
            <a:r>
              <a:rPr lang="zh-TW" altLang="en-US" sz="1800" dirty="0" smtClean="0"/>
              <a:t>主任</a:t>
            </a:r>
            <a:r>
              <a:rPr lang="en-US" altLang="zh-TW" sz="1800" dirty="0"/>
              <a:t>)</a:t>
            </a:r>
            <a:r>
              <a:rPr lang="zh-TW" altLang="en-US" sz="1800" dirty="0"/>
              <a:t>提出</a:t>
            </a:r>
            <a:r>
              <a:rPr lang="zh-TW" altLang="en-US" sz="1800" dirty="0" smtClean="0"/>
              <a:t>申請表</a:t>
            </a:r>
            <a:endParaRPr lang="en-US" altLang="zh-TW" sz="1800" dirty="0" smtClean="0"/>
          </a:p>
          <a:p>
            <a:r>
              <a:rPr lang="zh-TW" altLang="en-US" sz="1800" dirty="0"/>
              <a:t> </a:t>
            </a:r>
            <a:r>
              <a:rPr lang="zh-TW" altLang="en-US" sz="1800" dirty="0" smtClean="0"/>
              <a:t>          </a:t>
            </a:r>
            <a:r>
              <a:rPr lang="en-US" altLang="zh-TW" sz="1800" dirty="0" smtClean="0"/>
              <a:t>2</a:t>
            </a:r>
            <a:r>
              <a:rPr lang="zh-TW" altLang="en-US" sz="1800" dirty="0"/>
              <a:t>、每</a:t>
            </a:r>
            <a:r>
              <a:rPr lang="en-US" altLang="zh-TW" sz="1800" dirty="0"/>
              <a:t>1</a:t>
            </a:r>
            <a:r>
              <a:rPr lang="zh-TW" altLang="en-US" sz="1800" dirty="0"/>
              <a:t>社群應由至少</a:t>
            </a:r>
            <a:r>
              <a:rPr lang="en-US" altLang="zh-TW" sz="1800" dirty="0"/>
              <a:t>3</a:t>
            </a:r>
            <a:r>
              <a:rPr lang="zh-TW" altLang="en-US" sz="1800" dirty="0"/>
              <a:t>人以上教師組成，每學期至少運作</a:t>
            </a:r>
            <a:r>
              <a:rPr lang="en-US" altLang="zh-TW" sz="1800" dirty="0"/>
              <a:t>3</a:t>
            </a:r>
            <a:r>
              <a:rPr lang="zh-TW" altLang="en-US" sz="1800" dirty="0"/>
              <a:t>次以上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zh-TW" altLang="en-US" sz="1800" dirty="0" smtClean="0"/>
              <a:t>           </a:t>
            </a:r>
            <a:r>
              <a:rPr lang="en-US" altLang="zh-TW" sz="1800" dirty="0" smtClean="0"/>
              <a:t>3</a:t>
            </a:r>
            <a:r>
              <a:rPr lang="zh-TW" altLang="en-US" sz="1800" dirty="0" smtClean="0"/>
              <a:t>、由</a:t>
            </a:r>
            <a:r>
              <a:rPr lang="zh-TW" altLang="en-US" sz="1800" dirty="0"/>
              <a:t>該學習領域召集人，擔任社群召集人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zh-TW" altLang="en-US" sz="1800" dirty="0"/>
              <a:t> </a:t>
            </a:r>
            <a:r>
              <a:rPr lang="zh-TW" altLang="en-US" sz="1800" dirty="0" smtClean="0"/>
              <a:t>          </a:t>
            </a:r>
            <a:r>
              <a:rPr lang="en-US" altLang="zh-TW" sz="1800" dirty="0" smtClean="0"/>
              <a:t>4</a:t>
            </a:r>
            <a:r>
              <a:rPr lang="zh-TW" altLang="en-US" sz="1800" dirty="0"/>
              <a:t>、正式教師、代理教師皆需至少參加</a:t>
            </a:r>
            <a:r>
              <a:rPr lang="en-US" altLang="zh-TW" sz="1800" dirty="0"/>
              <a:t>1</a:t>
            </a:r>
            <a:r>
              <a:rPr lang="zh-TW" altLang="en-US" sz="1800" dirty="0"/>
              <a:t>個學習</a:t>
            </a:r>
            <a:r>
              <a:rPr lang="zh-TW" altLang="en-US" sz="1800" dirty="0" smtClean="0"/>
              <a:t>領域專業</a:t>
            </a:r>
            <a:r>
              <a:rPr lang="zh-TW" altLang="en-US" sz="1800" dirty="0"/>
              <a:t>學習社群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r>
              <a:rPr lang="zh-TW" altLang="en-US" sz="1800" dirty="0"/>
              <a:t>（二）運作內容：</a:t>
            </a:r>
          </a:p>
          <a:p>
            <a:r>
              <a:rPr lang="zh-TW" altLang="en-US" sz="1800" dirty="0" smtClean="0"/>
              <a:t>           以</a:t>
            </a:r>
            <a:r>
              <a:rPr lang="zh-TW" altLang="en-US" sz="1800" dirty="0"/>
              <a:t>研討學習領域</a:t>
            </a:r>
            <a:r>
              <a:rPr lang="en-US" altLang="zh-TW" sz="1800" dirty="0"/>
              <a:t>(</a:t>
            </a:r>
            <a:r>
              <a:rPr lang="zh-TW" altLang="en-US" sz="1800" dirty="0"/>
              <a:t>學年</a:t>
            </a:r>
            <a:r>
              <a:rPr lang="en-US" altLang="zh-TW" sz="1800" dirty="0"/>
              <a:t>) </a:t>
            </a:r>
            <a:r>
              <a:rPr lang="zh-TW" altLang="en-US" sz="1800" dirty="0"/>
              <a:t>學生學習診斷分析、學生學習策略、提升學生</a:t>
            </a:r>
            <a:r>
              <a:rPr lang="zh-TW" altLang="en-US" sz="1800" dirty="0" smtClean="0"/>
              <a:t>學  習成效之</a:t>
            </a:r>
            <a:r>
              <a:rPr lang="zh-TW" altLang="en-US" sz="1800" dirty="0"/>
              <a:t>教學策略、教學內容共同備課</a:t>
            </a:r>
            <a:r>
              <a:rPr lang="en-US" altLang="zh-TW" sz="1800" dirty="0"/>
              <a:t>(</a:t>
            </a:r>
            <a:r>
              <a:rPr lang="zh-TW" altLang="en-US" sz="1800" dirty="0"/>
              <a:t>觀課、議課</a:t>
            </a:r>
            <a:r>
              <a:rPr lang="en-US" altLang="zh-TW" sz="1800" dirty="0"/>
              <a:t>)</a:t>
            </a:r>
            <a:r>
              <a:rPr lang="zh-TW" altLang="en-US" sz="1800" dirty="0"/>
              <a:t>為原則。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83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二、基礎專業學習社群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9484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一</a:t>
            </a:r>
            <a:r>
              <a:rPr lang="zh-TW" altLang="en-US" dirty="0" smtClean="0"/>
              <a:t>）組成</a:t>
            </a:r>
            <a:r>
              <a:rPr lang="zh-TW" altLang="en-US" dirty="0"/>
              <a:t>方式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1</a:t>
            </a:r>
            <a:r>
              <a:rPr lang="zh-TW" altLang="en-US" dirty="0"/>
              <a:t>、由社群召集人提出申請</a:t>
            </a:r>
            <a:r>
              <a:rPr lang="zh-TW" altLang="en-US" dirty="0" smtClean="0"/>
              <a:t>：</a:t>
            </a:r>
            <a:r>
              <a:rPr lang="en-US" altLang="zh-TW" dirty="0" smtClean="0"/>
              <a:t>6</a:t>
            </a:r>
            <a:r>
              <a:rPr lang="zh-TW" altLang="en-US" dirty="0"/>
              <a:t>人以上</a:t>
            </a:r>
            <a:r>
              <a:rPr lang="en-US" altLang="zh-TW" dirty="0"/>
              <a:t>(</a:t>
            </a:r>
            <a:r>
              <a:rPr lang="zh-TW" altLang="en-US" dirty="0"/>
              <a:t>含</a:t>
            </a:r>
            <a:r>
              <a:rPr lang="en-US" altLang="zh-TW" dirty="0"/>
              <a:t>)</a:t>
            </a:r>
            <a:r>
              <a:rPr lang="zh-TW" altLang="en-US" dirty="0"/>
              <a:t>為原則</a:t>
            </a:r>
            <a:r>
              <a:rPr lang="en-US" altLang="zh-TW" dirty="0"/>
              <a:t>(</a:t>
            </a:r>
            <a:r>
              <a:rPr lang="zh-TW" altLang="en-US" dirty="0"/>
              <a:t>可跨校</a:t>
            </a:r>
            <a:r>
              <a:rPr lang="en-US" altLang="zh-TW" dirty="0"/>
              <a:t>)</a:t>
            </a:r>
            <a:r>
              <a:rPr lang="zh-TW" altLang="en-US" dirty="0"/>
              <a:t>，並推舉一人擔任</a:t>
            </a:r>
            <a:r>
              <a:rPr lang="zh-TW" altLang="en-US" dirty="0" smtClean="0"/>
              <a:t>社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群</a:t>
            </a:r>
            <a:r>
              <a:rPr lang="zh-TW" altLang="en-US" dirty="0"/>
              <a:t>召集人。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2</a:t>
            </a:r>
            <a:r>
              <a:rPr lang="zh-TW" altLang="en-US" dirty="0"/>
              <a:t>、若跨校組成社群，則自行協調，由其中一所學校負責提出申請。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3</a:t>
            </a:r>
            <a:r>
              <a:rPr lang="zh-TW" altLang="en-US" dirty="0"/>
              <a:t>、同</a:t>
            </a:r>
            <a:r>
              <a:rPr lang="en-US" altLang="zh-TW" dirty="0"/>
              <a:t>1</a:t>
            </a:r>
            <a:r>
              <a:rPr lang="zh-TW" altLang="en-US" dirty="0"/>
              <a:t>位教師以參加</a:t>
            </a:r>
            <a:r>
              <a:rPr lang="en-US" altLang="zh-TW" dirty="0"/>
              <a:t>1</a:t>
            </a:r>
            <a:r>
              <a:rPr lang="zh-TW" altLang="en-US" dirty="0"/>
              <a:t>個基礎專業學習社群為限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49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zh-TW" altLang="en-US" dirty="0"/>
              <a:t>二、基礎專業學習社群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48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（二）運作內容：</a:t>
            </a:r>
          </a:p>
          <a:p>
            <a:pPr marL="0" indent="0">
              <a:buNone/>
            </a:pPr>
            <a:r>
              <a:rPr lang="zh-TW" altLang="en-US" dirty="0"/>
              <a:t>      應於下列主題至少擇一辦理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1</a:t>
            </a:r>
            <a:r>
              <a:rPr lang="zh-TW" altLang="en-US" dirty="0"/>
              <a:t>、備觀議課（教師公開授課與專業回饋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      2</a:t>
            </a:r>
            <a:r>
              <a:rPr lang="zh-TW" altLang="en-US" dirty="0"/>
              <a:t>、彈性學習課程規劃（發展校訂課程）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3</a:t>
            </a:r>
            <a:r>
              <a:rPr lang="zh-TW" altLang="en-US" dirty="0"/>
              <a:t>、素養導向的教學設計</a:t>
            </a:r>
          </a:p>
          <a:p>
            <a:pPr marL="0" indent="0">
              <a:buNone/>
            </a:pPr>
            <a:r>
              <a:rPr lang="zh-TW" altLang="en-US" dirty="0"/>
              <a:t>      </a:t>
            </a:r>
            <a:r>
              <a:rPr lang="en-US" altLang="zh-TW" dirty="0"/>
              <a:t>4</a:t>
            </a:r>
            <a:r>
              <a:rPr lang="zh-TW" altLang="en-US" dirty="0"/>
              <a:t>、其他</a:t>
            </a:r>
            <a:r>
              <a:rPr lang="en-US" altLang="zh-TW" dirty="0"/>
              <a:t>(</a:t>
            </a:r>
            <a:r>
              <a:rPr lang="zh-TW" altLang="en-US" dirty="0"/>
              <a:t>十二年國教課綱之相關議題</a:t>
            </a:r>
            <a:r>
              <a:rPr lang="en-US" altLang="zh-TW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/>
              <a:t>       </a:t>
            </a:r>
            <a:r>
              <a:rPr lang="zh-TW" altLang="en-US" dirty="0"/>
              <a:t>如跨領域教學設計、彈性學習課程內容發展、領域統整教學、跨領域教學</a:t>
            </a:r>
            <a:r>
              <a:rPr lang="en-US" altLang="zh-TW" dirty="0"/>
              <a:t>(</a:t>
            </a:r>
            <a:r>
              <a:rPr lang="zh-TW" altLang="en-US" dirty="0" smtClean="0"/>
              <a:t>協  同教 </a:t>
            </a:r>
            <a:r>
              <a:rPr lang="zh-TW" altLang="en-US" dirty="0"/>
              <a:t>學</a:t>
            </a:r>
            <a:r>
              <a:rPr lang="en-US" altLang="zh-TW" dirty="0"/>
              <a:t>)</a:t>
            </a:r>
            <a:r>
              <a:rPr lang="zh-TW" altLang="en-US" dirty="0"/>
              <a:t>、多元評量、教學檔案製作、試題分析、補救教學、差異化教學、特定教育</a:t>
            </a:r>
            <a:r>
              <a:rPr lang="zh-TW" altLang="en-US" dirty="0" smtClean="0"/>
              <a:t>專 </a:t>
            </a:r>
            <a:r>
              <a:rPr lang="zh-TW" altLang="en-US" dirty="0"/>
              <a:t>業主題探索</a:t>
            </a:r>
            <a:r>
              <a:rPr lang="en-US" altLang="zh-TW" dirty="0"/>
              <a:t>(</a:t>
            </a:r>
            <a:r>
              <a:rPr lang="zh-TW" altLang="en-US" dirty="0"/>
              <a:t>戶外教學、食農教育、國際教育、品德教育、美感教育、新住民教育</a:t>
            </a:r>
            <a:r>
              <a:rPr lang="zh-TW" altLang="en-US" dirty="0" smtClean="0"/>
              <a:t>、多元</a:t>
            </a:r>
            <a:r>
              <a:rPr lang="zh-TW" altLang="en-US" dirty="0"/>
              <a:t>文化教育等之專業主題</a:t>
            </a:r>
            <a:r>
              <a:rPr lang="en-US" altLang="zh-TW" dirty="0"/>
              <a:t>)</a:t>
            </a:r>
            <a:r>
              <a:rPr lang="zh-TW" altLang="en-US" dirty="0"/>
              <a:t>、班級經營等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三</a:t>
            </a:r>
            <a:r>
              <a:rPr lang="zh-TW" altLang="en-US" dirty="0" smtClean="0"/>
              <a:t>）活動</a:t>
            </a:r>
            <a:r>
              <a:rPr lang="zh-TW" altLang="en-US" dirty="0"/>
              <a:t>次數每學期不得少於</a:t>
            </a:r>
            <a:r>
              <a:rPr lang="en-US" altLang="zh-TW" dirty="0"/>
              <a:t>4</a:t>
            </a:r>
            <a:r>
              <a:rPr lang="zh-TW" altLang="en-US" dirty="0"/>
              <a:t>次，每場次須</a:t>
            </a:r>
            <a:r>
              <a:rPr lang="zh-TW" altLang="en-US" dirty="0" smtClean="0"/>
              <a:t>於</a:t>
            </a:r>
            <a:r>
              <a:rPr lang="zh-TW" altLang="en-US" dirty="0"/>
              <a:t>不</a:t>
            </a:r>
            <a:r>
              <a:rPr lang="zh-TW" altLang="en-US" dirty="0" smtClean="0"/>
              <a:t>同</a:t>
            </a:r>
            <a:r>
              <a:rPr lang="zh-TW" altLang="en-US" dirty="0"/>
              <a:t>日期辦理。</a:t>
            </a:r>
          </a:p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四）為落實課堂實踐及提升學生學習成效，至少規劃</a:t>
            </a:r>
            <a:r>
              <a:rPr lang="en-US" altLang="zh-TW" dirty="0"/>
              <a:t>1</a:t>
            </a:r>
            <a:r>
              <a:rPr lang="zh-TW" altLang="en-US" dirty="0"/>
              <a:t>次公開授課及專業回饋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五）社群活動之實施，應以不影響學校教學活動為前提。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89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三、進階專業學習社群：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354888" cy="4114800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著重於「課程實踐」，鼓勵教師依專長領域及議題組成社群（具推動社群經驗者為宜</a:t>
            </a:r>
            <a:r>
              <a:rPr lang="zh-TW" altLang="en-US" sz="2000" dirty="0" smtClean="0"/>
              <a:t>）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</a:t>
            </a:r>
            <a:r>
              <a:rPr lang="en-US" altLang="zh-TW" sz="2000" dirty="0" smtClean="0"/>
              <a:t>(</a:t>
            </a:r>
            <a:r>
              <a:rPr lang="zh-TW" altLang="en-US" sz="2000" dirty="0"/>
              <a:t>一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組成</a:t>
            </a:r>
            <a:r>
              <a:rPr lang="zh-TW" altLang="en-US" sz="2000" dirty="0"/>
              <a:t>方式：</a:t>
            </a:r>
          </a:p>
          <a:p>
            <a:r>
              <a:rPr lang="en-US" altLang="zh-TW" sz="2000" dirty="0"/>
              <a:t>1</a:t>
            </a:r>
            <a:r>
              <a:rPr lang="zh-TW" altLang="en-US" sz="2000" dirty="0" smtClean="0"/>
              <a:t>、每</a:t>
            </a:r>
            <a:r>
              <a:rPr lang="zh-TW" altLang="en-US" sz="2000" dirty="0"/>
              <a:t>校以錄取</a:t>
            </a:r>
            <a:r>
              <a:rPr lang="en-US" altLang="zh-TW" sz="2000" dirty="0"/>
              <a:t>1</a:t>
            </a:r>
            <a:r>
              <a:rPr lang="zh-TW" altLang="en-US" sz="2000" dirty="0"/>
              <a:t>個社群為</a:t>
            </a:r>
            <a:r>
              <a:rPr lang="zh-TW" altLang="en-US" sz="2000" dirty="0" smtClean="0"/>
              <a:t>原則</a:t>
            </a:r>
            <a:endParaRPr lang="zh-TW" altLang="en-US" sz="2000" dirty="0"/>
          </a:p>
          <a:p>
            <a:r>
              <a:rPr lang="zh-TW" altLang="en-US" sz="2000" dirty="0"/>
              <a:t> </a:t>
            </a:r>
            <a:r>
              <a:rPr lang="en-US" altLang="zh-TW" sz="2000" dirty="0" smtClean="0"/>
              <a:t>2</a:t>
            </a:r>
            <a:r>
              <a:rPr lang="zh-TW" altLang="en-US" sz="2000" dirty="0" smtClean="0"/>
              <a:t>、人數以</a:t>
            </a:r>
            <a:r>
              <a:rPr lang="en-US" altLang="zh-TW" sz="2000" dirty="0"/>
              <a:t>6</a:t>
            </a:r>
            <a:r>
              <a:rPr lang="zh-TW" altLang="en-US" sz="2000" dirty="0"/>
              <a:t>人以上</a:t>
            </a:r>
            <a:r>
              <a:rPr lang="en-US" altLang="zh-TW" sz="2000" dirty="0"/>
              <a:t>(</a:t>
            </a:r>
            <a:r>
              <a:rPr lang="zh-TW" altLang="en-US" sz="2000" dirty="0"/>
              <a:t>含</a:t>
            </a:r>
            <a:r>
              <a:rPr lang="en-US" altLang="zh-TW" sz="2000" dirty="0"/>
              <a:t>)</a:t>
            </a:r>
            <a:r>
              <a:rPr lang="zh-TW" altLang="en-US" sz="2000" dirty="0"/>
              <a:t>為原則</a:t>
            </a:r>
            <a:r>
              <a:rPr lang="en-US" altLang="zh-TW" sz="2000" dirty="0"/>
              <a:t>(</a:t>
            </a:r>
            <a:r>
              <a:rPr lang="zh-TW" altLang="en-US" sz="2000" dirty="0"/>
              <a:t>可跨校</a:t>
            </a:r>
            <a:r>
              <a:rPr lang="en-US" altLang="zh-TW" sz="2000" dirty="0"/>
              <a:t>)</a:t>
            </a:r>
            <a:r>
              <a:rPr lang="zh-TW" altLang="en-US" sz="2000" dirty="0"/>
              <a:t>，並推舉一人擔任</a:t>
            </a:r>
            <a:r>
              <a:rPr lang="zh-TW" altLang="en-US" sz="2000" dirty="0" smtClean="0"/>
              <a:t>社群</a:t>
            </a:r>
            <a:r>
              <a:rPr lang="zh-TW" altLang="en-US" sz="2000" dirty="0"/>
              <a:t>召集人。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/>
              <a:t>3</a:t>
            </a:r>
            <a:r>
              <a:rPr lang="zh-TW" altLang="en-US" sz="2000" dirty="0"/>
              <a:t>、若跨校組成社群，則自行協調，由其中一所學校負責提出申請。</a:t>
            </a:r>
          </a:p>
          <a:p>
            <a:r>
              <a:rPr lang="zh-TW" altLang="en-US" sz="2000" dirty="0"/>
              <a:t> </a:t>
            </a:r>
            <a:r>
              <a:rPr lang="zh-TW" altLang="en-US" sz="2000" dirty="0" smtClean="0"/>
              <a:t> </a:t>
            </a:r>
            <a:r>
              <a:rPr lang="en-US" altLang="zh-TW" sz="2000" dirty="0"/>
              <a:t>4</a:t>
            </a:r>
            <a:r>
              <a:rPr lang="zh-TW" altLang="en-US" sz="2000" dirty="0"/>
              <a:t>、同</a:t>
            </a:r>
            <a:r>
              <a:rPr lang="en-US" altLang="zh-TW" sz="2000" dirty="0"/>
              <a:t>1</a:t>
            </a:r>
            <a:r>
              <a:rPr lang="zh-TW" altLang="en-US" sz="2000" dirty="0"/>
              <a:t>位教師以參加</a:t>
            </a:r>
            <a:r>
              <a:rPr lang="en-US" altLang="zh-TW" sz="2000" dirty="0"/>
              <a:t>1</a:t>
            </a:r>
            <a:r>
              <a:rPr lang="zh-TW" altLang="en-US" sz="2000" dirty="0"/>
              <a:t>個進階專業學習社群為限。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031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zh-TW" altLang="en-US" dirty="0"/>
              <a:t>三、進階專業學習社群：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352928" cy="5184576"/>
          </a:xfrm>
        </p:spPr>
        <p:txBody>
          <a:bodyPr>
            <a:norm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	</a:t>
            </a:r>
            <a:r>
              <a:rPr lang="zh-TW" altLang="en-US" dirty="0"/>
              <a:t>運作內容：</a:t>
            </a:r>
          </a:p>
          <a:p>
            <a:r>
              <a:rPr lang="zh-TW" altLang="en-US" dirty="0"/>
              <a:t>       應以提升學生學習成效有效策略為主，於下列主題至少擇一辦理  </a:t>
            </a:r>
          </a:p>
          <a:p>
            <a:r>
              <a:rPr lang="zh-TW" altLang="en-US" dirty="0" smtClean="0"/>
              <a:t>     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、備觀議課（教師公開授課與</a:t>
            </a:r>
            <a:r>
              <a:rPr lang="zh-TW" altLang="en-US" dirty="0"/>
              <a:t>專業回饋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     2</a:t>
            </a:r>
            <a:r>
              <a:rPr lang="zh-TW" altLang="en-US" dirty="0"/>
              <a:t>、彈性學習課程規劃（發展校訂課程）</a:t>
            </a:r>
          </a:p>
          <a:p>
            <a:r>
              <a:rPr lang="zh-TW" altLang="en-US" dirty="0"/>
              <a:t>     </a:t>
            </a:r>
            <a:r>
              <a:rPr lang="en-US" altLang="zh-TW" dirty="0"/>
              <a:t>3</a:t>
            </a:r>
            <a:r>
              <a:rPr lang="zh-TW" altLang="en-US" dirty="0"/>
              <a:t>、素養導向的教學設計</a:t>
            </a:r>
          </a:p>
          <a:p>
            <a:r>
              <a:rPr lang="zh-TW" altLang="en-US" dirty="0"/>
              <a:t>     </a:t>
            </a:r>
            <a:r>
              <a:rPr lang="en-US" altLang="zh-TW" dirty="0"/>
              <a:t>4</a:t>
            </a:r>
            <a:r>
              <a:rPr lang="zh-TW" altLang="en-US" dirty="0"/>
              <a:t>、其他</a:t>
            </a:r>
            <a:r>
              <a:rPr lang="en-US" altLang="zh-TW" dirty="0"/>
              <a:t>(</a:t>
            </a:r>
            <a:r>
              <a:rPr lang="zh-TW" altLang="en-US" dirty="0"/>
              <a:t>十二年國教課綱之相關議題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      </a:t>
            </a:r>
            <a:r>
              <a:rPr lang="zh-TW" altLang="en-US" dirty="0"/>
              <a:t>如跨領域教學設計、彈性學習課程內容發展、領域統整教學、跨領域</a:t>
            </a:r>
            <a:r>
              <a:rPr lang="zh-TW" altLang="en-US" dirty="0" smtClean="0"/>
              <a:t>教學 </a:t>
            </a:r>
            <a:r>
              <a:rPr lang="en-US" altLang="zh-TW" dirty="0" smtClean="0"/>
              <a:t>(</a:t>
            </a:r>
            <a:r>
              <a:rPr lang="zh-TW" altLang="en-US" dirty="0"/>
              <a:t>協同</a:t>
            </a:r>
            <a:r>
              <a:rPr lang="zh-TW" altLang="en-US" dirty="0" smtClean="0"/>
              <a:t>教 </a:t>
            </a:r>
            <a:r>
              <a:rPr lang="zh-TW" altLang="en-US" dirty="0"/>
              <a:t>學</a:t>
            </a:r>
            <a:r>
              <a:rPr lang="en-US" altLang="zh-TW" dirty="0"/>
              <a:t>)</a:t>
            </a:r>
            <a:r>
              <a:rPr lang="zh-TW" altLang="en-US" dirty="0"/>
              <a:t>、多元評量、教學檔案製作、試題分析、補救教學、差異化教學、特定教育</a:t>
            </a:r>
            <a:r>
              <a:rPr lang="zh-TW" altLang="en-US" dirty="0" smtClean="0"/>
              <a:t>專業</a:t>
            </a:r>
            <a:r>
              <a:rPr lang="zh-TW" altLang="en-US" dirty="0"/>
              <a:t>主題探索</a:t>
            </a:r>
            <a:r>
              <a:rPr lang="en-US" altLang="zh-TW" dirty="0"/>
              <a:t>(</a:t>
            </a:r>
            <a:r>
              <a:rPr lang="zh-TW" altLang="en-US" dirty="0"/>
              <a:t>戶外教學、食農教育、國際教育、品德教育、美感教育、新住民教育</a:t>
            </a:r>
            <a:r>
              <a:rPr lang="zh-TW" altLang="en-US" dirty="0" smtClean="0"/>
              <a:t>、 </a:t>
            </a:r>
            <a:r>
              <a:rPr lang="zh-TW" altLang="en-US" dirty="0"/>
              <a:t>多元文化教育等之專業主題</a:t>
            </a:r>
            <a:r>
              <a:rPr lang="en-US" altLang="zh-TW" dirty="0"/>
              <a:t>)</a:t>
            </a:r>
            <a:r>
              <a:rPr lang="zh-TW" altLang="en-US" dirty="0"/>
              <a:t>、班級經營等。</a:t>
            </a:r>
          </a:p>
          <a:p>
            <a:r>
              <a:rPr lang="zh-TW" altLang="en-US" dirty="0"/>
              <a:t>  （三</a:t>
            </a:r>
            <a:r>
              <a:rPr lang="zh-TW" altLang="en-US" dirty="0" smtClean="0"/>
              <a:t>）活動</a:t>
            </a:r>
            <a:r>
              <a:rPr lang="zh-TW" altLang="en-US" dirty="0"/>
              <a:t>次數每學期不得少於</a:t>
            </a:r>
            <a:r>
              <a:rPr lang="en-US" altLang="zh-TW" dirty="0"/>
              <a:t>6</a:t>
            </a:r>
            <a:r>
              <a:rPr lang="zh-TW" altLang="en-US" dirty="0"/>
              <a:t>次，每場次須於</a:t>
            </a:r>
            <a:r>
              <a:rPr lang="zh-TW" altLang="en-US" dirty="0" smtClean="0"/>
              <a:t>不同</a:t>
            </a:r>
            <a:r>
              <a:rPr lang="zh-TW" altLang="en-US" dirty="0"/>
              <a:t>日期辦理。</a:t>
            </a:r>
          </a:p>
          <a:p>
            <a:r>
              <a:rPr lang="zh-TW" altLang="en-US" dirty="0"/>
              <a:t>  （四）為落實課堂實踐及提升學生學習成效，至少規劃</a:t>
            </a:r>
            <a:r>
              <a:rPr lang="en-US" altLang="zh-TW" dirty="0"/>
              <a:t>2</a:t>
            </a:r>
            <a:r>
              <a:rPr lang="zh-TW" altLang="en-US" dirty="0"/>
              <a:t>次公開授課及專業回饋。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30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zh-TW" altLang="en-US" dirty="0"/>
              <a:t>申請方式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rmAutofit/>
          </a:bodyPr>
          <a:lstStyle/>
          <a:p>
            <a:r>
              <a:rPr lang="zh-TW" altLang="en-US" dirty="0"/>
              <a:t>一、	申請資料準備：採線上申辦方式。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	</a:t>
            </a:r>
            <a:r>
              <a:rPr lang="zh-TW" altLang="en-US" dirty="0"/>
              <a:t>請學校行政窗口</a:t>
            </a:r>
            <a:r>
              <a:rPr lang="en-US" altLang="zh-TW" dirty="0"/>
              <a:t>(</a:t>
            </a:r>
            <a:r>
              <a:rPr lang="zh-TW" altLang="en-US" dirty="0"/>
              <a:t>教務處主任或由主任指定組長</a:t>
            </a:r>
            <a:r>
              <a:rPr lang="en-US" altLang="zh-TW" dirty="0"/>
              <a:t>)</a:t>
            </a:r>
            <a:r>
              <a:rPr lang="zh-TW" altLang="en-US" dirty="0"/>
              <a:t>於</a:t>
            </a:r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4</a:t>
            </a:r>
            <a:r>
              <a:rPr lang="zh-TW" altLang="en-US" dirty="0"/>
              <a:t>月</a:t>
            </a:r>
            <a:r>
              <a:rPr lang="en-US" altLang="zh-TW" dirty="0"/>
              <a:t>23</a:t>
            </a:r>
            <a:r>
              <a:rPr lang="zh-TW" altLang="en-US" dirty="0"/>
              <a:t>日</a:t>
            </a:r>
            <a:r>
              <a:rPr lang="en-US" altLang="zh-TW" dirty="0"/>
              <a:t>(</a:t>
            </a:r>
            <a:r>
              <a:rPr lang="zh-TW" altLang="en-US" dirty="0"/>
              <a:t>星期一</a:t>
            </a:r>
            <a:r>
              <a:rPr lang="en-US" altLang="zh-TW" dirty="0"/>
              <a:t>)</a:t>
            </a:r>
            <a:r>
              <a:rPr lang="zh-TW" altLang="en-US" dirty="0"/>
              <a:t>～</a:t>
            </a:r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5</a:t>
            </a:r>
            <a:r>
              <a:rPr lang="zh-TW" altLang="en-US" dirty="0"/>
              <a:t>月</a:t>
            </a:r>
            <a:r>
              <a:rPr lang="en-US" altLang="zh-TW" dirty="0"/>
              <a:t>11</a:t>
            </a:r>
            <a:r>
              <a:rPr lang="zh-TW" altLang="en-US" dirty="0"/>
              <a:t>日（星期五）上傳社群申請書</a:t>
            </a:r>
            <a:r>
              <a:rPr lang="en-US" altLang="zh-TW" dirty="0"/>
              <a:t>(</a:t>
            </a:r>
            <a:r>
              <a:rPr lang="zh-TW" altLang="en-US" dirty="0"/>
              <a:t>格式如附件一、二</a:t>
            </a:r>
            <a:r>
              <a:rPr lang="en-US" altLang="zh-TW" dirty="0"/>
              <a:t>)</a:t>
            </a:r>
            <a:r>
              <a:rPr lang="zh-TW" altLang="en-US" dirty="0"/>
              <a:t>至「新版精進教學計畫管控平台</a:t>
            </a:r>
            <a:r>
              <a:rPr lang="en-US" altLang="zh-TW" dirty="0"/>
              <a:t>(https://</a:t>
            </a:r>
            <a:r>
              <a:rPr lang="en-US" altLang="zh-TW" dirty="0" err="1"/>
              <a:t>studyplan.tn.edu.tw</a:t>
            </a:r>
            <a:r>
              <a:rPr lang="en-US" altLang="zh-TW" dirty="0"/>
              <a:t>/)</a:t>
            </a:r>
            <a:r>
              <a:rPr lang="zh-TW" altLang="en-US" dirty="0"/>
              <a:t>」。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	</a:t>
            </a:r>
            <a:r>
              <a:rPr lang="zh-TW" altLang="en-US" dirty="0"/>
              <a:t>經費概算表：彙整填妥「經費概算表」後核章</a:t>
            </a:r>
            <a:r>
              <a:rPr lang="en-US" altLang="zh-TW" dirty="0"/>
              <a:t>(</a:t>
            </a:r>
            <a:r>
              <a:rPr lang="zh-TW" altLang="en-US" dirty="0"/>
              <a:t>格式如附件三、四</a:t>
            </a:r>
            <a:r>
              <a:rPr lang="en-US" altLang="zh-TW" dirty="0"/>
              <a:t>)</a:t>
            </a:r>
            <a:r>
              <a:rPr lang="zh-TW" altLang="en-US" dirty="0"/>
              <a:t>，掃瞄副本上傳至「新版精進教學計畫管控平台</a:t>
            </a:r>
            <a:r>
              <a:rPr lang="en-US" altLang="zh-TW" dirty="0"/>
              <a:t>(https://</a:t>
            </a:r>
            <a:r>
              <a:rPr lang="en-US" altLang="zh-TW" dirty="0" err="1"/>
              <a:t>studyplan.tn.edu.tw</a:t>
            </a:r>
            <a:r>
              <a:rPr lang="en-US" altLang="zh-TW" dirty="0"/>
              <a:t>/)</a:t>
            </a:r>
            <a:r>
              <a:rPr lang="zh-TW" altLang="en-US" dirty="0"/>
              <a:t>」並寄送正本至新課綱辦公室。</a:t>
            </a:r>
          </a:p>
          <a:p>
            <a:r>
              <a:rPr lang="zh-TW" altLang="en-US" sz="2800" dirty="0" smtClean="0">
                <a:solidFill>
                  <a:srgbClr val="FFC000"/>
                </a:solidFill>
              </a:rPr>
              <a:t>請領域召集人</a:t>
            </a:r>
            <a:r>
              <a:rPr lang="zh-TW" altLang="en-US" sz="2800" dirty="0">
                <a:solidFill>
                  <a:srgbClr val="FFC000"/>
                </a:solidFill>
              </a:rPr>
              <a:t>於</a:t>
            </a:r>
            <a:r>
              <a:rPr lang="en-US" altLang="zh-TW" sz="2800" dirty="0" smtClean="0">
                <a:solidFill>
                  <a:srgbClr val="FFC000"/>
                </a:solidFill>
              </a:rPr>
              <a:t>5/9</a:t>
            </a:r>
            <a:r>
              <a:rPr lang="zh-TW" altLang="en-US" sz="2800" dirty="0">
                <a:solidFill>
                  <a:srgbClr val="FFC000"/>
                </a:solidFill>
              </a:rPr>
              <a:t>前</a:t>
            </a:r>
            <a:r>
              <a:rPr lang="zh-TW" altLang="en-US" sz="2800" dirty="0" smtClean="0">
                <a:solidFill>
                  <a:srgbClr val="FFC000"/>
                </a:solidFill>
              </a:rPr>
              <a:t>提出申請表</a:t>
            </a:r>
            <a:r>
              <a:rPr lang="en-US" altLang="zh-TW" sz="2800" dirty="0" smtClean="0">
                <a:solidFill>
                  <a:srgbClr val="FFC000"/>
                </a:solidFill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</a:rPr>
              <a:t>附件一附表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</a:p>
          <a:p>
            <a:r>
              <a:rPr lang="zh-TW" altLang="en-US" sz="2800" dirty="0" smtClean="0">
                <a:solidFill>
                  <a:srgbClr val="FFC000"/>
                </a:solidFill>
              </a:rPr>
              <a:t>請有意申請的基礎</a:t>
            </a:r>
            <a:r>
              <a:rPr lang="en-US" altLang="zh-TW" sz="2800" dirty="0" smtClean="0">
                <a:solidFill>
                  <a:srgbClr val="FFC000"/>
                </a:solidFill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</a:rPr>
              <a:t>進階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  <a:r>
              <a:rPr lang="zh-TW" altLang="en-US" sz="2800" dirty="0" smtClean="0">
                <a:solidFill>
                  <a:srgbClr val="FFC000"/>
                </a:solidFill>
              </a:rPr>
              <a:t>社群的召集人於</a:t>
            </a:r>
            <a:r>
              <a:rPr lang="en-US" altLang="zh-TW" sz="2800" dirty="0" smtClean="0">
                <a:solidFill>
                  <a:srgbClr val="FFC000"/>
                </a:solidFill>
              </a:rPr>
              <a:t>5/9</a:t>
            </a:r>
            <a:r>
              <a:rPr lang="zh-TW" altLang="en-US" sz="2800" dirty="0" smtClean="0">
                <a:solidFill>
                  <a:srgbClr val="FFC000"/>
                </a:solidFill>
              </a:rPr>
              <a:t>前提出申請表</a:t>
            </a:r>
            <a:r>
              <a:rPr lang="en-US" altLang="zh-TW" sz="2800" dirty="0" smtClean="0">
                <a:solidFill>
                  <a:srgbClr val="FFC000"/>
                </a:solidFill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</a:rPr>
              <a:t>附件二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  <a:r>
              <a:rPr lang="zh-TW" altLang="en-US" sz="2800" dirty="0" smtClean="0">
                <a:solidFill>
                  <a:srgbClr val="FFC000"/>
                </a:solidFill>
              </a:rPr>
              <a:t>、經費</a:t>
            </a:r>
            <a:r>
              <a:rPr lang="zh-TW" altLang="en-US" sz="2800" dirty="0">
                <a:solidFill>
                  <a:srgbClr val="FFC000"/>
                </a:solidFill>
              </a:rPr>
              <a:t>概算</a:t>
            </a:r>
            <a:r>
              <a:rPr lang="zh-TW" altLang="en-US" sz="2800" dirty="0" smtClean="0">
                <a:solidFill>
                  <a:srgbClr val="FFC000"/>
                </a:solidFill>
              </a:rPr>
              <a:t>表</a:t>
            </a:r>
            <a:r>
              <a:rPr lang="en-US" altLang="zh-TW" sz="2800" dirty="0" smtClean="0">
                <a:solidFill>
                  <a:srgbClr val="FFC000"/>
                </a:solidFill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</a:rPr>
              <a:t>附件三或四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</a:p>
          <a:p>
            <a:r>
              <a:rPr lang="zh-TW" altLang="en-US" sz="2800" dirty="0">
                <a:solidFill>
                  <a:srgbClr val="FFC000"/>
                </a:solidFill>
              </a:rPr>
              <a:t>以利學校提出申請</a:t>
            </a:r>
          </a:p>
        </p:txBody>
      </p:sp>
    </p:spTree>
    <p:extLst>
      <p:ext uri="{BB962C8B-B14F-4D97-AF65-F5344CB8AC3E}">
        <p14:creationId xmlns:p14="http://schemas.microsoft.com/office/powerpoint/2010/main" val="130625129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154</TotalTime>
  <Words>657</Words>
  <Application>Microsoft Office PowerPoint</Application>
  <PresentationFormat>如螢幕大小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地平線</vt:lpstr>
      <vt:lpstr>107學年度「教師專業學習社群」 申辦暨審查辦法說明</vt:lpstr>
      <vt:lpstr>期程    </vt:lpstr>
      <vt:lpstr>實施方式</vt:lpstr>
      <vt:lpstr>一、學習領域(學年)專業社群</vt:lpstr>
      <vt:lpstr>二、基礎專業學習社群</vt:lpstr>
      <vt:lpstr>二、基礎專業學習社群</vt:lpstr>
      <vt:lpstr>三、進階專業學習社群：</vt:lpstr>
      <vt:lpstr>三、進階專業學習社群：</vt:lpstr>
      <vt:lpstr>申請方式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107學年度「教師專業學習社群」 申辦暨審查辦法說明</dc:title>
  <dc:creator>admin</dc:creator>
  <cp:lastModifiedBy>Windows 使用者</cp:lastModifiedBy>
  <cp:revision>4</cp:revision>
  <dcterms:created xsi:type="dcterms:W3CDTF">2018-04-27T05:57:01Z</dcterms:created>
  <dcterms:modified xsi:type="dcterms:W3CDTF">2018-04-27T08:38:11Z</dcterms:modified>
</cp:coreProperties>
</file>