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3" r:id="rId16"/>
    <p:sldId id="271" r:id="rId17"/>
    <p:sldId id="272" r:id="rId18"/>
    <p:sldId id="270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14" y="-9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0F60-9E15-4D1C-9CD7-510CADCA3871}" type="datetimeFigureOut">
              <a:rPr lang="zh-TW" altLang="en-US" smtClean="0"/>
              <a:pPr/>
              <a:t>2018/8/30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329A-06B4-490D-BAA1-5567336B252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0F60-9E15-4D1C-9CD7-510CADCA3871}" type="datetimeFigureOut">
              <a:rPr lang="zh-TW" altLang="en-US" smtClean="0"/>
              <a:pPr/>
              <a:t>2018/8/30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329A-06B4-490D-BAA1-5567336B252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0F60-9E15-4D1C-9CD7-510CADCA3871}" type="datetimeFigureOut">
              <a:rPr lang="zh-TW" altLang="en-US" smtClean="0"/>
              <a:pPr/>
              <a:t>2018/8/30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329A-06B4-490D-BAA1-5567336B252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0F60-9E15-4D1C-9CD7-510CADCA3871}" type="datetimeFigureOut">
              <a:rPr lang="zh-TW" altLang="en-US" smtClean="0"/>
              <a:pPr/>
              <a:t>2018/8/30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329A-06B4-490D-BAA1-5567336B252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0F60-9E15-4D1C-9CD7-510CADCA3871}" type="datetimeFigureOut">
              <a:rPr lang="zh-TW" altLang="en-US" smtClean="0"/>
              <a:pPr/>
              <a:t>2018/8/30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329A-06B4-490D-BAA1-5567336B252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0F60-9E15-4D1C-9CD7-510CADCA3871}" type="datetimeFigureOut">
              <a:rPr lang="zh-TW" altLang="en-US" smtClean="0"/>
              <a:pPr/>
              <a:t>2018/8/30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329A-06B4-490D-BAA1-5567336B252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0F60-9E15-4D1C-9CD7-510CADCA3871}" type="datetimeFigureOut">
              <a:rPr lang="zh-TW" altLang="en-US" smtClean="0"/>
              <a:pPr/>
              <a:t>2018/8/30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329A-06B4-490D-BAA1-5567336B252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0F60-9E15-4D1C-9CD7-510CADCA3871}" type="datetimeFigureOut">
              <a:rPr lang="zh-TW" altLang="en-US" smtClean="0"/>
              <a:pPr/>
              <a:t>2018/8/30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329A-06B4-490D-BAA1-5567336B252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0F60-9E15-4D1C-9CD7-510CADCA3871}" type="datetimeFigureOut">
              <a:rPr lang="zh-TW" altLang="en-US" smtClean="0"/>
              <a:pPr/>
              <a:t>2018/8/30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329A-06B4-490D-BAA1-5567336B252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0F60-9E15-4D1C-9CD7-510CADCA3871}" type="datetimeFigureOut">
              <a:rPr lang="zh-TW" altLang="en-US" smtClean="0"/>
              <a:pPr/>
              <a:t>2018/8/30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329A-06B4-490D-BAA1-5567336B252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0F60-9E15-4D1C-9CD7-510CADCA3871}" type="datetimeFigureOut">
              <a:rPr lang="zh-TW" altLang="en-US" smtClean="0"/>
              <a:pPr/>
              <a:t>2018/8/30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329A-06B4-490D-BAA1-5567336B252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60F60-9E15-4D1C-9CD7-510CADCA3871}" type="datetimeFigureOut">
              <a:rPr lang="zh-TW" altLang="en-US" smtClean="0"/>
              <a:pPr/>
              <a:t>2018/8/30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1329A-06B4-490D-BAA1-5567336B252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dirty="0" smtClean="0"/>
              <a:t>線上輔導系統使用說明</a:t>
            </a:r>
            <a:endParaRPr lang="zh-TW" altLang="en-US" sz="5400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" name="Picture 2" descr="add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132856"/>
            <a:ext cx="86409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 descr="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132856"/>
            <a:ext cx="86409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39552" y="1382068"/>
            <a:ext cx="84433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304800">
              <a:buFontTx/>
              <a:buChar char="•"/>
            </a:pPr>
            <a:r>
              <a:rPr lang="zh-TW" sz="2400" b="1" dirty="0">
                <a:latin typeface="Times New Roman" pitchFamily="18" charset="0"/>
                <a:cs typeface="Times New Roman" pitchFamily="18" charset="0"/>
              </a:rPr>
              <a:t>輔導測驗記錄</a:t>
            </a:r>
            <a:endParaRPr lang="zh-TW" sz="2400" b="1" dirty="0"/>
          </a:p>
          <a:p>
            <a:pPr indent="304800" eaLnBrk="0" hangingPunct="0"/>
            <a:r>
              <a:rPr lang="zh-TW" sz="2000" dirty="0">
                <a:latin typeface="Times New Roman" pitchFamily="18" charset="0"/>
                <a:cs typeface="Times New Roman" pitchFamily="18" charset="0"/>
              </a:rPr>
              <a:t>此部份記錄學生歷年來所有之輔導測驗。若要新增輔導測驗記錄，請按</a:t>
            </a:r>
            <a:endParaRPr lang="zh-TW" sz="2000" dirty="0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691680" y="2132856"/>
            <a:ext cx="3857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04800"/>
            <a:r>
              <a:rPr lang="zh-TW" sz="2000" dirty="0">
                <a:latin typeface="Times New Roman" pitchFamily="18" charset="0"/>
                <a:cs typeface="Times New Roman" pitchFamily="18" charset="0"/>
              </a:rPr>
              <a:t>按鈕，資料填寫完成後，請按</a:t>
            </a:r>
            <a:endParaRPr lang="zh-TW" sz="2000" dirty="0"/>
          </a:p>
        </p:txBody>
      </p:sp>
      <p:pic>
        <p:nvPicPr>
          <p:cNvPr id="15" name="Picture 6" descr="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" y="2996953"/>
            <a:ext cx="7858125" cy="3075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zh-TW" altLang="en-US" sz="3200" dirty="0" smtClean="0"/>
              <a:t>請導師在學期結束前完成輔導紀錄</a:t>
            </a:r>
            <a:endParaRPr lang="zh-TW" altLang="en-US" sz="3200" dirty="0"/>
          </a:p>
        </p:txBody>
      </p:sp>
      <p:pic>
        <p:nvPicPr>
          <p:cNvPr id="4" name="Picture 2" descr="add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63" y="1928813"/>
            <a:ext cx="71437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5" y="2357438"/>
            <a:ext cx="6429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85750" y="1540917"/>
            <a:ext cx="767389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304800">
              <a:buFontTx/>
              <a:buChar char="•"/>
            </a:pPr>
            <a:r>
              <a:rPr lang="zh-TW" sz="2400" b="1" dirty="0">
                <a:latin typeface="Times New Roman" pitchFamily="18" charset="0"/>
                <a:cs typeface="Times New Roman" pitchFamily="18" charset="0"/>
              </a:rPr>
              <a:t>輔導記錄</a:t>
            </a:r>
            <a:endParaRPr lang="zh-TW" sz="2400" b="1" dirty="0"/>
          </a:p>
          <a:p>
            <a:pPr indent="304800" eaLnBrk="0" hangingPunct="0"/>
            <a:r>
              <a:rPr lang="zh-TW" sz="2000" dirty="0">
                <a:latin typeface="Times New Roman" pitchFamily="18" charset="0"/>
                <a:cs typeface="Times New Roman" pitchFamily="18" charset="0"/>
              </a:rPr>
              <a:t>此部份為學生歷年來之所有輔導記錄。若要新增輔導記錄，請按</a:t>
            </a:r>
            <a:endParaRPr lang="zh-TW" sz="2000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429125" y="2286000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04800"/>
            <a:r>
              <a:rPr lang="zh-TW" sz="2000">
                <a:latin typeface="Times New Roman" pitchFamily="18" charset="0"/>
                <a:cs typeface="Times New Roman" pitchFamily="18" charset="0"/>
              </a:rPr>
              <a:t>，如下圖所示：</a:t>
            </a:r>
            <a:endParaRPr lang="zh-TW" sz="2000"/>
          </a:p>
        </p:txBody>
      </p:sp>
      <p:pic>
        <p:nvPicPr>
          <p:cNvPr id="8" name="Picture 6" descr="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2786063"/>
            <a:ext cx="800100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50106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2200" dirty="0" smtClean="0"/>
              <a:t> </a:t>
            </a: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</a:rPr>
              <a:t>輔導紀錄為年度性資料，每學年度至少有一筆輔導紀錄。若學生表現優良，仍需填輔導紀錄，因為輔導紀錄不是只有紀錄偏差行為，其他優良表現亦可記錄。</a:t>
            </a:r>
            <a:r>
              <a:rPr lang="zh-TW" altLang="en-US" sz="2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須打包註記學生至少要有</a:t>
            </a:r>
            <a:r>
              <a:rPr lang="en-US" altLang="zh-TW" sz="2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筆輔導紀錄。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7188" y="1571625"/>
            <a:ext cx="8501062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04800"/>
            <a:r>
              <a:rPr lang="zh-TW" sz="2000" dirty="0">
                <a:latin typeface="Times New Roman" pitchFamily="18" charset="0"/>
                <a:cs typeface="Times New Roman" pitchFamily="18" charset="0"/>
              </a:rPr>
              <a:t>若您為級任老師，只能新增或修改該學生本年度之輔導記錄，如下圖：</a:t>
            </a:r>
            <a:endParaRPr lang="zh-TW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071688"/>
            <a:ext cx="8358187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3571875"/>
            <a:ext cx="8358187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zh-TW" altLang="en-US" sz="3200" dirty="0" smtClean="0"/>
              <a:t>請老師於開學初先完成身份別記錄</a:t>
            </a:r>
            <a:endParaRPr lang="zh-TW" altLang="en-US" sz="32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57188" y="1469083"/>
            <a:ext cx="8501062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04800">
              <a:buFontTx/>
              <a:buChar char="•"/>
              <a:tabLst>
                <a:tab pos="609600" algn="l"/>
              </a:tabLst>
            </a:pPr>
            <a:r>
              <a:rPr lang="zh-TW" sz="2400" b="1" dirty="0">
                <a:latin typeface="Times New Roman" pitchFamily="18" charset="0"/>
                <a:cs typeface="Times New Roman" pitchFamily="18" charset="0"/>
              </a:rPr>
              <a:t>身份別</a:t>
            </a:r>
            <a:endParaRPr lang="zh-TW" sz="2400" b="1" dirty="0"/>
          </a:p>
          <a:p>
            <a:pPr indent="304800" eaLnBrk="0" hangingPunct="0">
              <a:tabLst>
                <a:tab pos="609600" algn="l"/>
              </a:tabLst>
            </a:pPr>
            <a:r>
              <a:rPr lang="zh-TW" sz="2000" dirty="0">
                <a:latin typeface="Times New Roman" pitchFamily="18" charset="0"/>
                <a:cs typeface="Times New Roman" pitchFamily="18" charset="0"/>
              </a:rPr>
              <a:t>此部份記錄學生之身份資訊，共分一般類別、原住民相關、外籍配偶相關、身心障礙相關、家庭背景相關等五部份。</a:t>
            </a:r>
            <a:endParaRPr lang="zh-TW" sz="2000" dirty="0"/>
          </a:p>
          <a:p>
            <a:pPr indent="304800" eaLnBrk="0" hangingPunct="0">
              <a:buFontTx/>
              <a:buChar char="•"/>
              <a:tabLst>
                <a:tab pos="609600" algn="l"/>
              </a:tabLst>
            </a:pPr>
            <a:r>
              <a:rPr lang="zh-TW" sz="2000" dirty="0">
                <a:latin typeface="Times New Roman" pitchFamily="18" charset="0"/>
                <a:cs typeface="Times New Roman" pitchFamily="18" charset="0"/>
              </a:rPr>
              <a:t>一般類別：</a:t>
            </a:r>
            <a:endParaRPr lang="zh-TW" sz="2000" dirty="0"/>
          </a:p>
          <a:p>
            <a:pPr indent="304800" eaLnBrk="0" hangingPunct="0">
              <a:tabLst>
                <a:tab pos="609600" algn="l"/>
              </a:tabLst>
            </a:pPr>
            <a:r>
              <a:rPr lang="zh-TW" sz="2000" dirty="0">
                <a:latin typeface="Times New Roman" pitchFamily="18" charset="0"/>
                <a:cs typeface="Times New Roman" pitchFamily="18" charset="0"/>
              </a:rPr>
              <a:t>此類別為未含任何相關屬性之身份，您只需依照學生的狀況，勾選相關之身份</a:t>
            </a:r>
            <a:r>
              <a:rPr lang="zh-TW" sz="2000" dirty="0" smtClean="0">
                <a:latin typeface="Times New Roman" pitchFamily="18" charset="0"/>
                <a:cs typeface="Times New Roman" pitchFamily="18" charset="0"/>
              </a:rPr>
              <a:t>。</a:t>
            </a:r>
            <a:r>
              <a:rPr lang="zh-TW" alt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每位學生皆具有一般學生身份，請打勾</a:t>
            </a:r>
            <a:endParaRPr lang="zh-TW" sz="2000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3500438"/>
            <a:ext cx="7929562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14313" y="1500188"/>
            <a:ext cx="85725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  <a:tabLst>
                <a:tab pos="609600" algn="l"/>
              </a:tabLst>
            </a:pPr>
            <a:r>
              <a:rPr lang="zh-TW" sz="2000">
                <a:latin typeface="Times New Roman" pitchFamily="18" charset="0"/>
                <a:cs typeface="Times New Roman" pitchFamily="18" charset="0"/>
              </a:rPr>
              <a:t>原住民相關、外籍配偶相關、身心障礙相關、家庭背景相關：</a:t>
            </a:r>
            <a:endParaRPr lang="zh-TW" sz="2000"/>
          </a:p>
          <a:p>
            <a:pPr eaLnBrk="0" hangingPunct="0">
              <a:tabLst>
                <a:tab pos="609600" algn="l"/>
              </a:tabLst>
            </a:pPr>
            <a:r>
              <a:rPr lang="zh-TW" sz="2000">
                <a:latin typeface="Times New Roman" pitchFamily="18" charset="0"/>
                <a:cs typeface="Times New Roman" pitchFamily="18" charset="0"/>
              </a:rPr>
              <a:t>此四個部份為有相關屬性之身份，您在勾選相關身分時，必須再填寫相關屬性之資料，以建立學生完整之身份別資訊。如下圖所示</a:t>
            </a:r>
            <a:r>
              <a:rPr lang="zh-TW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（注意：身份別維護完成後，請按</a:t>
            </a:r>
            <a:endParaRPr lang="zh-TW" sz="200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3" y="2571750"/>
            <a:ext cx="18827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857625" y="2500313"/>
            <a:ext cx="4857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TW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按鈕，將資料存入資料庫。）</a:t>
            </a:r>
            <a:r>
              <a:rPr lang="zh-TW" sz="2000">
                <a:latin typeface="Times New Roman" pitchFamily="18" charset="0"/>
                <a:cs typeface="Times New Roman" pitchFamily="18" charset="0"/>
              </a:rPr>
              <a:t>：</a:t>
            </a:r>
            <a:endParaRPr lang="zh-TW" sz="200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3000375"/>
            <a:ext cx="5500688" cy="33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428750"/>
            <a:ext cx="50577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 b="4051"/>
          <a:stretch>
            <a:fillRect/>
          </a:stretch>
        </p:blipFill>
        <p:spPr bwMode="auto">
          <a:xfrm>
            <a:off x="4143375" y="2286000"/>
            <a:ext cx="4781550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1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3990057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資料完成度統計</a:t>
            </a:r>
          </a:p>
          <a:p>
            <a:r>
              <a:rPr lang="zh-TW" altLang="en-US" dirty="0" smtClean="0"/>
              <a:t>本作業可讓級任老師及輔導室人員知道，該校學生之輔導資料是否輸入完成，若未完成，可進一步了解未填寫之資料為哪些，以便追蹤補登。</a:t>
            </a:r>
          </a:p>
          <a:p>
            <a:r>
              <a:rPr lang="zh-TW" altLang="en-US" dirty="0" smtClean="0"/>
              <a:t>資料完成度之統計，依權限可統計範圍不同：</a:t>
            </a:r>
          </a:p>
          <a:p>
            <a:r>
              <a:rPr lang="zh-TW" altLang="en-US" b="1" dirty="0" smtClean="0">
                <a:solidFill>
                  <a:srgbClr val="FF0000"/>
                </a:solidFill>
              </a:rPr>
              <a:t>級任老師：系統會列出該班所有學生之填報狀況，以及有哪些未完成的資料欄位；按</a:t>
            </a:r>
            <a:r>
              <a:rPr lang="en-US" b="1" dirty="0" smtClean="0">
                <a:solidFill>
                  <a:srgbClr val="FF0000"/>
                </a:solidFill>
                <a:ea typeface="新細明體" charset="-120"/>
              </a:rPr>
              <a:t>            </a:t>
            </a:r>
            <a:r>
              <a:rPr lang="zh-TW" altLang="en-US" b="1" dirty="0" smtClean="0">
                <a:solidFill>
                  <a:srgbClr val="FF0000"/>
                </a:solidFill>
              </a:rPr>
              <a:t>，則會列出該班資料完成度。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4437112"/>
            <a:ext cx="83343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1" descr="B01115-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357313"/>
            <a:ext cx="832643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TW" alt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線上輔導系統內容檢核資料</a:t>
            </a:r>
            <a:endParaRPr lang="zh-TW" alt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99792" y="2204864"/>
            <a:ext cx="4546848" cy="3672408"/>
          </a:xfrm>
        </p:spPr>
        <p:txBody>
          <a:bodyPr>
            <a:normAutofit/>
          </a:bodyPr>
          <a:lstStyle/>
          <a:p>
            <a:r>
              <a:rPr lang="zh-TW" altLang="en-US" sz="4800" b="1" dirty="0" smtClean="0"/>
              <a:t>基本資料</a:t>
            </a:r>
            <a:endParaRPr lang="en-US" altLang="zh-TW" sz="4800" b="1" dirty="0" smtClean="0"/>
          </a:p>
          <a:p>
            <a:r>
              <a:rPr lang="zh-TW" altLang="en-US" sz="4800" b="1" dirty="0" smtClean="0"/>
              <a:t>個人概況</a:t>
            </a:r>
            <a:endParaRPr lang="en-US" altLang="zh-TW" sz="4800" b="1" dirty="0" smtClean="0"/>
          </a:p>
          <a:p>
            <a:r>
              <a:rPr lang="zh-TW" altLang="en-US" sz="4800" b="1" dirty="0" smtClean="0"/>
              <a:t>身份別</a:t>
            </a:r>
            <a:endParaRPr lang="en-US" altLang="zh-TW" sz="4800" b="1" dirty="0" smtClean="0"/>
          </a:p>
          <a:p>
            <a:r>
              <a:rPr lang="zh-TW" altLang="en-US" sz="4800" b="1" dirty="0" smtClean="0"/>
              <a:t>輔導記錄</a:t>
            </a:r>
            <a:endParaRPr lang="zh-TW" altLang="en-US" sz="4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9052" r="9445" b="4309"/>
          <a:stretch>
            <a:fillRect/>
          </a:stretch>
        </p:blipFill>
        <p:spPr bwMode="auto">
          <a:xfrm>
            <a:off x="0" y="1052736"/>
            <a:ext cx="9144000" cy="492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10849" r="23379" b="7180"/>
          <a:stretch>
            <a:fillRect/>
          </a:stretch>
        </p:blipFill>
        <p:spPr bwMode="auto">
          <a:xfrm>
            <a:off x="289134" y="764704"/>
            <a:ext cx="8315314" cy="5003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0483" b="7981"/>
          <a:stretch>
            <a:fillRect/>
          </a:stretch>
        </p:blipFill>
        <p:spPr bwMode="auto">
          <a:xfrm>
            <a:off x="611560" y="908720"/>
            <a:ext cx="772750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基本資料上半部會隨著學籍系統匯入資料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1" descr="B01115-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643063"/>
            <a:ext cx="8572500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28625" y="1571625"/>
            <a:ext cx="82153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dirty="0">
                <a:latin typeface="Georgia" pitchFamily="18" charset="0"/>
              </a:rPr>
              <a:t>直系血親：</a:t>
            </a:r>
          </a:p>
          <a:p>
            <a:r>
              <a:rPr kumimoji="0" lang="zh-TW" altLang="en-US" dirty="0">
                <a:latin typeface="Georgia" pitchFamily="18" charset="0"/>
              </a:rPr>
              <a:t>此部份包含學生之父母、祖父母、外祖父母之資訊，</a:t>
            </a:r>
            <a:r>
              <a:rPr kumimoji="0" lang="zh-TW" altLang="en-US" b="1" dirty="0">
                <a:latin typeface="Georgia" pitchFamily="18" charset="0"/>
              </a:rPr>
              <a:t>除父母姓名、父母出生年次、父母存歿等資料於國小學籍系統更新外</a:t>
            </a:r>
            <a:r>
              <a:rPr kumimoji="0" lang="zh-TW" altLang="en-US" dirty="0">
                <a:latin typeface="Georgia" pitchFamily="18" charset="0"/>
              </a:rPr>
              <a:t>，其餘可在國小輔導系統更新。如下圖：</a:t>
            </a:r>
          </a:p>
        </p:txBody>
      </p:sp>
      <p:pic>
        <p:nvPicPr>
          <p:cNvPr id="5" name="Picture 1" descr="B01115-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2571750"/>
            <a:ext cx="8001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橢圓 5"/>
          <p:cNvSpPr/>
          <p:nvPr/>
        </p:nvSpPr>
        <p:spPr>
          <a:xfrm>
            <a:off x="3131840" y="2636912"/>
            <a:ext cx="2664296" cy="18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單箭頭接點 7"/>
          <p:cNvCxnSpPr/>
          <p:nvPr/>
        </p:nvCxnSpPr>
        <p:spPr>
          <a:xfrm>
            <a:off x="4788024" y="4365104"/>
            <a:ext cx="720080" cy="100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4211960" y="5373216"/>
            <a:ext cx="3096344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如該欄位無輸入，</a:t>
            </a:r>
            <a:endParaRPr lang="en-US" altLang="zh-TW" sz="2800" dirty="0" smtClean="0"/>
          </a:p>
          <a:p>
            <a:r>
              <a:rPr lang="zh-TW" altLang="en-US" sz="2800" dirty="0" smtClean="0"/>
              <a:t>請導師協助填入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17" descr="add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13" y="2357438"/>
            <a:ext cx="85725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 descr="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75" y="2643188"/>
            <a:ext cx="78581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285750" y="1643063"/>
            <a:ext cx="8429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  <a:tabLst>
                <a:tab pos="609600" algn="l"/>
              </a:tabLst>
            </a:pPr>
            <a:r>
              <a:rPr lang="zh-TW" sz="2000">
                <a:latin typeface="Times New Roman" pitchFamily="18" charset="0"/>
                <a:cs typeface="Times New Roman" pitchFamily="18" charset="0"/>
              </a:rPr>
              <a:t>兄弟姊妹：</a:t>
            </a:r>
            <a:endParaRPr lang="zh-TW" sz="2000"/>
          </a:p>
          <a:p>
            <a:pPr eaLnBrk="0" hangingPunct="0">
              <a:tabLst>
                <a:tab pos="609600" algn="l"/>
              </a:tabLst>
            </a:pPr>
            <a:r>
              <a:rPr lang="zh-TW" sz="2000">
                <a:latin typeface="Times New Roman" pitchFamily="18" charset="0"/>
                <a:cs typeface="Times New Roman" pitchFamily="18" charset="0"/>
              </a:rPr>
              <a:t>本項目包含該學生在家之排行，以及學生之兄弟姊妹資訊。若要新增學生之兄弟姊妹資料，請按</a:t>
            </a:r>
            <a:endParaRPr lang="zh-TW" sz="2000"/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3929063" y="2357438"/>
            <a:ext cx="4714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TW" sz="2000">
                <a:latin typeface="Times New Roman" pitchFamily="18" charset="0"/>
                <a:cs typeface="Times New Roman" pitchFamily="18" charset="0"/>
              </a:rPr>
              <a:t>按鈕，依照畫面所示填寫兄弟姊妹資料，</a:t>
            </a:r>
            <a:endParaRPr lang="zh-TW" sz="2000"/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357188" y="2714625"/>
            <a:ext cx="1500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TW" altLang="en-US" sz="2000">
                <a:latin typeface="Times New Roman" pitchFamily="18" charset="0"/>
                <a:cs typeface="Times New Roman" pitchFamily="18" charset="0"/>
              </a:rPr>
              <a:t>完成後請按</a:t>
            </a:r>
            <a:endParaRPr lang="zh-TW" sz="2000"/>
          </a:p>
        </p:txBody>
      </p:sp>
      <p:pic>
        <p:nvPicPr>
          <p:cNvPr id="9" name="Picture 22" descr="B01115-04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4071938"/>
            <a:ext cx="589597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1" descr="B01115-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13" y="2786063"/>
            <a:ext cx="5762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橢圓 10"/>
          <p:cNvSpPr/>
          <p:nvPr/>
        </p:nvSpPr>
        <p:spPr>
          <a:xfrm>
            <a:off x="3131840" y="2636912"/>
            <a:ext cx="2664296" cy="18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單箭頭接點 11"/>
          <p:cNvCxnSpPr/>
          <p:nvPr/>
        </p:nvCxnSpPr>
        <p:spPr>
          <a:xfrm>
            <a:off x="4788024" y="4365104"/>
            <a:ext cx="720080" cy="100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4211960" y="5373216"/>
            <a:ext cx="3096344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如該欄位無輸入，</a:t>
            </a:r>
            <a:endParaRPr lang="en-US" altLang="zh-TW" sz="2800" dirty="0" smtClean="0"/>
          </a:p>
          <a:p>
            <a:r>
              <a:rPr lang="zh-TW" altLang="en-US" sz="2800" dirty="0" smtClean="0"/>
              <a:t>請導師協助填入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38" y="2786063"/>
            <a:ext cx="17145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0" y="3286125"/>
            <a:ext cx="785813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4214813"/>
            <a:ext cx="71437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14313" y="1469778"/>
            <a:ext cx="85725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04800">
              <a:buFontTx/>
              <a:buChar char="•"/>
              <a:tabLst>
                <a:tab pos="609600" algn="l"/>
              </a:tabLst>
            </a:pPr>
            <a:r>
              <a:rPr lang="zh-TW" sz="2400" b="1" dirty="0">
                <a:latin typeface="Times New Roman" pitchFamily="18" charset="0"/>
                <a:cs typeface="Times New Roman" pitchFamily="18" charset="0"/>
              </a:rPr>
              <a:t>個人概況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TW" altLang="en-US" sz="2000" dirty="0">
                <a:latin typeface="Times New Roman" pitchFamily="18" charset="0"/>
                <a:cs typeface="Times New Roman" pitchFamily="18" charset="0"/>
              </a:rPr>
              <a:t>又區分為家庭狀況、學習狀況、生活適應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zh-TW" sz="2000" dirty="0"/>
          </a:p>
          <a:p>
            <a:pPr indent="304800" eaLnBrk="0" hangingPunct="0">
              <a:buFontTx/>
              <a:buChar char="•"/>
              <a:tabLst>
                <a:tab pos="609600" algn="l"/>
              </a:tabLst>
            </a:pPr>
            <a:r>
              <a:rPr lang="zh-TW" sz="2000" dirty="0">
                <a:latin typeface="Times New Roman" pitchFamily="18" charset="0"/>
                <a:cs typeface="Times New Roman" pitchFamily="18" charset="0"/>
              </a:rPr>
              <a:t>家庭狀況：</a:t>
            </a:r>
            <a:endParaRPr lang="zh-TW" sz="2000" dirty="0"/>
          </a:p>
          <a:p>
            <a:pPr indent="304800" eaLnBrk="0" hangingPunct="0">
              <a:tabLst>
                <a:tab pos="609600" algn="l"/>
              </a:tabLst>
            </a:pPr>
            <a:r>
              <a:rPr lang="zh-TW" sz="2000" dirty="0">
                <a:latin typeface="Times New Roman" pitchFamily="18" charset="0"/>
                <a:cs typeface="Times New Roman" pitchFamily="18" charset="0"/>
              </a:rPr>
              <a:t>此部份可維護學生之父母關係、家庭氣氛、父母管教方式、居住環境</a:t>
            </a:r>
            <a:r>
              <a:rPr lang="zh-TW" sz="2000" dirty="0" smtClean="0"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304800" eaLnBrk="0" hangingPunct="0">
              <a:tabLst>
                <a:tab pos="609600" algn="l"/>
              </a:tabLst>
            </a:pPr>
            <a:r>
              <a:rPr lang="zh-TW" sz="2000" dirty="0" smtClean="0">
                <a:latin typeface="Times New Roman" pitchFamily="18" charset="0"/>
                <a:cs typeface="Times New Roman" pitchFamily="18" charset="0"/>
              </a:rPr>
              <a:t>本人</a:t>
            </a:r>
            <a:r>
              <a:rPr lang="zh-TW" sz="2000" dirty="0">
                <a:latin typeface="Times New Roman" pitchFamily="18" charset="0"/>
                <a:cs typeface="Times New Roman" pitchFamily="18" charset="0"/>
              </a:rPr>
              <a:t>住宿，以及經濟狀況。</a:t>
            </a:r>
            <a:endParaRPr lang="zh-TW" sz="2000" dirty="0"/>
          </a:p>
          <a:p>
            <a:pPr indent="304800" eaLnBrk="0" hangingPunct="0">
              <a:tabLst>
                <a:tab pos="609600" algn="l"/>
              </a:tabLst>
            </a:pPr>
            <a:r>
              <a:rPr lang="zh-TW" sz="2000" dirty="0">
                <a:latin typeface="Times New Roman" pitchFamily="18" charset="0"/>
                <a:cs typeface="Times New Roman" pitchFamily="18" charset="0"/>
              </a:rPr>
              <a:t>新增時，請按右上角</a:t>
            </a:r>
            <a:endParaRPr lang="zh-TW" sz="2000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429125" y="2714625"/>
            <a:ext cx="4214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04800"/>
            <a:r>
              <a:rPr lang="zh-TW" sz="2000">
                <a:latin typeface="Times New Roman" pitchFamily="18" charset="0"/>
                <a:cs typeface="Times New Roman" pitchFamily="18" charset="0"/>
              </a:rPr>
              <a:t>依照畫面所示，填寫家庭狀況資</a:t>
            </a:r>
            <a:endParaRPr lang="zh-TW" sz="200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85750" y="3786188"/>
            <a:ext cx="8143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04800" eaLnBrk="0" hangingPunct="0"/>
            <a:r>
              <a:rPr lang="zh-TW" sz="2000">
                <a:latin typeface="Times New Roman" pitchFamily="18" charset="0"/>
                <a:cs typeface="Times New Roman" pitchFamily="18" charset="0"/>
              </a:rPr>
              <a:t>修改時，請點選列表中欲更新之年級右方之</a:t>
            </a:r>
            <a:r>
              <a:rPr lang="zh-TW" altLang="zh-TW" sz="2000">
                <a:latin typeface="Times New Roman" pitchFamily="18" charset="0"/>
                <a:cs typeface="Times New Roman" pitchFamily="18" charset="0"/>
              </a:rPr>
              <a:t>〔</a:t>
            </a:r>
            <a:r>
              <a:rPr lang="zh-TW" sz="2000">
                <a:latin typeface="Times New Roman" pitchFamily="18" charset="0"/>
                <a:cs typeface="Times New Roman" pitchFamily="18" charset="0"/>
              </a:rPr>
              <a:t>修改</a:t>
            </a:r>
            <a:r>
              <a:rPr lang="zh-TW" altLang="zh-TW" sz="2000">
                <a:latin typeface="Times New Roman" pitchFamily="18" charset="0"/>
                <a:cs typeface="Times New Roman" pitchFamily="18" charset="0"/>
              </a:rPr>
              <a:t>〕</a:t>
            </a:r>
            <a:r>
              <a:rPr lang="zh-TW" sz="2000">
                <a:latin typeface="Times New Roman" pitchFamily="18" charset="0"/>
                <a:cs typeface="Times New Roman" pitchFamily="18" charset="0"/>
              </a:rPr>
              <a:t>按鈕，依照畫面所示，填寫家庭狀況資料，完成後請按</a:t>
            </a:r>
            <a:endParaRPr lang="zh-TW" sz="200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57188" y="4714875"/>
            <a:ext cx="82867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1219200" algn="l"/>
              </a:tabLst>
            </a:pPr>
            <a:r>
              <a:rPr lang="zh-TW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注意</a:t>
            </a:r>
            <a:r>
              <a:rPr lang="zh-TW" alt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事項</a:t>
            </a:r>
            <a:r>
              <a:rPr lang="zh-TW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endParaRPr lang="en-US" altLang="zh-TW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1219200" algn="l"/>
              </a:tabLst>
            </a:pPr>
            <a:r>
              <a:rPr lang="en-US" altLang="zh-TW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zh-TW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級任老師僅可維護當年級資料，若無修改按鈕表示該年級無修改權限。</a:t>
            </a:r>
            <a:r>
              <a:rPr lang="en-US" altLang="zh-TW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zh-TW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轉入生在轉入當學期及下一學期，級任老師可維護往年度資料</a:t>
            </a:r>
            <a:endParaRPr lang="en-US" altLang="zh-TW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1219200" algn="l"/>
              </a:tabLst>
            </a:pPr>
            <a:r>
              <a:rPr lang="en-US" altLang="zh-TW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zh-TW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具「輔導業務承辦者」角色之輔導室人員，可維護往年及當年度資料。</a:t>
            </a:r>
            <a:endParaRPr lang="zh-TW" sz="2000" b="1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14313" y="3214688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04800"/>
            <a:r>
              <a:rPr lang="zh-TW" altLang="en-US" sz="2000">
                <a:latin typeface="Times New Roman" pitchFamily="18" charset="0"/>
                <a:cs typeface="Times New Roman" pitchFamily="18" charset="0"/>
              </a:rPr>
              <a:t>料，完成後請按</a:t>
            </a:r>
            <a:endParaRPr lang="zh-TW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1" descr="B01115-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2867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8"/>
          <p:cNvPicPr>
            <a:picLocks noChangeAspect="1" noChangeArrowheads="1"/>
          </p:cNvPicPr>
          <p:nvPr/>
        </p:nvPicPr>
        <p:blipFill>
          <a:blip r:embed="rId3" cstate="print"/>
          <a:srcRect b="27843"/>
          <a:stretch>
            <a:fillRect/>
          </a:stretch>
        </p:blipFill>
        <p:spPr bwMode="auto">
          <a:xfrm>
            <a:off x="323528" y="2708920"/>
            <a:ext cx="82867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1187624" y="5733256"/>
            <a:ext cx="6768752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TW" altLang="en-US" sz="2000" b="1" dirty="0" smtClean="0"/>
              <a:t>其餘二項：學習狀況及生活適應與家庭狀況之操作相同。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701</Words>
  <Application>Microsoft Office PowerPoint</Application>
  <PresentationFormat>如螢幕大小 (4:3)</PresentationFormat>
  <Paragraphs>50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Office 佈景主題</vt:lpstr>
      <vt:lpstr>線上輔導系統使用說明</vt:lpstr>
      <vt:lpstr>投影片 2</vt:lpstr>
      <vt:lpstr>投影片 3</vt:lpstr>
      <vt:lpstr>投影片 4</vt:lpstr>
      <vt:lpstr>基本資料上半部會隨著學籍系統匯入資料</vt:lpstr>
      <vt:lpstr>投影片 6</vt:lpstr>
      <vt:lpstr>投影片 7</vt:lpstr>
      <vt:lpstr>投影片 8</vt:lpstr>
      <vt:lpstr>投影片 9</vt:lpstr>
      <vt:lpstr>投影片 10</vt:lpstr>
      <vt:lpstr>請導師在學期結束前完成輔導紀錄</vt:lpstr>
      <vt:lpstr> 輔導紀錄為年度性資料，每學年度至少有一筆輔導紀錄。若學生表現優良，仍需填輔導紀錄，因為輔導紀錄不是只有紀錄偏差行為，其他優良表現亦可記錄。須打包註記學生至少要有3筆輔導紀錄。 </vt:lpstr>
      <vt:lpstr>請老師於開學初先完成身份別記錄</vt:lpstr>
      <vt:lpstr>投影片 14</vt:lpstr>
      <vt:lpstr>投影片 15</vt:lpstr>
      <vt:lpstr>投影片 16</vt:lpstr>
      <vt:lpstr>投影片 17</vt:lpstr>
      <vt:lpstr>線上輔導系統內容檢核資料</vt:lpstr>
    </vt:vector>
  </TitlesOfParts>
  <Company>SYNNEX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11</cp:revision>
  <dcterms:created xsi:type="dcterms:W3CDTF">2015-09-02T00:57:27Z</dcterms:created>
  <dcterms:modified xsi:type="dcterms:W3CDTF">2018-08-30T06:03:19Z</dcterms:modified>
</cp:coreProperties>
</file>